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404" r:id="rId3"/>
    <p:sldId id="405" r:id="rId4"/>
    <p:sldId id="406" r:id="rId5"/>
    <p:sldId id="407" r:id="rId6"/>
    <p:sldId id="408" r:id="rId7"/>
    <p:sldId id="409" r:id="rId8"/>
    <p:sldId id="264" r:id="rId9"/>
    <p:sldId id="41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C6"/>
    <a:srgbClr val="0098B7"/>
    <a:srgbClr val="EDF8FA"/>
    <a:srgbClr val="BFE7EF"/>
    <a:srgbClr val="C3E4E4"/>
    <a:srgbClr val="E46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9.11.2021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F57DE9-11CC-0D45-9E65-FFF63BCED9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0"/>
            <a:ext cx="12192000" cy="68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23816365-7633-4A4F-A27F-3F19FC492D95}"/>
              </a:ext>
            </a:extLst>
          </p:cNvPr>
          <p:cNvSpPr txBox="1">
            <a:spLocks/>
          </p:cNvSpPr>
          <p:nvPr/>
        </p:nvSpPr>
        <p:spPr>
          <a:xfrm>
            <a:off x="869093" y="964545"/>
            <a:ext cx="10149016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7 Eurooppalainen identiteetti, arvot ja yhteiskuntien moninaisuus</a:t>
            </a:r>
            <a:endParaRPr lang="fi-FI" sz="6000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BEE3A95B-3656-FC4C-B7B3-DC1E6DD92CE6}"/>
              </a:ext>
            </a:extLst>
          </p:cNvPr>
          <p:cNvSpPr txBox="1">
            <a:spLocks/>
          </p:cNvSpPr>
          <p:nvPr/>
        </p:nvSpPr>
        <p:spPr>
          <a:xfrm>
            <a:off x="838200" y="2968889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5" name="Kuva 14" descr="Kuva, joka sisältää kohteen teksti, vanha, väkijoukko&#10;&#10;Kuvaus luotu automaattisesti">
            <a:extLst>
              <a:ext uri="{FF2B5EF4-FFF2-40B4-BE49-F238E27FC236}">
                <a16:creationId xmlns:a16="http://schemas.microsoft.com/office/drawing/2014/main" id="{DB940297-531F-F347-844B-E63FF3706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88889"/>
            <a:ext cx="68580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3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6EBB8F-8D82-49AF-B339-2B51D9E7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on eurooppalainen identiteetti?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F5FA05-AE16-4FB6-8975-2A6782EA7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altLang="fi-FI" dirty="0"/>
              <a:t>identiteetti = samuus, yhtäläisyys, omin ominaislaatu; piirteet, jotka erottavat ryhmän toisista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usko ja käsitys tästä on olennaisempaa kuin faktat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identiteetti on sekä sisään sulkemista että ulos rajaamista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toiseus eli joidenkin ulos rajaaminen on ollut yleistä Euroopan historiassa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69CD23E9-7804-45A0-AFA4-0F998F2C00CB}"/>
              </a:ext>
            </a:extLst>
          </p:cNvPr>
          <p:cNvSpPr/>
          <p:nvPr/>
        </p:nvSpPr>
        <p:spPr>
          <a:xfrm>
            <a:off x="3532909" y="4436918"/>
            <a:ext cx="5126182" cy="1874982"/>
          </a:xfrm>
          <a:prstGeom prst="ellipse">
            <a:avLst/>
          </a:prstGeom>
          <a:solidFill>
            <a:srgbClr val="BFE7EF"/>
          </a:solidFill>
          <a:ln>
            <a:solidFill>
              <a:srgbClr val="00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Pohdi esimerkkejä ihmisryhmistä, jotka on rajattu ulos yhteiskunnasta uskonnollisista, etnisistä, kulttuurisista tai muista syistä Euroopan historian eri aikoina.</a:t>
            </a:r>
          </a:p>
        </p:txBody>
      </p:sp>
    </p:spTree>
    <p:extLst>
      <p:ext uri="{BB962C8B-B14F-4D97-AF65-F5344CB8AC3E}">
        <p14:creationId xmlns:p14="http://schemas.microsoft.com/office/powerpoint/2010/main" val="421115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4A077D-7F01-4C3C-A6A1-FF90D6C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Eurooppalaisuuden ydin: ”kulttuurinen kolmijalka”?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645F00-C300-42DB-A10F-70B943FA6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Eurooppalaisuuden ytimenä voidaan pitää antiikin kulttuuriperintöä: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1)	kreikkalainen rationalismi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järkiperäinen ajattelu, tieteet, filosofia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toisaalta: kreikkalaiset huikentelevaisia, taiteellisia 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	roomalainen oikeus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Rooman laki ja laillisuususko, kansalaisen oikeudet 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toisaalta: kuri verrattuna kreikkalaisiin 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3)	kristinusko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lähimmäisenrakkaus, tasa-arvo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alt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toisaalta: juutalais-kristillinen suvaitsemattomuus </a:t>
            </a:r>
          </a:p>
          <a:p>
            <a:pPr marL="360000" indent="-36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855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CF0AF9-C28F-4FD1-BE36-739E1F92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 eurooppalaista identiteettiä </a:t>
            </a:r>
            <a:br>
              <a:rPr lang="fi-FI" dirty="0"/>
            </a:br>
            <a:r>
              <a:rPr lang="fi-FI" dirty="0"/>
              <a:t>rakentamassa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8B487F-FAF1-4F9B-B466-09E08855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altLang="fi-FI" dirty="0"/>
              <a:t>Euroopan unioni ja sen edeltäjät (EEC, EY) ovat pyrkineet rakentamaan eurooppalaista identiteettiä.  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Euroidentiteetti rakennettiin innokkaasti 1990-luvulla ja 2000-luvun alussa, 2010-luvulta lähtien uusia avauksia on ollut vähemmän.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Identiteettiohjelma on painottunut </a:t>
            </a:r>
          </a:p>
          <a:p>
            <a:pPr marL="630000" indent="-360000">
              <a:spcBef>
                <a:spcPts val="500"/>
              </a:spcBef>
              <a:buNone/>
            </a:pPr>
            <a:r>
              <a:rPr lang="fi-FI" altLang="fi-FI" dirty="0"/>
              <a:t>1)	yhteisten symboleiden luomiseen</a:t>
            </a:r>
          </a:p>
          <a:p>
            <a:pPr marL="630000" indent="-360000">
              <a:spcBef>
                <a:spcPts val="500"/>
              </a:spcBef>
              <a:buNone/>
            </a:pPr>
            <a:r>
              <a:rPr lang="fi-FI" altLang="fi-FI"/>
              <a:t>2)	eurooppalaisten </a:t>
            </a:r>
            <a:r>
              <a:rPr lang="fi-FI" altLang="fi-FI" dirty="0"/>
              <a:t>elämää yhtenäistäviin toimiin (esim. euro, vapaa liikkuvuus, yhteinen maksualue).</a:t>
            </a:r>
            <a:endParaRPr lang="fi-FI" dirty="0"/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491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82B7E1-D415-44A0-BA53-1B85AB25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Yhteiset EU-symbolit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9BA128-EE82-4208-85D5-38EAE784D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46971" cy="4351338"/>
          </a:xfrm>
        </p:spPr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altLang="fi-FI" dirty="0"/>
              <a:t>Lippu: 12 tähteä, </a:t>
            </a:r>
            <a:r>
              <a:rPr lang="fi-FI" altLang="fi-FI" i="1" dirty="0"/>
              <a:t>Marian kehrä</a:t>
            </a:r>
            <a:r>
              <a:rPr lang="fi-FI" altLang="fi-FI" dirty="0"/>
              <a:t>, 1955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Hymni: </a:t>
            </a:r>
            <a:r>
              <a:rPr lang="fi-FI" altLang="fi-FI" dirty="0" err="1"/>
              <a:t>Schiller</a:t>
            </a:r>
            <a:r>
              <a:rPr lang="fi-FI" altLang="fi-FI" dirty="0"/>
              <a:t>, Beethoven:</a:t>
            </a:r>
            <a:r>
              <a:rPr lang="fi-FI" altLang="fi-FI" i="1" dirty="0"/>
              <a:t> An </a:t>
            </a:r>
            <a:r>
              <a:rPr lang="fi-FI" altLang="fi-FI" i="1" dirty="0" err="1"/>
              <a:t>die</a:t>
            </a:r>
            <a:r>
              <a:rPr lang="fi-FI" altLang="fi-FI" i="1" dirty="0"/>
              <a:t> </a:t>
            </a:r>
            <a:r>
              <a:rPr lang="fi-FI" altLang="fi-FI" i="1" dirty="0" err="1"/>
              <a:t>Freude</a:t>
            </a:r>
            <a:r>
              <a:rPr lang="fi-FI" altLang="fi-FI" dirty="0"/>
              <a:t>, 1972 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Eurooppa-päivä 9.5. (← </a:t>
            </a:r>
            <a:r>
              <a:rPr lang="fi-FI" altLang="fi-FI" dirty="0" err="1"/>
              <a:t>Schumanin</a:t>
            </a:r>
            <a:r>
              <a:rPr lang="fi-FI" altLang="fi-FI" dirty="0"/>
              <a:t> julistus)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Tunnuslause: ”In </a:t>
            </a:r>
            <a:r>
              <a:rPr lang="fi-FI" altLang="fi-FI" dirty="0" err="1"/>
              <a:t>varietate</a:t>
            </a:r>
            <a:r>
              <a:rPr lang="fi-FI" altLang="fi-FI" dirty="0"/>
              <a:t> </a:t>
            </a:r>
            <a:r>
              <a:rPr lang="fi-FI" altLang="fi-FI" dirty="0" err="1"/>
              <a:t>concordia</a:t>
            </a:r>
            <a:r>
              <a:rPr lang="fi-FI" altLang="fi-FI" dirty="0"/>
              <a:t>” (”Moninaisuudessaan yhtenäinen”)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EU-kansalaisuus, 1992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EU-ajokortti ja -passi, 1996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EU-rekisterikilpitunnukset,2001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eurosetelit ja -kolikot, 2002</a:t>
            </a:r>
          </a:p>
          <a:p>
            <a:pPr marL="270000" indent="-270000">
              <a:spcBef>
                <a:spcPts val="500"/>
              </a:spcBef>
            </a:pPr>
            <a:r>
              <a:rPr lang="fi-FI" altLang="fi-FI" dirty="0"/>
              <a:t>yhteinen maksualue SEPA (Single European </a:t>
            </a:r>
            <a:r>
              <a:rPr lang="fi-FI" altLang="fi-FI" dirty="0" err="1"/>
              <a:t>Payment</a:t>
            </a:r>
            <a:r>
              <a:rPr lang="fi-FI" altLang="fi-FI" dirty="0"/>
              <a:t> Area), 2011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219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331EE0-62A8-44DC-A880-8A01C0C3D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Ongelmia euroidentiteetin rakentamisessa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033E1D-C871-4597-9F9B-D79FBF788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360000">
              <a:spcBef>
                <a:spcPts val="500"/>
              </a:spcBef>
              <a:buNone/>
            </a:pPr>
            <a:r>
              <a:rPr lang="fi-FI" altLang="fi-FI" dirty="0"/>
              <a:t>1)	Euroopalla on osin sotaisa, imperialistinen ja rasistinen menneisyys: identiteetissä paljon myös negatiivista.</a:t>
            </a:r>
          </a:p>
          <a:p>
            <a:pPr marL="360000" indent="-360000">
              <a:spcBef>
                <a:spcPts val="500"/>
              </a:spcBef>
              <a:buNone/>
            </a:pPr>
            <a:r>
              <a:rPr lang="fi-FI" altLang="fi-FI" dirty="0"/>
              <a:t>2)	EU-identiteetti on ylhäältä annettua eikä se juuri kiinnosta tavallisia ihmisiä.</a:t>
            </a:r>
          </a:p>
          <a:p>
            <a:pPr marL="360000" indent="-360000">
              <a:spcBef>
                <a:spcPts val="500"/>
              </a:spcBef>
              <a:buNone/>
            </a:pPr>
            <a:r>
              <a:rPr lang="fi-FI" altLang="fi-FI" dirty="0"/>
              <a:t>3)	Euronationalismiin pyritään 1800-luvun keinoilla: lipuin, lauluin – hieman kömpelöä.</a:t>
            </a:r>
          </a:p>
          <a:p>
            <a:pPr marL="360000" indent="-360000">
              <a:spcBef>
                <a:spcPts val="500"/>
              </a:spcBef>
              <a:buNone/>
            </a:pPr>
            <a:r>
              <a:rPr lang="fi-FI" altLang="fi-FI" dirty="0"/>
              <a:t>4)	Euroidentiteettiä on vaikea perustaa kulttuuri-identiteetille, joka on kansallista.</a:t>
            </a:r>
          </a:p>
          <a:p>
            <a:pPr marL="360000" indent="-36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776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ABADD7-BA23-4B25-B130-3175AB92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Euroidentiteetti käytännössä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B5615F-695A-4781-89BB-B50BF64E4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  <a:defRPr/>
            </a:pPr>
            <a:r>
              <a:rPr lang="fi-FI" altLang="fi-FI" dirty="0"/>
              <a:t>EU:n kansalaisia yhdistävät eniten käytännön asiat, esim.</a:t>
            </a:r>
          </a:p>
          <a:p>
            <a:pPr marL="630000" lvl="1" indent="-270000">
              <a:buSzPct val="75000"/>
              <a:buFont typeface="Järjestelmäfontti"/>
              <a:buChar char="–"/>
              <a:defRPr/>
            </a:pPr>
            <a:r>
              <a:rPr lang="fi-FI" altLang="fi-FI" sz="2800" dirty="0"/>
              <a:t>4 vapautta: työvoiman, tavaroiden, palvelujen ja pääomien vapaa liikkuminen yli rajojen</a:t>
            </a:r>
          </a:p>
          <a:p>
            <a:pPr marL="630000" lvl="1" indent="-270000">
              <a:buSzPct val="75000"/>
              <a:buFont typeface="Järjestelmäfontti"/>
              <a:buChar char="–"/>
              <a:defRPr/>
            </a:pPr>
            <a:r>
              <a:rPr lang="fi-FI" altLang="fi-FI" sz="2800" dirty="0"/>
              <a:t>nuorten opiskelumahdollisuudet toisissa EU-maissa</a:t>
            </a:r>
          </a:p>
          <a:p>
            <a:pPr marL="630000" lvl="1" indent="-270000">
              <a:buSzPct val="75000"/>
              <a:buFont typeface="Järjestelmäfontti"/>
              <a:buChar char="–"/>
              <a:defRPr/>
            </a:pPr>
            <a:r>
              <a:rPr lang="fi-FI" altLang="fi-FI" sz="2800" dirty="0"/>
              <a:t>Euro</a:t>
            </a:r>
          </a:p>
          <a:p>
            <a:pPr marL="630000" lvl="1" indent="-270000">
              <a:buSzPct val="75000"/>
              <a:buFont typeface="Järjestelmäfontti"/>
              <a:buChar char="–"/>
              <a:defRPr/>
            </a:pPr>
            <a:r>
              <a:rPr lang="fi-FI" altLang="fi-FI" sz="2800" dirty="0"/>
              <a:t>yhteinen maksualue SEPA.</a:t>
            </a:r>
          </a:p>
          <a:p>
            <a:pPr marL="270000" indent="-270000">
              <a:spcBef>
                <a:spcPts val="500"/>
              </a:spcBef>
              <a:defRPr/>
            </a:pPr>
            <a:r>
              <a:rPr lang="fi-FI" altLang="fi-FI" dirty="0"/>
              <a:t>Euroidentiteetti voisi vahvistua korostamalla poliittista ja taloudellista yhteenkuuluvuutta, mutta siinäkin on omat ongelmansa.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656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uora yhdysviiva 13"/>
          <p:cNvCxnSpPr>
            <a:cxnSpLocks/>
            <a:endCxn id="6" idx="4"/>
          </p:cNvCxnSpPr>
          <p:nvPr/>
        </p:nvCxnSpPr>
        <p:spPr>
          <a:xfrm flipH="1" flipV="1">
            <a:off x="5615102" y="2747287"/>
            <a:ext cx="69055" cy="49847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>
            <a:cxnSpLocks/>
            <a:endCxn id="5" idx="3"/>
          </p:cNvCxnSpPr>
          <p:nvPr/>
        </p:nvCxnSpPr>
        <p:spPr>
          <a:xfrm flipV="1">
            <a:off x="6683130" y="2669012"/>
            <a:ext cx="978353" cy="5338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>
            <a:cxnSpLocks/>
            <a:stCxn id="4" idx="3"/>
          </p:cNvCxnSpPr>
          <p:nvPr/>
        </p:nvCxnSpPr>
        <p:spPr>
          <a:xfrm flipV="1">
            <a:off x="7000196" y="3639048"/>
            <a:ext cx="584201" cy="8614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>
            <a:cxnSpLocks/>
          </p:cNvCxnSpPr>
          <p:nvPr/>
        </p:nvCxnSpPr>
        <p:spPr>
          <a:xfrm>
            <a:off x="6873196" y="4250505"/>
            <a:ext cx="477836" cy="45258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>
            <a:cxnSpLocks/>
            <a:endCxn id="9" idx="0"/>
          </p:cNvCxnSpPr>
          <p:nvPr/>
        </p:nvCxnSpPr>
        <p:spPr>
          <a:xfrm>
            <a:off x="6144820" y="4250505"/>
            <a:ext cx="212437" cy="52402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>
            <a:cxnSpLocks/>
          </p:cNvCxnSpPr>
          <p:nvPr/>
        </p:nvCxnSpPr>
        <p:spPr>
          <a:xfrm flipH="1">
            <a:off x="4780478" y="4250505"/>
            <a:ext cx="542637" cy="60452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>
            <a:cxnSpLocks/>
          </p:cNvCxnSpPr>
          <p:nvPr/>
        </p:nvCxnSpPr>
        <p:spPr>
          <a:xfrm flipH="1">
            <a:off x="4062021" y="3960137"/>
            <a:ext cx="718457" cy="31591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>
            <a:cxnSpLocks/>
            <a:endCxn id="12" idx="6"/>
          </p:cNvCxnSpPr>
          <p:nvPr/>
        </p:nvCxnSpPr>
        <p:spPr>
          <a:xfrm flipH="1" flipV="1">
            <a:off x="4366535" y="3547388"/>
            <a:ext cx="413943" cy="396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>
            <a:cxnSpLocks/>
          </p:cNvCxnSpPr>
          <p:nvPr/>
        </p:nvCxnSpPr>
        <p:spPr>
          <a:xfrm flipH="1" flipV="1">
            <a:off x="4062022" y="2786975"/>
            <a:ext cx="718456" cy="4587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orakulmio 3"/>
          <p:cNvSpPr/>
          <p:nvPr/>
        </p:nvSpPr>
        <p:spPr>
          <a:xfrm>
            <a:off x="4717371" y="3174326"/>
            <a:ext cx="2282825" cy="1101725"/>
          </a:xfrm>
          <a:prstGeom prst="rect">
            <a:avLst/>
          </a:prstGeom>
          <a:solidFill>
            <a:srgbClr val="BFE7EF"/>
          </a:solidFill>
          <a:ln>
            <a:solidFill>
              <a:srgbClr val="00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200" b="1" dirty="0">
                <a:solidFill>
                  <a:schemeClr val="tx1"/>
                </a:solidFill>
              </a:rPr>
              <a:t>EU:N ARVOT</a:t>
            </a:r>
          </a:p>
        </p:txBody>
      </p:sp>
      <p:sp>
        <p:nvSpPr>
          <p:cNvPr id="5" name="Ellipsi 4"/>
          <p:cNvSpPr/>
          <p:nvPr/>
        </p:nvSpPr>
        <p:spPr>
          <a:xfrm>
            <a:off x="7387152" y="1888523"/>
            <a:ext cx="1873250" cy="914400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demokratia</a:t>
            </a:r>
          </a:p>
        </p:txBody>
      </p:sp>
      <p:sp>
        <p:nvSpPr>
          <p:cNvPr id="6" name="Ellipsi 5"/>
          <p:cNvSpPr/>
          <p:nvPr/>
        </p:nvSpPr>
        <p:spPr>
          <a:xfrm>
            <a:off x="4133170" y="1832887"/>
            <a:ext cx="2963863" cy="914400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oikeusvaltioperiaate</a:t>
            </a:r>
          </a:p>
        </p:txBody>
      </p:sp>
      <p:sp>
        <p:nvSpPr>
          <p:cNvPr id="7" name="Ellipsi 6"/>
          <p:cNvSpPr/>
          <p:nvPr/>
        </p:nvSpPr>
        <p:spPr>
          <a:xfrm>
            <a:off x="7387152" y="3138009"/>
            <a:ext cx="2243570" cy="914400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vapaus</a:t>
            </a:r>
          </a:p>
        </p:txBody>
      </p:sp>
      <p:sp>
        <p:nvSpPr>
          <p:cNvPr id="8" name="Ellipsi 7"/>
          <p:cNvSpPr/>
          <p:nvPr/>
        </p:nvSpPr>
        <p:spPr>
          <a:xfrm>
            <a:off x="7195458" y="4415750"/>
            <a:ext cx="1419225" cy="914400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rauha</a:t>
            </a:r>
          </a:p>
        </p:txBody>
      </p:sp>
      <p:sp>
        <p:nvSpPr>
          <p:cNvPr id="9" name="Ellipsi 8"/>
          <p:cNvSpPr/>
          <p:nvPr/>
        </p:nvSpPr>
        <p:spPr>
          <a:xfrm>
            <a:off x="5684157" y="4774525"/>
            <a:ext cx="1346200" cy="914400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tasa-arvo</a:t>
            </a:r>
          </a:p>
        </p:txBody>
      </p:sp>
      <p:sp>
        <p:nvSpPr>
          <p:cNvPr id="10" name="Ellipsi 9"/>
          <p:cNvSpPr/>
          <p:nvPr/>
        </p:nvSpPr>
        <p:spPr>
          <a:xfrm>
            <a:off x="3293383" y="4774526"/>
            <a:ext cx="2308225" cy="784225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solidaarisuus</a:t>
            </a:r>
          </a:p>
        </p:txBody>
      </p:sp>
      <p:sp>
        <p:nvSpPr>
          <p:cNvPr id="11" name="Ellipsi 10"/>
          <p:cNvSpPr/>
          <p:nvPr/>
        </p:nvSpPr>
        <p:spPr>
          <a:xfrm>
            <a:off x="2131621" y="4045863"/>
            <a:ext cx="2001549" cy="688975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yhteistyö</a:t>
            </a:r>
          </a:p>
        </p:txBody>
      </p:sp>
      <p:sp>
        <p:nvSpPr>
          <p:cNvPr id="12" name="Ellipsi 11"/>
          <p:cNvSpPr/>
          <p:nvPr/>
        </p:nvSpPr>
        <p:spPr>
          <a:xfrm>
            <a:off x="1586675" y="3174326"/>
            <a:ext cx="2779860" cy="746124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ihmisoikeudet</a:t>
            </a:r>
          </a:p>
        </p:txBody>
      </p:sp>
      <p:sp>
        <p:nvSpPr>
          <p:cNvPr id="13" name="Ellipsi 12"/>
          <p:cNvSpPr/>
          <p:nvPr/>
        </p:nvSpPr>
        <p:spPr>
          <a:xfrm>
            <a:off x="2586946" y="2318662"/>
            <a:ext cx="1620837" cy="687388"/>
          </a:xfrm>
          <a:prstGeom prst="ellipse">
            <a:avLst/>
          </a:prstGeom>
          <a:solidFill>
            <a:srgbClr val="009D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ihmisarvo</a:t>
            </a:r>
          </a:p>
        </p:txBody>
      </p:sp>
      <p:sp>
        <p:nvSpPr>
          <p:cNvPr id="31" name="Ellipsi 30"/>
          <p:cNvSpPr/>
          <p:nvPr/>
        </p:nvSpPr>
        <p:spPr>
          <a:xfrm>
            <a:off x="8884848" y="4734838"/>
            <a:ext cx="3220065" cy="1881141"/>
          </a:xfrm>
          <a:prstGeom prst="ellipse">
            <a:avLst/>
          </a:prstGeom>
          <a:solidFill>
            <a:srgbClr val="EDF8FA"/>
          </a:solidFill>
          <a:ln>
            <a:solidFill>
              <a:srgbClr val="009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chemeClr val="tx1"/>
                </a:solidFill>
              </a:rPr>
              <a:t>Pohdi, miten näitä arvoja pyritään kiistämään tämän hetken Euroopassa?</a:t>
            </a:r>
          </a:p>
        </p:txBody>
      </p:sp>
      <p:sp>
        <p:nvSpPr>
          <p:cNvPr id="23" name="Otsikko 1">
            <a:extLst>
              <a:ext uri="{FF2B5EF4-FFF2-40B4-BE49-F238E27FC236}">
                <a16:creationId xmlns:a16="http://schemas.microsoft.com/office/drawing/2014/main" id="{1CAFD60B-7EA3-644B-816D-66ED26881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365125"/>
            <a:ext cx="10515600" cy="1325563"/>
          </a:xfrm>
        </p:spPr>
        <p:txBody>
          <a:bodyPr/>
          <a:lstStyle/>
          <a:p>
            <a:r>
              <a:rPr lang="fi-FI" altLang="fi-FI" dirty="0"/>
              <a:t>EU toi omat arvonsa julki 2000-luvun alussa</a:t>
            </a:r>
          </a:p>
        </p:txBody>
      </p:sp>
    </p:spTree>
    <p:extLst>
      <p:ext uri="{BB962C8B-B14F-4D97-AF65-F5344CB8AC3E}">
        <p14:creationId xmlns:p14="http://schemas.microsoft.com/office/powerpoint/2010/main" val="246033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AD9897-813A-4435-A183-8A0B9D3D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Eurooppalaisuus ulkopuolisten silmin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758D1A-A01A-437E-9079-30284B6B2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5714" cy="4351338"/>
          </a:xfrm>
        </p:spPr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dirty="0"/>
              <a:t>Eurooppa ja eurooppalaisuus näyttäytyvät erilaisina, kun maanosaa tarkastellaan sen ulkopuolelta.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Suhdetta Afrikkaan, Aasiaan, Australiaan ja Amerikkaan sävyttää eurooppalainen siirtomaahistoria.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Toisaalta Euroopan suhteellinen vauraus ja demokraattisuus voivat olla houkuttelevia.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EU:n arvoja on kyseenalaistettu niin sen jäsenvaltioissa kuin myös unionin ulkopuolella.</a:t>
            </a:r>
          </a:p>
          <a:p>
            <a:pPr marL="540000" indent="-270000">
              <a:spcBef>
                <a:spcPts val="500"/>
              </a:spcBef>
              <a:buSzPct val="75000"/>
              <a:buFont typeface="Järjestelmäfontti"/>
              <a:buChar char="–"/>
            </a:pPr>
            <a:r>
              <a:rPr lang="fi-FI" dirty="0"/>
              <a:t>Etenkin Kiina, Venäjä ja Saudi-Arabia ovat edustaneet toisen tyyppisiä arvoja. Ne ovat korostaneet yksittäisten valtioiden suvereniteettia eli itsemääräämisoikeutta EU:n yhteistyöajattelun vastapainona.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400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491</Words>
  <Application>Microsoft Macintosh PowerPoint</Application>
  <PresentationFormat>Laajakuva</PresentationFormat>
  <Paragraphs>65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Järjestelmäfontti</vt:lpstr>
      <vt:lpstr>Office-teema</vt:lpstr>
      <vt:lpstr>PowerPoint-esitys</vt:lpstr>
      <vt:lpstr>Mitä on eurooppalainen identiteetti?</vt:lpstr>
      <vt:lpstr>Eurooppalaisuuden ydin: ”kulttuurinen kolmijalka”?</vt:lpstr>
      <vt:lpstr>EU eurooppalaista identiteettiä  rakentamassa</vt:lpstr>
      <vt:lpstr>Yhteiset EU-symbolit</vt:lpstr>
      <vt:lpstr>Ongelmia euroidentiteetin rakentamisessa</vt:lpstr>
      <vt:lpstr>Euroidentiteetti käytännössä</vt:lpstr>
      <vt:lpstr>EU toi omat arvonsa julki 2000-luvun alussa</vt:lpstr>
      <vt:lpstr>Eurooppalaisuus ulkopuolisten silmin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37</cp:revision>
  <dcterms:created xsi:type="dcterms:W3CDTF">2020-11-26T06:08:36Z</dcterms:created>
  <dcterms:modified xsi:type="dcterms:W3CDTF">2021-11-09T05:54:34Z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