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432" r:id="rId3"/>
    <p:sldId id="397" r:id="rId4"/>
    <p:sldId id="398" r:id="rId5"/>
    <p:sldId id="399" r:id="rId6"/>
    <p:sldId id="433" r:id="rId7"/>
    <p:sldId id="400" r:id="rId8"/>
    <p:sldId id="40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2CC40-9ACE-43B2-BE31-D3726DE1DF9A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6B5-0B9E-43F0-98CC-7F1302A06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6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21.8.2022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3F57DE9-11CC-0D45-9E65-FFF63BCED9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23816365-7633-4A4F-A27F-3F19FC492D95}"/>
              </a:ext>
            </a:extLst>
          </p:cNvPr>
          <p:cNvSpPr txBox="1">
            <a:spLocks/>
          </p:cNvSpPr>
          <p:nvPr/>
        </p:nvSpPr>
        <p:spPr>
          <a:xfrm>
            <a:off x="869093" y="540000"/>
            <a:ext cx="1014901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6 Kansalaisuus </a:t>
            </a:r>
            <a:br>
              <a:rPr lang="fi-FI" sz="6000" spc="-1" dirty="0">
                <a:solidFill>
                  <a:srgbClr val="000000"/>
                </a:solidFill>
                <a:latin typeface="Calibri"/>
              </a:rPr>
            </a:br>
            <a:r>
              <a:rPr lang="fi-FI" sz="6000" spc="-1" dirty="0">
                <a:solidFill>
                  <a:srgbClr val="000000"/>
                </a:solidFill>
                <a:latin typeface="Calibri"/>
              </a:rPr>
              <a:t>ja vaikuttaminen</a:t>
            </a:r>
            <a:endParaRPr lang="fi-FI" sz="6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BEE3A95B-3656-FC4C-B7B3-DC1E6DD92CE6}"/>
              </a:ext>
            </a:extLst>
          </p:cNvPr>
          <p:cNvSpPr txBox="1">
            <a:spLocks/>
          </p:cNvSpPr>
          <p:nvPr/>
        </p:nvSpPr>
        <p:spPr>
          <a:xfrm>
            <a:off x="838200" y="2196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Muistiinpanot</a:t>
            </a:r>
          </a:p>
        </p:txBody>
      </p:sp>
      <p:pic>
        <p:nvPicPr>
          <p:cNvPr id="13" name="Kuva 12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6101158E-A699-6E4E-B449-85C4CAFE6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71" y="2916000"/>
            <a:ext cx="3756257" cy="375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3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CAC640E-879D-BE44-9E2D-261B393A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7" y="1838197"/>
            <a:ext cx="9866086" cy="31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0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CAA586-2D14-4BEC-8011-3F24017B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sz="4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Kansalaisen oikeudet ja velvollisuudet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F8E088-B947-4D78-9DCA-171D831B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Euroopan unionin jäsenvaltioiden kansalaiset ovat automaattisesti myös EU:n kansalaisia. </a:t>
            </a:r>
            <a:endParaRPr lang="fi-FI" dirty="0"/>
          </a:p>
          <a:p>
            <a:pPr marL="27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EU:n kansalaisella ei ole erityisiä velvollisuuksia suhteessa unioniin.</a:t>
            </a:r>
            <a:endParaRPr lang="fi-FI" dirty="0"/>
          </a:p>
          <a:p>
            <a:pPr marL="27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Kansalaisten oikeudet on kirjattu perusoikeuskirjaan.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7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B0410-5161-4D38-BEC6-CAEDB3AB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sz="4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Kansalaisen oikeudet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6F4735-6DFB-473C-A945-F18D4C84C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marR="0" lvl="1" indent="-360000" algn="l" rtl="0"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8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1.	Vapaa liikkuminen unionin alueella</a:t>
            </a:r>
            <a:endParaRPr lang="fi-FI" sz="2800" b="1" dirty="0"/>
          </a:p>
          <a:p>
            <a:pPr marL="630000" marR="0" lvl="2" indent="-270000" algn="l" rtl="0"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työskennellä, asua tai opiskella toisessa </a:t>
            </a: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EU-maassa</a:t>
            </a:r>
            <a:endParaRPr lang="fi-FI" sz="2800" dirty="0"/>
          </a:p>
          <a:p>
            <a:pPr marL="630000" marR="0" lvl="2" indent="-270000" algn="l" rtl="0"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oleskelumaan sosiaaliturvaan ja terveydenhuoltoon</a:t>
            </a:r>
            <a:endParaRPr lang="fi-FI" sz="2800" dirty="0"/>
          </a:p>
          <a:p>
            <a:pPr marL="630000" marR="0" lvl="2" indent="-270000" algn="l" rtl="0"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koulutukseen</a:t>
            </a:r>
            <a:endParaRPr lang="fi-FI" sz="2800" dirty="0"/>
          </a:p>
          <a:p>
            <a:pPr marL="630000" marR="0" lvl="2" indent="-270000" algn="l" rtl="0"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hakea työtä 3 kk:n </a:t>
            </a:r>
            <a:b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ajan rekisteröitymättä asukkaaksi </a:t>
            </a:r>
          </a:p>
          <a:p>
            <a:pPr marL="360000" indent="-360000">
              <a:spcBef>
                <a:spcPts val="500"/>
              </a:spcBef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0F08F2C-CA4E-2A4A-A46D-194B8DC0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3413125"/>
            <a:ext cx="5343181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2A409D-5418-4090-8279-73E0C513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994"/>
            <a:ext cx="10515600" cy="4351338"/>
          </a:xfrm>
        </p:spPr>
        <p:txBody>
          <a:bodyPr>
            <a:noAutofit/>
          </a:bodyPr>
          <a:lstStyle/>
          <a:p>
            <a:pPr marL="360000" marR="0" lvl="0" indent="-36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2.	</a:t>
            </a:r>
            <a:r>
              <a:rPr lang="fi-FI" b="1" i="0" dirty="0">
                <a:ea typeface="Calibri"/>
                <a:cs typeface="Calibri"/>
                <a:sym typeface="Calibri"/>
              </a:rPr>
              <a:t>Oikeus </a:t>
            </a:r>
            <a:r>
              <a:rPr lang="fi-FI" b="1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vaikuttaa päätöksentekoon ja saada tietoa siitä</a:t>
            </a:r>
          </a:p>
          <a:p>
            <a:pPr marL="63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äänioikeus ja vaalikelpoisuus EU-parlamenttivaaleissa ja oleskelumaan kunnallisvaaleissa</a:t>
            </a:r>
            <a:endParaRPr lang="fi-FI" dirty="0"/>
          </a:p>
          <a:p>
            <a:pPr marL="63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b="0" i="0" dirty="0">
                <a:ea typeface="Calibri"/>
                <a:cs typeface="Calibri"/>
                <a:sym typeface="Calibri"/>
              </a:rPr>
              <a:t>kansalaisaloitteet</a:t>
            </a:r>
            <a:endParaRPr lang="fi-FI" dirty="0"/>
          </a:p>
          <a:p>
            <a:pPr marL="63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hyvään hallintoon</a:t>
            </a:r>
            <a:endParaRPr lang="fi-FI" dirty="0"/>
          </a:p>
          <a:p>
            <a:pPr marL="63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tutustua asiakirjoihin</a:t>
            </a:r>
            <a:endParaRPr lang="fi-FI" dirty="0"/>
          </a:p>
          <a:p>
            <a:pPr marL="63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tehdä unionin oikeusasiamiehelle kantelu ja vetoomus </a:t>
            </a:r>
            <a:br>
              <a:rPr lang="fi-FI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fi-FI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EU-parlamentille</a:t>
            </a:r>
            <a:endParaRPr lang="fi-FI" dirty="0"/>
          </a:p>
          <a:p>
            <a:pPr marL="63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kannella kotivaltiostaan komissiolle</a:t>
            </a:r>
            <a:endParaRPr lang="fi-FI" dirty="0"/>
          </a:p>
          <a:p>
            <a:pPr marL="63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oikeus saada minkä tahansa EU-maan diplomaatti-  ja konsuliviranomaisten apua EU:n ulkopuolella</a:t>
            </a:r>
            <a:endParaRPr lang="fi-FI" dirty="0"/>
          </a:p>
          <a:p>
            <a:pPr marL="360000" indent="-36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09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E14B0A-D1CE-409A-8BA0-20A48AD3C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3511"/>
            <a:ext cx="10515600" cy="667204"/>
          </a:xfrm>
        </p:spPr>
        <p:txBody>
          <a:bodyPr/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-FI" dirty="0"/>
              <a:t>Mikä vaikutustapa on sinusta paras? </a:t>
            </a:r>
            <a:endParaRPr lang="fi-FI" dirty="0">
              <a:ea typeface="Arial"/>
              <a:cs typeface="Arial"/>
              <a:sym typeface="Arial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74443C6-01B6-9A4E-BBF1-407CC6BA00DD}"/>
              </a:ext>
            </a:extLst>
          </p:cNvPr>
          <p:cNvSpPr txBox="1"/>
          <p:nvPr/>
        </p:nvSpPr>
        <p:spPr>
          <a:xfrm>
            <a:off x="2394858" y="1404259"/>
            <a:ext cx="691242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b="1" dirty="0">
                <a:solidFill>
                  <a:srgbClr val="E46944"/>
                </a:solidFill>
              </a:rPr>
              <a:t>Nuorten mielestä parhaita tapoja vaikuttaa kansalaisena EU:ssa (%)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3BEFC39-9E2F-EE42-B080-C5C8A08D2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4858" y="1834182"/>
            <a:ext cx="7402284" cy="45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5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BEDA2-0889-4D2E-9B6E-5A0A36BF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Nuorena Euroopassa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CE8609-D034-4CC5-8E01-57B26965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EU:n nuoriso</a:t>
            </a:r>
            <a:r>
              <a:rPr lang="fi-FI" dirty="0"/>
              <a:t>politiikka</a:t>
            </a:r>
            <a:r>
              <a:rPr lang="fi-FI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i-FI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pyrkii edistämään liikkuvuutta sekä nuorten pääsyä koulutukseen ja töihin. </a:t>
            </a:r>
            <a:endParaRPr lang="fi-FI" dirty="0"/>
          </a:p>
          <a:p>
            <a:pPr marL="540000" lvl="1" indent="-270000">
              <a:buClr>
                <a:schemeClr val="dk1"/>
              </a:buClr>
              <a:buSzPct val="75000"/>
              <a:buFont typeface="Järjestelmäfontti"/>
              <a:buChar char="–"/>
            </a:pPr>
            <a:r>
              <a:rPr lang="fi-FI" sz="28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Opiskelijoita tulee kohdella yhdenveroisesti</a:t>
            </a:r>
            <a:endParaRPr lang="fi-FI" sz="2800" dirty="0"/>
          </a:p>
          <a:p>
            <a:pPr marL="720000" marR="0" lvl="2" indent="-180000" algn="l" rtl="0">
              <a:spcAft>
                <a:spcPts val="0"/>
              </a:spcAft>
              <a:buClr>
                <a:schemeClr val="dk1"/>
              </a:buClr>
              <a:buSzPct val="75000"/>
              <a:buFont typeface="Järjestelmäfontti"/>
              <a:buChar char="-"/>
            </a:pPr>
            <a:r>
              <a:rPr lang="fi-FI" sz="26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samat lukukausimaksut kaikille</a:t>
            </a:r>
            <a:endParaRPr lang="fi-FI" sz="2600" dirty="0"/>
          </a:p>
          <a:p>
            <a:pPr marL="720000" marR="0" lvl="2" indent="-180000" algn="l" rtl="0">
              <a:spcAft>
                <a:spcPts val="0"/>
              </a:spcAft>
              <a:buClr>
                <a:schemeClr val="dk1"/>
              </a:buClr>
              <a:buSzPct val="75000"/>
              <a:buFont typeface="Järjestelmäfontti"/>
              <a:buChar char="-"/>
            </a:pPr>
            <a:r>
              <a:rPr lang="fi-FI" sz="26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tutkintojen hyväksyminen kaikissa jäsenmaissa</a:t>
            </a:r>
            <a:endParaRPr lang="fi-FI" sz="2600" dirty="0"/>
          </a:p>
          <a:p>
            <a:pPr marL="720000" marR="0" lvl="2" indent="-180000" algn="l" rtl="0">
              <a:spcAft>
                <a:spcPts val="0"/>
              </a:spcAft>
              <a:buClr>
                <a:schemeClr val="dk1"/>
              </a:buClr>
              <a:buSzPct val="75000"/>
              <a:buFont typeface="Järjestelmäfontti"/>
              <a:buChar char="-"/>
            </a:pPr>
            <a:r>
              <a:rPr lang="fi-FI" sz="26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yhteiset säännöt ammattipätevyydelle</a:t>
            </a:r>
            <a:endParaRPr lang="fi-FI" sz="2600" dirty="0"/>
          </a:p>
          <a:p>
            <a:pPr marL="720000" marR="0" lvl="2" indent="-180000" algn="l" rtl="0">
              <a:spcAft>
                <a:spcPts val="0"/>
              </a:spcAft>
              <a:buClr>
                <a:schemeClr val="dk1"/>
              </a:buClr>
              <a:buSzPct val="75000"/>
              <a:buFont typeface="Järjestelmäfontti"/>
              <a:buChar char="-"/>
            </a:pPr>
            <a:r>
              <a:rPr lang="fi-FI" sz="260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Erasmus </a:t>
            </a:r>
            <a:r>
              <a:rPr lang="fi-FI" sz="26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 koulutus-, nuoriso- ja urheiluohjelma</a:t>
            </a:r>
            <a:endParaRPr lang="fi-FI" sz="2600" dirty="0"/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953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FC62FA-0FF0-4493-9EA8-611D3284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3B7B20-7A9E-4267-A5D2-C1EE2F2E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EU:n nuorisotakuun avulla pyritään tukemaan nuorten työllistymistä ja  kouluttautumista.</a:t>
            </a:r>
          </a:p>
          <a:p>
            <a:pPr marL="270000" marR="0" lvl="0" indent="-270000" algn="l" rtl="0">
              <a:spcBef>
                <a:spcPts val="500"/>
              </a:spcBef>
              <a:spcAft>
                <a:spcPts val="0"/>
              </a:spcAft>
              <a:buNone/>
            </a:pPr>
            <a:endParaRPr lang="fi-FI" b="1" dirty="0"/>
          </a:p>
          <a:p>
            <a:pPr marL="270000" marR="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Euroopan nuorisoparlamentin </a:t>
            </a:r>
            <a:r>
              <a:rPr lang="fi-FI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kautta nuorilla eri puolilta ma</a:t>
            </a:r>
            <a:r>
              <a:rPr lang="fi-FI" dirty="0"/>
              <a:t>ailmaa </a:t>
            </a:r>
            <a:r>
              <a:rPr lang="fi-FI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on mahdollisuus päästä keskustelemaan ajankohtaisista Eurooppaan liittyvistä kysymyksistä. </a:t>
            </a:r>
          </a:p>
          <a:p>
            <a:pPr marL="540000" marR="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800" dirty="0"/>
              <a:t>Nuorisoparlamentti ei ole EU:n ohjelma vaan erillinen järjestö. 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26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216</Words>
  <Application>Microsoft Office PowerPoint</Application>
  <PresentationFormat>Laajakuva</PresentationFormat>
  <Paragraphs>33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Järjestelmäfontti</vt:lpstr>
      <vt:lpstr>Office-teema</vt:lpstr>
      <vt:lpstr>PowerPoint-esitys</vt:lpstr>
      <vt:lpstr>PowerPoint-esitys</vt:lpstr>
      <vt:lpstr>Kansalaisen oikeudet ja velvollisuudet</vt:lpstr>
      <vt:lpstr>Kansalaisen oikeudet</vt:lpstr>
      <vt:lpstr>PowerPoint-esitys</vt:lpstr>
      <vt:lpstr>PowerPoint-esitys</vt:lpstr>
      <vt:lpstr>Nuorena Euroopassa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Heikki Siitonen</cp:lastModifiedBy>
  <cp:revision>34</cp:revision>
  <dcterms:created xsi:type="dcterms:W3CDTF">2020-11-26T06:08:36Z</dcterms:created>
  <dcterms:modified xsi:type="dcterms:W3CDTF">2022-08-22T06:53:37Z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949052526</vt:i4>
  </property>
  <property fmtid="{D5CDD505-2E9C-101B-9397-08002B2CF9AE}" pid="3" name="_NewReviewCycle">
    <vt:lpwstr/>
  </property>
  <property fmtid="{D5CDD505-2E9C-101B-9397-08002B2CF9AE}" pid="4" name="_EmailSubject">
    <vt:lpwstr>Kanta 2 kirjan I luvun opemateriaalit</vt:lpwstr>
  </property>
  <property fmtid="{D5CDD505-2E9C-101B-9397-08002B2CF9AE}" pid="5" name="_AuthorEmail">
    <vt:lpwstr>Jaana.Nieminen@tampere.fi</vt:lpwstr>
  </property>
  <property fmtid="{D5CDD505-2E9C-101B-9397-08002B2CF9AE}" pid="6" name="_AuthorEmailDisplayName">
    <vt:lpwstr>Nieminen Jaana</vt:lpwstr>
  </property>
</Properties>
</file>