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1" r:id="rId2"/>
    <p:sldId id="357" r:id="rId3"/>
    <p:sldId id="375" r:id="rId4"/>
    <p:sldId id="376" r:id="rId5"/>
    <p:sldId id="377" r:id="rId6"/>
    <p:sldId id="378" r:id="rId7"/>
    <p:sldId id="379" r:id="rId8"/>
    <p:sldId id="380" r:id="rId9"/>
    <p:sldId id="361" r:id="rId10"/>
    <p:sldId id="362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944"/>
    <a:srgbClr val="009DC6"/>
    <a:srgbClr val="BFE7EF"/>
    <a:srgbClr val="00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2CC40-9ACE-43B2-BE31-D3726DE1DF9A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C36B5-0B9E-43F0-98CC-7F1302A0670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56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62CC03-8ED6-44DB-8D8B-B049A153EA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028B28F-8691-4D23-9962-0592DBC58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B5AE728-BA33-4833-BC11-C766B3D53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4908C12-9C71-41A3-8872-6A3B8A5F9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5BE718C-6A4B-452E-8C32-8B54DCA8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06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2AA726-6418-4A69-A57A-7C62EC463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DCE31F9-66AF-4DC8-8691-65DC9AEB5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5B0F871-A5BD-46E9-82AB-FD3B505F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FFD5D0-49A9-40E3-98E4-D5314C47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236C690-E69B-4D0D-8089-CD27D222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103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D41C62D-A64D-47D3-A37C-64EBDADAB4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50D2F171-6D00-4973-9A23-DEE988A9B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C9F3865-748C-4754-AF84-E4BCEB661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574051-401C-4017-8F8B-2D4A0FBC5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5EF7920-1C19-4A64-8D0F-434F9CA4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352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976EE-A374-48A5-9DCF-28640A06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DD96BF-A2DB-4BAB-9FDC-988584E9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7AF3B9-1DBD-41A6-BE90-47D7BA2DF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2AE5AA9-B35F-42B8-9C51-4457D2B3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0302E7D-757E-477F-A1A3-3DD5FC5BE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DF9CC-D6A8-4925-BBFB-4A0FC6820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3A0E279-FD7C-41BC-81D8-F62367D6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8CA084-73F7-432C-8F79-7C5D1DA2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4F0EBA-47B1-4118-B5B6-8A56ACE38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329C95-4CFD-4324-A007-2D465F18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688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3A8021-9CA6-4BC4-83E8-9F7404095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2DCA5BE-EAD9-44ED-BEC8-4E919658D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427652D-A145-4449-BDAF-2875904F3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799F769-ED1F-4D65-A513-00A07D85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9BD17AC-EDB9-4150-BC8E-1C00F50A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43D1C53-0C7E-4786-B078-408B62F4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64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687E84-C7E7-4BED-A434-55D1C7CBD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82786CD-109F-41CF-ACD5-B8E75A8B5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002-FC9D-4119-AB6D-E1F00AE62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82764BB-5E4F-4FD8-A155-B52B321C2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46D8CF8-AFD2-442A-8D07-15D47F2BAC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6F205F2-0AE6-48F2-A0E9-95253B265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698B901-A28F-4232-981E-2D44E594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0A7F567C-F337-4492-8FBA-D8E44F8B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51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2A6A51-C291-4B56-9E26-F5DDB9C57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0238A37-920B-407F-8054-3482C9971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E2B0DDA-2A97-4FA1-BAAD-946FEC1DA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8C55A8E-F485-4167-8B4C-DB7B17D3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266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3A4B69-0FA5-406B-8F89-8F5A9803D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88FC5CC8-0E77-4233-88BC-269D1FE6B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01CEE54-A89A-48A8-B6FC-032FAD807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86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AB5A4E-FE1A-4975-8254-F5EE20592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A2086A-0A01-4FCB-8EF4-9805D5E53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BDF6779-C842-4D80-8C2D-7CEBDB32DC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12658749-1B03-48FC-9DEB-CBF5EA4D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86D4435-21FF-451F-8379-625A7B48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97ECF63-518B-42A8-A99F-E7E9D17A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30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5107E7-A820-4A3F-A698-940985A7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26BDDAA-5F3A-4254-A5B8-C071283E7B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950F04-EB0C-4CB0-BB3E-C8BC1B3BC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04000E5-5730-4A58-A791-7BCE02DD0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D6E95A-1C98-4696-A7F3-FAA2ECD59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7ABD950-9CE2-4D50-BCF0-BF35792B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9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205DF3A8-A34E-4201-99ED-34A6AB7B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0B27F4-5024-46B3-AE65-56B5B0EC2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5C3C0B-723D-4320-AFD6-A3095CCE06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A0BAD-D582-4C09-9CDF-887CBE9A8775}" type="datetimeFigureOut">
              <a:rPr lang="fi-FI" smtClean="0"/>
              <a:t>22.8.2022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5E0BB0-D720-4035-AAB6-981FC5EC0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4F6F5A0-285D-4591-9C9C-CAE090964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1EF2D-5999-4351-8801-391AAB3C1529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493B67D-8D37-1A4C-9E27-9FC4BD662D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"/>
            <a:ext cx="12192000" cy="68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067F07E6-0A78-5441-9C44-7FEFE29B0952}"/>
              </a:ext>
            </a:extLst>
          </p:cNvPr>
          <p:cNvSpPr txBox="1">
            <a:spLocks/>
          </p:cNvSpPr>
          <p:nvPr/>
        </p:nvSpPr>
        <p:spPr>
          <a:xfrm>
            <a:off x="795205" y="540000"/>
            <a:ext cx="10149016" cy="144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6000" spc="-1" dirty="0">
                <a:solidFill>
                  <a:srgbClr val="000000"/>
                </a:solidFill>
                <a:latin typeface="Calibri"/>
              </a:rPr>
              <a:t>16 Suomen </a:t>
            </a:r>
            <a:r>
              <a:rPr lang="fi-FI" sz="6000" spc="-1" dirty="0" err="1">
                <a:solidFill>
                  <a:srgbClr val="000000"/>
                </a:solidFill>
                <a:latin typeface="Calibri"/>
              </a:rPr>
              <a:t>ulko</a:t>
            </a:r>
            <a:r>
              <a:rPr lang="fi-FI" sz="6000" spc="-1" dirty="0">
                <a:solidFill>
                  <a:srgbClr val="000000"/>
                </a:solidFill>
                <a:latin typeface="Calibri"/>
              </a:rPr>
              <a:t>-, turvallisuus- ja puolustuspolitiikka</a:t>
            </a:r>
            <a:endParaRPr lang="fi-FI" sz="6000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703414B2-D22F-C94C-A92B-32EAA704BCEF}"/>
              </a:ext>
            </a:extLst>
          </p:cNvPr>
          <p:cNvSpPr txBox="1">
            <a:spLocks/>
          </p:cNvSpPr>
          <p:nvPr/>
        </p:nvSpPr>
        <p:spPr>
          <a:xfrm>
            <a:off x="764312" y="2196000"/>
            <a:ext cx="10515600" cy="72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fi-FI" dirty="0"/>
              <a:t>Muistiinpanot</a:t>
            </a:r>
          </a:p>
        </p:txBody>
      </p:sp>
      <p:pic>
        <p:nvPicPr>
          <p:cNvPr id="15" name="Kuva 14" descr="Kuva, joka sisältää kohteen taivas, ulko, lippu&#10;&#10;Kuvaus luotu automaattisesti">
            <a:extLst>
              <a:ext uri="{FF2B5EF4-FFF2-40B4-BE49-F238E27FC236}">
                <a16:creationId xmlns:a16="http://schemas.microsoft.com/office/drawing/2014/main" id="{4D6C80CC-42F3-4C40-A930-6A83EEC55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709" y="3132000"/>
            <a:ext cx="6294582" cy="333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30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9CFDFD95-F566-F84D-ABE7-BE2623A3D282}"/>
              </a:ext>
            </a:extLst>
          </p:cNvPr>
          <p:cNvSpPr txBox="1"/>
          <p:nvPr/>
        </p:nvSpPr>
        <p:spPr>
          <a:xfrm>
            <a:off x="2618905" y="461818"/>
            <a:ext cx="7139709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fi-FI" b="1" dirty="0">
                <a:solidFill>
                  <a:srgbClr val="E46944"/>
                </a:solidFill>
              </a:rPr>
              <a:t>Asevelvollisuus Pohjoismaissa ja muissa Itämeren rantavaltioissa</a:t>
            </a:r>
          </a:p>
        </p:txBody>
      </p:sp>
      <p:pic>
        <p:nvPicPr>
          <p:cNvPr id="10" name="Kuva 9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CBDC7D59-E76D-9747-930F-30E32A5A8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05" y="1007266"/>
            <a:ext cx="6954189" cy="560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1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Turvallisuuspolitiikka Suomessa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1825625"/>
            <a:ext cx="10808855" cy="4351338"/>
          </a:xfrm>
        </p:spPr>
        <p:txBody>
          <a:bodyPr>
            <a:normAutofit/>
          </a:bodyPr>
          <a:lstStyle/>
          <a:p>
            <a:pPr marL="270000" indent="-270000">
              <a:spcBef>
                <a:spcPts val="500"/>
              </a:spcBef>
            </a:pPr>
            <a:r>
              <a:rPr lang="fi-FI" dirty="0"/>
              <a:t>Turvallisuuspolitiikan tarkoituksena Suomessa on maan itsenäisyyden turvaaminen ja kansalaisten hyvinvoinnin turvaaminen kaikissa oloissa.</a:t>
            </a:r>
          </a:p>
          <a:p>
            <a:pPr marL="270000" indent="-270000">
              <a:spcBef>
                <a:spcPts val="500"/>
              </a:spcBef>
            </a:pPr>
            <a:r>
              <a:rPr lang="fi-FI" dirty="0"/>
              <a:t>Turvallisuuspolitiikka jakautuu ulkopolitiikkaan ja maanpuolustukseen.</a:t>
            </a:r>
          </a:p>
          <a:p>
            <a:pPr marL="270000" indent="-270000">
              <a:spcBef>
                <a:spcPts val="500"/>
              </a:spcBef>
              <a:buNone/>
            </a:pPr>
            <a:endParaRPr lang="fi-FI" dirty="0"/>
          </a:p>
        </p:txBody>
      </p:sp>
      <p:sp>
        <p:nvSpPr>
          <p:cNvPr id="4" name="Suorakulmio 3"/>
          <p:cNvSpPr/>
          <p:nvPr/>
        </p:nvSpPr>
        <p:spPr>
          <a:xfrm>
            <a:off x="4295800" y="3711035"/>
            <a:ext cx="3240360" cy="879173"/>
          </a:xfrm>
          <a:prstGeom prst="rect">
            <a:avLst/>
          </a:prstGeom>
          <a:solidFill>
            <a:srgbClr val="0098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b="1" dirty="0">
                <a:solidFill>
                  <a:schemeClr val="bg1"/>
                </a:solidFill>
              </a:rPr>
              <a:t>Turvallisuuspolitiikka</a:t>
            </a:r>
          </a:p>
        </p:txBody>
      </p:sp>
      <p:sp>
        <p:nvSpPr>
          <p:cNvPr id="5" name="Ellipsi 4"/>
          <p:cNvSpPr/>
          <p:nvPr/>
        </p:nvSpPr>
        <p:spPr>
          <a:xfrm>
            <a:off x="2279576" y="4869161"/>
            <a:ext cx="3312368" cy="1008112"/>
          </a:xfrm>
          <a:prstGeom prst="ellipse">
            <a:avLst/>
          </a:prstGeom>
          <a:solidFill>
            <a:srgbClr val="BFE7EF"/>
          </a:solidFill>
          <a:ln>
            <a:solidFill>
              <a:srgbClr val="009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chemeClr val="tx1"/>
                </a:solidFill>
              </a:rPr>
              <a:t>Ulkopolitiikka</a:t>
            </a:r>
          </a:p>
        </p:txBody>
      </p:sp>
      <p:sp>
        <p:nvSpPr>
          <p:cNvPr id="6" name="Ellipsi 5"/>
          <p:cNvSpPr/>
          <p:nvPr/>
        </p:nvSpPr>
        <p:spPr>
          <a:xfrm>
            <a:off x="6096000" y="4869162"/>
            <a:ext cx="3384376" cy="1008113"/>
          </a:xfrm>
          <a:prstGeom prst="ellipse">
            <a:avLst/>
          </a:prstGeom>
          <a:solidFill>
            <a:srgbClr val="BFE7EF"/>
          </a:solidFill>
          <a:ln>
            <a:solidFill>
              <a:srgbClr val="009D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200" dirty="0">
                <a:solidFill>
                  <a:schemeClr val="tx1"/>
                </a:solidFill>
              </a:rPr>
              <a:t>Maanpuolustus</a:t>
            </a:r>
          </a:p>
        </p:txBody>
      </p:sp>
      <p:cxnSp>
        <p:nvCxnSpPr>
          <p:cNvPr id="8" name="Suora nuoliyhdysviiva 7"/>
          <p:cNvCxnSpPr/>
          <p:nvPr/>
        </p:nvCxnSpPr>
        <p:spPr>
          <a:xfrm flipH="1">
            <a:off x="5231904" y="4725144"/>
            <a:ext cx="432048" cy="28803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uora nuoliyhdysviiva 14"/>
          <p:cNvCxnSpPr/>
          <p:nvPr/>
        </p:nvCxnSpPr>
        <p:spPr>
          <a:xfrm>
            <a:off x="6023992" y="4725144"/>
            <a:ext cx="360040" cy="288032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0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C9BEDEA-D4F0-4F70-887F-38ED82CA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Ulkopolitiikka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434955C-D645-4F5E-A21D-139F01DD6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0000" indent="-270000">
              <a:spcBef>
                <a:spcPts val="500"/>
              </a:spcBef>
            </a:pPr>
            <a:r>
              <a:rPr lang="fi-FI" dirty="0"/>
              <a:t>Keskeisenä tarkoituksena on estää maata joutumasta kansainvälisiin kriiseihin.</a:t>
            </a:r>
          </a:p>
          <a:p>
            <a:pPr marL="270000" indent="-270000">
              <a:spcBef>
                <a:spcPts val="500"/>
              </a:spcBef>
            </a:pPr>
            <a:r>
              <a:rPr lang="fi-FI" dirty="0"/>
              <a:t>Käytännön toimijoita: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ulkoministeri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ulkoministeriö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Suomen ulkomailla olevat edustustot eli lähetystöt ja konsulaatit.</a:t>
            </a:r>
          </a:p>
          <a:p>
            <a:pPr marL="270000" indent="-270000">
              <a:spcBef>
                <a:spcPts val="500"/>
              </a:spcBef>
            </a:pPr>
            <a:r>
              <a:rPr lang="fi-FI" dirty="0"/>
              <a:t>Euroopan unioniin liittyvät asiat eivät ole ulkopolitiikkaa, vaan sisäpolitiikkaa.</a:t>
            </a:r>
          </a:p>
          <a:p>
            <a:pPr marL="270000" lvl="1" indent="-270000"/>
            <a:endParaRPr lang="fi-FI" sz="2800" dirty="0"/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451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B1D532-6105-47C5-AB04-2D7631FF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Ulkopoliittinen päätöksenteko Suomessa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8532B8-0D63-458F-888D-B179DD4F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70000" indent="-270000">
              <a:spcBef>
                <a:spcPts val="500"/>
              </a:spcBef>
            </a:pPr>
            <a:r>
              <a:rPr lang="fi-FI" i="1" dirty="0"/>
              <a:t>tasavallan presidentti 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johtaa ulkopolitiikkaa yhteistoiminnassa valtioneuvoston kanssa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päättää sodasta ja rauhasta yhdessä eduskunnan kanssa</a:t>
            </a:r>
          </a:p>
          <a:p>
            <a:pPr marL="270000" indent="-270000">
              <a:spcBef>
                <a:spcPts val="500"/>
              </a:spcBef>
            </a:pPr>
            <a:r>
              <a:rPr lang="fi-FI" i="1" dirty="0"/>
              <a:t>valtioneuvosto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johtaa ulkopolitiikkaa yhdessä tasavallan presidentin kanssa</a:t>
            </a:r>
          </a:p>
          <a:p>
            <a:pPr marL="270000" indent="-270000">
              <a:spcBef>
                <a:spcPts val="500"/>
              </a:spcBef>
            </a:pPr>
            <a:r>
              <a:rPr lang="fi-FI" dirty="0"/>
              <a:t>UTVA </a:t>
            </a:r>
            <a:r>
              <a:rPr lang="fi-FI" i="1" dirty="0"/>
              <a:t>= </a:t>
            </a:r>
            <a:r>
              <a:rPr lang="fi-FI" i="1" dirty="0" err="1"/>
              <a:t>ulko</a:t>
            </a:r>
            <a:r>
              <a:rPr lang="fi-FI" i="1" dirty="0"/>
              <a:t>- ja turvallisuuspoliittinen ministerivaliokunta 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valmistelee ulko- ja turvallisuuspolitiikkaan liittyviä asioita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valmistelee kokonaismaanpuolustukseen liittyviä asioita</a:t>
            </a:r>
          </a:p>
          <a:p>
            <a:pPr marL="540000" lvl="1" indent="-270000">
              <a:buSzPct val="75000"/>
              <a:buFont typeface="Järjestelmäfontti"/>
              <a:buChar char="–"/>
            </a:pPr>
            <a:r>
              <a:rPr lang="fi-FI" sz="2800" dirty="0"/>
              <a:t>tasavallan presidentti on mukana työskentelyssä </a:t>
            </a:r>
          </a:p>
          <a:p>
            <a:pPr marL="540000" indent="-270000">
              <a:spcBef>
                <a:spcPts val="500"/>
              </a:spcBef>
              <a:buSzPct val="75000"/>
              <a:buFont typeface="Järjestelmäfontti"/>
              <a:buChar char="–"/>
            </a:pPr>
            <a:endParaRPr lang="fi-FI" dirty="0"/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252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BAD0E4-444B-4048-B7F7-5A524BFAB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turvallisuuspolitiikan perusasiat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1C3876-12BB-4F84-8130-6C78C2109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indent="-270000">
              <a:spcBef>
                <a:spcPts val="500"/>
              </a:spcBef>
            </a:pPr>
            <a:r>
              <a:rPr lang="fi-FI" sz="2800" dirty="0"/>
              <a:t>pyrkimys on aktiivisella ulkopolitiikalla estää Suomea joutumasta kansainvälisiin kriiseihin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sotilasliittoihin kuulumattomuus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toisaalta yhteistyö Naton ja muiden maiden kanssa (esim. Ruotsi)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asevelvollisuuteen pohjautuva armeija ja laaja reservi maanpuolustuksen pohjana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alueellinen puolustus: koko maata puolustetaan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666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166DA-1A94-43F3-9A57-E276F072C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Suomi ja EU:n ulkopolitiikka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597D5E-7CA1-42CF-9E7B-671BEFDE3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indent="-270000">
              <a:spcBef>
                <a:spcPts val="500"/>
              </a:spcBef>
            </a:pPr>
            <a:r>
              <a:rPr lang="fi-FI" sz="2800" dirty="0"/>
              <a:t>Suomi on korostanut EU-jäsenyyden vahvistavan turvallisuutta.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Suomi on halunnut vaikuttaa aktiivisesti unionin Venäjän-politiikkaan.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Suomi on ollut aktiivinen yhteisen ulko- ja turvallisuuspolitiikan kehittämisessä.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Suomi ja Ruotsi ajoivat yhdessä kriisinhallintatehtävien ottamista mukaan EU:n toimintaan.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52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DFAD551-CD35-4604-9655-45CBC6C6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Muuttuva Itämeren alueen turvallisuus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157A7A-EFB4-460A-B9F3-17F7B6068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indent="-270000">
              <a:spcBef>
                <a:spcPts val="500"/>
              </a:spcBef>
            </a:pPr>
            <a:r>
              <a:rPr lang="fi-FI" sz="2800" dirty="0"/>
              <a:t>2000-luvun alussa Itämeren turvallisuustilanne oli rauhallinen.</a:t>
            </a:r>
          </a:p>
          <a:p>
            <a:pPr marL="270000" indent="-270000">
              <a:spcBef>
                <a:spcPts val="500"/>
              </a:spcBef>
            </a:pPr>
            <a:r>
              <a:rPr lang="fi-FI" dirty="0"/>
              <a:t>M</a:t>
            </a:r>
            <a:r>
              <a:rPr lang="fi-FI" sz="2800" dirty="0"/>
              <a:t>oni maa luopui asevelvollisuudesta.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Nato laajentui Itämeren alueella 1990−2004: 1990 itäinen Saksa, 1999 Puola, 2004 Liettua, Latvia ja Viro.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Venäjä kokee Naton laajentumisen uhkana.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Krimin valtauksen 2014 jälkeen turvallisuustilanne on Itämerelläkin kiristynyt.</a:t>
            </a:r>
          </a:p>
          <a:p>
            <a:pPr marL="270000" indent="-270000">
              <a:spcBef>
                <a:spcPts val="500"/>
              </a:spcBef>
            </a:pPr>
            <a:r>
              <a:rPr lang="fi-FI" dirty="0"/>
              <a:t>M</a:t>
            </a:r>
            <a:r>
              <a:rPr lang="fi-FI" sz="2800" dirty="0"/>
              <a:t>aat ovat vastanneet varustautumalla, nostamalla joukkojen määrää ja palauttamalla asevelvollisuutta.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0693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2C2EDF-E3B3-400B-9E59-7E925FB80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Nato turvallisuusjärjestönä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66F13C-18F8-49B7-90AE-ABCC0E41E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0000" indent="-270000">
              <a:spcBef>
                <a:spcPts val="500"/>
              </a:spcBef>
            </a:pPr>
            <a:r>
              <a:rPr lang="fi-FI" sz="2800" dirty="0"/>
              <a:t>perustettu 1949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jäsenvaltioita 30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keskinäiset turvatakuut – puolustusvelvoite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päätöksenteko: jäsenmaat päättävät yhdessä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järjestön virallinen edustaja: pääsihteeri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organisaation jako: siviili- ja sotilasosasto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päämaja Brysselissä Belgiassa</a:t>
            </a:r>
          </a:p>
          <a:p>
            <a:pPr marL="270000" indent="-270000">
              <a:spcBef>
                <a:spcPts val="500"/>
              </a:spcBef>
            </a:pPr>
            <a:r>
              <a:rPr lang="fi-FI" sz="2800" dirty="0"/>
              <a:t>rahoitus: jäsenmaat rahoittavat toiminnan</a:t>
            </a:r>
          </a:p>
          <a:p>
            <a:pPr marL="270000" indent="-270000">
              <a:spcBef>
                <a:spcPts val="500"/>
              </a:spcBef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182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ruutu 7">
            <a:extLst>
              <a:ext uri="{FF2B5EF4-FFF2-40B4-BE49-F238E27FC236}">
                <a16:creationId xmlns:a16="http://schemas.microsoft.com/office/drawing/2014/main" id="{E81A5900-80A0-0F40-8308-934E5DB588F1}"/>
              </a:ext>
            </a:extLst>
          </p:cNvPr>
          <p:cNvSpPr txBox="1"/>
          <p:nvPr/>
        </p:nvSpPr>
        <p:spPr>
          <a:xfrm>
            <a:off x="2687782" y="387929"/>
            <a:ext cx="6816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>
                <a:solidFill>
                  <a:srgbClr val="E46944"/>
                </a:solidFill>
              </a:rPr>
              <a:t>Itämeren alueen maiden asevoimat ja niiden muutokset 2016–2020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118EE52-4117-1E49-9533-60CA2E589A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463"/>
          <a:stretch/>
        </p:blipFill>
        <p:spPr>
          <a:xfrm>
            <a:off x="3773054" y="812677"/>
            <a:ext cx="4645891" cy="58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0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310</Words>
  <Application>Microsoft Office PowerPoint</Application>
  <PresentationFormat>Laajakuva</PresentationFormat>
  <Paragraphs>54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Järjestelmäfontti</vt:lpstr>
      <vt:lpstr>Office-teema</vt:lpstr>
      <vt:lpstr>PowerPoint-esitys</vt:lpstr>
      <vt:lpstr>Turvallisuuspolitiikka Suomessa</vt:lpstr>
      <vt:lpstr>Ulkopolitiikka</vt:lpstr>
      <vt:lpstr>Ulkopoliittinen päätöksenteko Suomessa</vt:lpstr>
      <vt:lpstr>Suomen turvallisuuspolitiikan perusasiat</vt:lpstr>
      <vt:lpstr>Suomi ja EU:n ulkopolitiikka</vt:lpstr>
      <vt:lpstr>Muuttuva Itämeren alueen turvallisuus</vt:lpstr>
      <vt:lpstr>Nato turvallisuusjärjestönä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 Sallanen</dc:creator>
  <cp:lastModifiedBy>Heikki Siitonen</cp:lastModifiedBy>
  <cp:revision>33</cp:revision>
  <dcterms:created xsi:type="dcterms:W3CDTF">2020-11-26T06:08:36Z</dcterms:created>
  <dcterms:modified xsi:type="dcterms:W3CDTF">2022-08-22T08:25:59Z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949052526</vt:i4>
  </property>
  <property fmtid="{D5CDD505-2E9C-101B-9397-08002B2CF9AE}" pid="3" name="_NewReviewCycle">
    <vt:lpwstr/>
  </property>
  <property fmtid="{D5CDD505-2E9C-101B-9397-08002B2CF9AE}" pid="4" name="_EmailSubject">
    <vt:lpwstr>Kanta 2 kirjan I luvun opemateriaalit</vt:lpwstr>
  </property>
  <property fmtid="{D5CDD505-2E9C-101B-9397-08002B2CF9AE}" pid="5" name="_AuthorEmail">
    <vt:lpwstr>Jaana.Nieminen@tampere.fi</vt:lpwstr>
  </property>
  <property fmtid="{D5CDD505-2E9C-101B-9397-08002B2CF9AE}" pid="6" name="_AuthorEmailDisplayName">
    <vt:lpwstr>Nieminen Jaana</vt:lpwstr>
  </property>
</Properties>
</file>