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1" r:id="rId2"/>
    <p:sldId id="365" r:id="rId3"/>
    <p:sldId id="368" r:id="rId4"/>
    <p:sldId id="366" r:id="rId5"/>
    <p:sldId id="36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13.9.2022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C493B67D-8D37-1A4C-9E27-9FC4BD662D9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0"/>
            <a:ext cx="12192000" cy="684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067F07E6-0A78-5441-9C44-7FEFE29B0952}"/>
              </a:ext>
            </a:extLst>
          </p:cNvPr>
          <p:cNvSpPr txBox="1">
            <a:spLocks/>
          </p:cNvSpPr>
          <p:nvPr/>
        </p:nvSpPr>
        <p:spPr>
          <a:xfrm>
            <a:off x="869093" y="540000"/>
            <a:ext cx="10149016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14 Muuttuvat </a:t>
            </a:r>
            <a:br>
              <a:rPr lang="fi-FI" sz="6000" spc="-1" dirty="0">
                <a:solidFill>
                  <a:srgbClr val="000000"/>
                </a:solidFill>
                <a:latin typeface="Calibri"/>
              </a:rPr>
            </a:br>
            <a:r>
              <a:rPr lang="fi-FI" sz="6000" spc="-1" dirty="0">
                <a:solidFill>
                  <a:srgbClr val="000000"/>
                </a:solidFill>
                <a:latin typeface="Calibri"/>
              </a:rPr>
              <a:t>turvallisuusuhat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03414B2-D22F-C94C-A92B-32EAA704BCEF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1" name="Kuva 10" descr="Kuva, joka sisältää kohteen ulko, puu, ruoho, heinä&#10;&#10;Kuvaus luotu automaattisesti">
            <a:extLst>
              <a:ext uri="{FF2B5EF4-FFF2-40B4-BE49-F238E27FC236}">
                <a16:creationId xmlns:a16="http://schemas.microsoft.com/office/drawing/2014/main" id="{DBBC5CC8-C020-F849-A55D-90490B5F23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3" b="16441"/>
          <a:stretch/>
        </p:blipFill>
        <p:spPr>
          <a:xfrm>
            <a:off x="4210051" y="2916000"/>
            <a:ext cx="3467100" cy="379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3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110835-E03F-48CB-AE57-3839216BF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Nykyiset turvallisuusuhat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5BCBB9-F601-4CBD-88DC-B7D9A82D2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0000" indent="-270000">
              <a:spcBef>
                <a:spcPts val="500"/>
              </a:spcBef>
            </a:pPr>
            <a:r>
              <a:rPr lang="fi-FI" dirty="0"/>
              <a:t>Perinteinen turvallisuusuhka on sotilaallinen.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1990-luvulla yleistyi </a:t>
            </a:r>
            <a:r>
              <a:rPr lang="fi-FI" u="sng" dirty="0"/>
              <a:t>laaja turvallisuuskäsite</a:t>
            </a:r>
            <a:r>
              <a:rPr lang="fi-FI" dirty="0"/>
              <a:t>, jonka mukaan uhkia voivat olla esimerkiksi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luonnononnettomuudet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energianjakelun ja infrastruktuurin häiriöt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tautiepidemiat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hallitsematon pakolaisuus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järjestäytynyt rikollisuus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terrorismi.</a:t>
            </a:r>
          </a:p>
          <a:p>
            <a:pPr marL="270000" indent="-270000">
              <a:spcBef>
                <a:spcPts val="500"/>
              </a:spcBef>
            </a:pPr>
            <a:r>
              <a:rPr lang="fi-FI" dirty="0"/>
              <a:t>2010-luvulla keskeiseksi alettiin kokea taas sotilaallista uhkaa.</a:t>
            </a:r>
          </a:p>
          <a:p>
            <a:pPr marL="540000" lvl="1" indent="-270000">
              <a:lnSpc>
                <a:spcPct val="80000"/>
              </a:lnSpc>
              <a:buSzPct val="75000"/>
              <a:buFont typeface="Järjestelmäfontti"/>
              <a:buChar char="–"/>
            </a:pPr>
            <a:r>
              <a:rPr lang="fi-FI" sz="2600" dirty="0"/>
              <a:t>Tausta: Venäjän suorittama Krimin miehitys, Itä-Ukrainan sota, Syyrian sisällissota ja näistä johtunut kansainvälisen tilanteen kiristyminen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475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F21FB1-545E-4F45-A0B4-CA0A9998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kriittinen infrastruktuuri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14757E-57C6-420B-A856-0FF1B9FCF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000" indent="-270000">
              <a:spcBef>
                <a:spcPts val="500"/>
              </a:spcBef>
            </a:pPr>
            <a:r>
              <a:rPr lang="fi-FI" dirty="0"/>
              <a:t>Kriittinen infrastruktuuri tarkoittaa yhteiskunnan normaalin toiminnan mahdollistavaa rakennettua ympäristöä, liikenneverkkoja, energiaverkkoja ja yhteyksiä. </a:t>
            </a:r>
          </a:p>
          <a:p>
            <a:pPr marL="990000" indent="-270000">
              <a:spcBef>
                <a:spcPts val="500"/>
              </a:spcBef>
            </a:pPr>
            <a:r>
              <a:rPr lang="fi-FI" dirty="0"/>
              <a:t>Näitä ovat esimerkiksi sähköverkot, tietoverkot, rautatiet, maantiet ja energiaverkot.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485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63527A-09D1-4E31-9513-6676B63E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Kyberturvallisuus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7B9E13-1FE0-4FB6-B604-09294D926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>
              <a:spcBef>
                <a:spcPts val="500"/>
              </a:spcBef>
              <a:buNone/>
            </a:pPr>
            <a:r>
              <a:rPr lang="fi-FI" sz="2800" dirty="0"/>
              <a:t>=	tietoverkkoihin liittyvä digitaalisen maailman turvallisuus</a:t>
            </a:r>
          </a:p>
          <a:p>
            <a:pPr marL="270000" indent="-270000">
              <a:spcBef>
                <a:spcPts val="500"/>
              </a:spcBef>
            </a:pPr>
            <a:endParaRPr lang="fi-FI" sz="2800" dirty="0"/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nykyinen yhteiskunta riippuvainen verkoista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verkkohyökkäys voi lamauttaa yhteiskuntien toimintaa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keskeistä myös verkkovaikuttaminen erityisesti sosiaalisessa mediassa ja näin tapahtuva mielipiteiden muokkaus</a:t>
            </a:r>
          </a:p>
          <a:p>
            <a:pPr marL="270000" indent="-270000">
              <a:spcBef>
                <a:spcPts val="500"/>
              </a:spcBef>
            </a:pPr>
            <a:r>
              <a:rPr lang="fi-FI" b="1" dirty="0"/>
              <a:t>identiteettivarkaus</a:t>
            </a:r>
            <a:endParaRPr lang="fi-FI" sz="2800" b="1" dirty="0"/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480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5BFD76-9F2A-48B6-97F8-5883AA53C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Hybridisodankäynti tai -vaikuttaminen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74D7AD-AFDD-4B35-BFA6-B307E293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indent="-270000">
              <a:spcBef>
                <a:spcPts val="500"/>
              </a:spcBef>
              <a:buFont typeface="Arial" charset="0"/>
              <a:buChar char="•"/>
            </a:pPr>
            <a:r>
              <a:rPr lang="fi-FI" sz="2800" dirty="0"/>
              <a:t>sodankäynnin perinteisten ja uusien muotojen yhdistelyä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fyysistä voimaa ei välttämättä käytetä, vaan aiheutetaan epävakautta ja vahinkoa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keskeistä myös </a:t>
            </a:r>
            <a:r>
              <a:rPr lang="fi-FI" sz="2800" b="1" dirty="0"/>
              <a:t>disinformaation</a:t>
            </a:r>
            <a:r>
              <a:rPr lang="fi-FI" sz="2800" dirty="0"/>
              <a:t> eli väärän tiedon levittäminen</a:t>
            </a:r>
          </a:p>
          <a:p>
            <a:pPr marL="270000" indent="-270000">
              <a:spcBef>
                <a:spcPts val="500"/>
              </a:spcBef>
            </a:pPr>
            <a:r>
              <a:rPr lang="fi-FI" sz="2800" dirty="0"/>
              <a:t>myös valtion poliittisten ristiriitojen ja hallintoon kohdistuvan epäluottamuksen lietsonta esimerkiksi sosiaalisessa mediassa</a:t>
            </a:r>
          </a:p>
          <a:p>
            <a:pPr marL="270000" indent="-27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081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162</Words>
  <Application>Microsoft Office PowerPoint</Application>
  <PresentationFormat>Laajakuva</PresentationFormat>
  <Paragraphs>28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Järjestelmäfontti</vt:lpstr>
      <vt:lpstr>Office-teema</vt:lpstr>
      <vt:lpstr>PowerPoint-esitys</vt:lpstr>
      <vt:lpstr>Nykyiset turvallisuusuhat</vt:lpstr>
      <vt:lpstr>kriittinen infrastruktuuri </vt:lpstr>
      <vt:lpstr>Kyberturvallisuus</vt:lpstr>
      <vt:lpstr>Hybridisodankäynti tai -vaikuttaminen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Heikki Siitonen</cp:lastModifiedBy>
  <cp:revision>30</cp:revision>
  <dcterms:created xsi:type="dcterms:W3CDTF">2020-11-26T06:08:36Z</dcterms:created>
  <dcterms:modified xsi:type="dcterms:W3CDTF">2022-09-14T06:04:47Z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