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1" r:id="rId2"/>
    <p:sldId id="318" r:id="rId3"/>
    <p:sldId id="270" r:id="rId4"/>
    <p:sldId id="271" r:id="rId5"/>
    <p:sldId id="319" r:id="rId6"/>
    <p:sldId id="320" r:id="rId7"/>
    <p:sldId id="321" r:id="rId8"/>
    <p:sldId id="329" r:id="rId9"/>
    <p:sldId id="322" r:id="rId10"/>
    <p:sldId id="323" r:id="rId11"/>
    <p:sldId id="324" r:id="rId12"/>
    <p:sldId id="325" r:id="rId13"/>
    <p:sldId id="326" r:id="rId14"/>
    <p:sldId id="327" r:id="rId15"/>
    <p:sldId id="328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944"/>
    <a:srgbClr val="009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2CC40-9ACE-43B2-BE31-D3726DE1DF9A}" type="datetimeFigureOut">
              <a:rPr lang="fi-FI" smtClean="0"/>
              <a:t>12.9.2022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C36B5-0B9E-43F0-98CC-7F1302A067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563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993cdbdb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e993cdbdb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40000" indent="-270000">
              <a:spcBef>
                <a:spcPts val="500"/>
              </a:spcBef>
              <a:buClr>
                <a:schemeClr val="dk1"/>
              </a:buClr>
              <a:buSzPct val="75000"/>
              <a:buFont typeface="Järjestelmäfontti"/>
              <a:buChar char="–"/>
            </a:pPr>
            <a:r>
              <a:rPr lang="fi-FI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halu turvata ja parantaa sisämarkkinoiden toimivuutta</a:t>
            </a:r>
          </a:p>
          <a:p>
            <a:pPr marL="540000" lvl="0" indent="-270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Järjestelmäfontti"/>
              <a:buChar char="–"/>
            </a:pPr>
            <a:r>
              <a:rPr lang="fi-FI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tarve parantaa Euroopan kilpailukykyä globaalissa taloudessa</a:t>
            </a:r>
          </a:p>
          <a:p>
            <a:pPr marL="540000" lvl="0" indent="-270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Järjestelmäfontti"/>
              <a:buChar char="–"/>
            </a:pPr>
            <a:r>
              <a:rPr lang="fi-FI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Saksojen jälleenyhdistyminen </a:t>
            </a:r>
            <a:r>
              <a:rPr lang="fi-FI" sz="1200" dirty="0">
                <a:solidFill>
                  <a:schemeClr val="dk1"/>
                </a:solidFill>
              </a:rPr>
              <a:t>ja</a:t>
            </a:r>
            <a:r>
              <a:rPr lang="fi-FI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kasvavan Saksan valuutta alistettiin eurooppalaiseen valvontaan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993cdbdb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e993cdbdb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62CC03-8ED6-44DB-8D8B-B049A153E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028B28F-8691-4D23-9962-0592DBC58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5AE728-BA33-4833-BC11-C766B3D5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12.9.2022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908C12-9C71-41A3-8872-6A3B8A5F9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5BE718C-6A4B-452E-8C32-8B54DCA88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06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2AA726-6418-4A69-A57A-7C62EC463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DCE31F9-66AF-4DC8-8691-65DC9AEB5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B0F871-A5BD-46E9-82AB-FD3B505F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12.9.2022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FFD5D0-49A9-40E3-98E4-D5314C473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236C690-E69B-4D0D-8089-CD27D222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1032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D41C62D-A64D-47D3-A37C-64EBDADAB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0D2F171-6D00-4973-9A23-DEE988A9B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C9F3865-748C-4754-AF84-E4BCEB66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12.9.2022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574051-401C-4017-8F8B-2D4A0FBC5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5EF7920-1C19-4A64-8D0F-434F9CA40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52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i" smtClean="0"/>
              <a:pPr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1403704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1976EE-A374-48A5-9DCF-28640A066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DD96BF-A2DB-4BAB-9FDC-988584E90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7AF3B9-1DBD-41A6-BE90-47D7BA2DF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12.9.2022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AE5AA9-B35F-42B8-9C51-4457D2B30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302E7D-757E-477F-A1A3-3DD5FC5BE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2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9DF9CC-D6A8-4925-BBFB-4A0FC6820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A0E279-FD7C-41BC-81D8-F62367D66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98CA084-73F7-432C-8F79-7C5D1DA21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12.9.2022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4F0EBA-47B1-4118-B5B6-8A56ACE3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329C95-4CFD-4324-A007-2D465F18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688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3A8021-9CA6-4BC4-83E8-9F7404095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DCA5BE-EAD9-44ED-BEC8-4E919658D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427652D-A145-4449-BDAF-2875904F3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799F769-ED1F-4D65-A513-00A07D85A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12.9.2022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9BD17AC-EDB9-4150-BC8E-1C00F50AE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43D1C53-0C7E-4786-B078-408B62F4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864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687E84-C7E7-4BED-A434-55D1C7CB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82786CD-109F-41CF-ACD5-B8E75A8B5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5DAE002-FC9D-4119-AB6D-E1F00AE62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82764BB-5E4F-4FD8-A155-B52B321C2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46D8CF8-AFD2-442A-8D07-15D47F2BAC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6F205F2-0AE6-48F2-A0E9-95253B265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12.9.2022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698B901-A28F-4232-981E-2D44E594C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A7F567C-F337-4492-8FBA-D8E44F8BC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51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2A6A51-C291-4B56-9E26-F5DDB9C57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0238A37-920B-407F-8054-3482C9971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12.9.2022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E2B0DDA-2A97-4FA1-BAAD-946FEC1DA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8C55A8E-F485-4167-8B4C-DB7B17D3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266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B3A4B69-0FA5-406B-8F89-8F5A9803D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12.9.2022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8FC5CC8-0E77-4233-88BC-269D1FE6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01CEE54-A89A-48A8-B6FC-032FAD807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86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AB5A4E-FE1A-4975-8254-F5EE20592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A2086A-0A01-4FCB-8EF4-9805D5E53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BDF6779-C842-4D80-8C2D-7CEBDB32D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2658749-1B03-48FC-9DEB-CBF5EA4D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12.9.2022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86D4435-21FF-451F-8379-625A7B481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97ECF63-518B-42A8-A99F-E7E9D17A5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304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5107E7-A820-4A3F-A698-940985A7D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26BDDAA-5F3A-4254-A5B8-C071283E7B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3950F04-EB0C-4CB0-BB3E-C8BC1B3BC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04000E5-5730-4A58-A791-7BCE02DD0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12.9.2022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FD6E95A-1C98-4696-A7F3-FAA2ECD5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7ABD950-9CE2-4D50-BCF0-BF35792B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077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05DF3A8-A34E-4201-99ED-34A6AB7BD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10B27F4-5024-46B3-AE65-56B5B0EC2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5C3C0B-723D-4320-AFD6-A3095CCE0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A0BAD-D582-4C09-9CDF-887CBE9A8775}" type="datetimeFigureOut">
              <a:rPr lang="fi-FI" smtClean="0"/>
              <a:t>12.9.2022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75E0BB0-D720-4035-AAB6-981FC5EC0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4F6F5A0-285D-4591-9C9C-CAE090964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CB069F-EB81-954B-A080-D2E9B68CD42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0"/>
            <a:ext cx="12192000" cy="684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">
            <a:extLst>
              <a:ext uri="{FF2B5EF4-FFF2-40B4-BE49-F238E27FC236}">
                <a16:creationId xmlns:a16="http://schemas.microsoft.com/office/drawing/2014/main" id="{B437201E-6219-A349-A91F-C697663E1BC0}"/>
              </a:ext>
            </a:extLst>
          </p:cNvPr>
          <p:cNvSpPr txBox="1">
            <a:spLocks/>
          </p:cNvSpPr>
          <p:nvPr/>
        </p:nvSpPr>
        <p:spPr>
          <a:xfrm>
            <a:off x="1524000" y="540000"/>
            <a:ext cx="914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6000" spc="-1" dirty="0">
                <a:solidFill>
                  <a:srgbClr val="000000"/>
                </a:solidFill>
                <a:latin typeface="Calibri"/>
              </a:rPr>
              <a:t>13 EU:n talouspolitiikka</a:t>
            </a:r>
            <a:endParaRPr lang="fi-FI" sz="6000" dirty="0"/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C820AD05-2B48-C941-9787-B3DC1D12BEDB}"/>
              </a:ext>
            </a:extLst>
          </p:cNvPr>
          <p:cNvSpPr txBox="1">
            <a:spLocks/>
          </p:cNvSpPr>
          <p:nvPr/>
        </p:nvSpPr>
        <p:spPr>
          <a:xfrm>
            <a:off x="838200" y="1368000"/>
            <a:ext cx="10515600" cy="7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i-FI" dirty="0"/>
              <a:t>Muistiinpanot</a:t>
            </a:r>
          </a:p>
        </p:txBody>
      </p:sp>
      <p:pic>
        <p:nvPicPr>
          <p:cNvPr id="21" name="Kuva 20" descr="Kuva, joka sisältää kohteen ruoho, puu, lehmä, ulko&#10;&#10;Kuvaus luotu automaattisesti">
            <a:extLst>
              <a:ext uri="{FF2B5EF4-FFF2-40B4-BE49-F238E27FC236}">
                <a16:creationId xmlns:a16="http://schemas.microsoft.com/office/drawing/2014/main" id="{29AE3BC1-9374-2C4E-AD17-C90F43A40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79" y="2196000"/>
            <a:ext cx="5805242" cy="43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30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249D41-314A-43B2-A7E6-D1DD1FE1A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EVM vai EKP?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E62838-B93A-4C3A-B7FC-9A49A32F3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44250" cy="4351338"/>
          </a:xfrm>
        </p:spPr>
        <p:txBody>
          <a:bodyPr>
            <a:noAutofit/>
          </a:bodyPr>
          <a:lstStyle/>
          <a:p>
            <a:pPr marL="270000" lvl="0" indent="-270000" algn="l" rtl="0"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fi-FI" b="1" dirty="0"/>
              <a:t>Euroopan vakausmekanismi (EVM)</a:t>
            </a:r>
          </a:p>
          <a:p>
            <a:pPr marL="270000" lvl="1" indent="-270000" algn="l" rtl="0">
              <a:lnSpc>
                <a:spcPct val="85000"/>
              </a:lnSpc>
              <a:spcAft>
                <a:spcPts val="0"/>
              </a:spcAft>
              <a:buSzPct val="100000"/>
            </a:pPr>
            <a:r>
              <a:rPr lang="fi-FI" sz="2800" dirty="0"/>
              <a:t>kriisirahasto, jonka rahoitus tulee jäsenmailta</a:t>
            </a:r>
          </a:p>
          <a:p>
            <a:pPr marL="270000" lvl="1" indent="-270000" algn="l" rtl="0">
              <a:lnSpc>
                <a:spcPct val="85000"/>
              </a:lnSpc>
              <a:spcAft>
                <a:spcPts val="0"/>
              </a:spcAft>
              <a:buSzPct val="100000"/>
            </a:pPr>
            <a:r>
              <a:rPr lang="fi-FI" sz="2800" dirty="0"/>
              <a:t>voi lainata rahaa jäsenvaltioille</a:t>
            </a:r>
          </a:p>
          <a:p>
            <a:pPr marL="270000" lvl="1" indent="-270000" algn="l" rtl="0">
              <a:lnSpc>
                <a:spcPct val="85000"/>
              </a:lnSpc>
              <a:spcAft>
                <a:spcPts val="0"/>
              </a:spcAft>
              <a:buSzPct val="100000"/>
            </a:pPr>
            <a:r>
              <a:rPr lang="fi-FI" sz="2800" dirty="0"/>
              <a:t>troikka (IMF, komissio ja EKP) laati rahoitusta tarvitseville maille talouspolitiikan sopeutusohjelmia</a:t>
            </a:r>
          </a:p>
          <a:p>
            <a:pPr marL="270000" lvl="1" indent="-270000" algn="l" rtl="0">
              <a:lnSpc>
                <a:spcPct val="85000"/>
              </a:lnSpc>
              <a:spcAft>
                <a:spcPts val="0"/>
              </a:spcAft>
              <a:buSzPct val="100000"/>
            </a:pPr>
            <a:r>
              <a:rPr lang="fi-FI" sz="2800" dirty="0"/>
              <a:t>maa voi saada sakkoja, jos alijäämää on liikaa tai velkatasorajat ylittyvät </a:t>
            </a:r>
          </a:p>
          <a:p>
            <a:pPr marL="270000" lvl="0" indent="-270000" algn="l" rtl="0"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fi-FI" b="1" dirty="0"/>
              <a:t>Euroopan keskuspankki (EKP) </a:t>
            </a:r>
          </a:p>
          <a:p>
            <a:pPr marL="270000" lvl="1" indent="-270000" algn="l" rtl="0">
              <a:lnSpc>
                <a:spcPct val="85000"/>
              </a:lnSpc>
              <a:spcAft>
                <a:spcPts val="0"/>
              </a:spcAft>
              <a:buSzPct val="100000"/>
            </a:pPr>
            <a:r>
              <a:rPr lang="fi-FI" sz="2800" dirty="0"/>
              <a:t>tärkein väline ohjauskorko </a:t>
            </a:r>
          </a:p>
          <a:p>
            <a:pPr marL="270000" lvl="1" indent="-270000" algn="l" rtl="0">
              <a:lnSpc>
                <a:spcPct val="85000"/>
              </a:lnSpc>
              <a:spcAft>
                <a:spcPts val="0"/>
              </a:spcAft>
              <a:buSzPct val="100000"/>
            </a:pPr>
            <a:r>
              <a:rPr lang="fi-FI" sz="2800" dirty="0"/>
              <a:t>voi ostaa ongelmissa olevien jäsenmaiden valtionvelkoja</a:t>
            </a:r>
          </a:p>
          <a:p>
            <a:pPr marL="270000" lvl="1" indent="-270000" algn="l" rtl="0">
              <a:lnSpc>
                <a:spcPct val="85000"/>
              </a:lnSpc>
              <a:spcAft>
                <a:spcPts val="0"/>
              </a:spcAft>
              <a:buSzPct val="100000"/>
            </a:pPr>
            <a:r>
              <a:rPr lang="fi-FI" sz="2800" dirty="0"/>
              <a:t>voi tehdä velkajärjestelyitä </a:t>
            </a:r>
          </a:p>
          <a:p>
            <a:pPr marL="270000" lvl="1" indent="-270000" algn="l" rtl="0">
              <a:lnSpc>
                <a:spcPct val="85000"/>
              </a:lnSpc>
              <a:spcAft>
                <a:spcPts val="0"/>
              </a:spcAft>
              <a:buSzPct val="100000"/>
            </a:pPr>
            <a:r>
              <a:rPr lang="fi-FI" sz="2800" dirty="0"/>
              <a:t>voi neuvotella troikan kanssa velkojen anteeksiannosta </a:t>
            </a:r>
          </a:p>
          <a:p>
            <a:pPr marL="270000" indent="-270000">
              <a:spcBef>
                <a:spcPts val="50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2602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70CE97-09C3-46DD-A4CD-AB14F6F2E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Pankkiunioni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113643-3FC1-4CFA-AE21-94E688E80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00" y="1690688"/>
            <a:ext cx="10515600" cy="4351338"/>
          </a:xfrm>
        </p:spPr>
        <p:txBody>
          <a:bodyPr/>
          <a:lstStyle/>
          <a:p>
            <a:pPr marL="270000" lvl="0" indent="-270000" algn="l" rtl="0"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fi-FI" dirty="0"/>
              <a:t>pankkien riskinottoa valvotaan</a:t>
            </a:r>
          </a:p>
          <a:p>
            <a:pPr marL="270000" lvl="0" indent="-270000" algn="l" rtl="0"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fi-FI" dirty="0"/>
              <a:t>pankeille stressitestejä</a:t>
            </a:r>
          </a:p>
          <a:p>
            <a:pPr marL="270000" lvl="0" indent="-270000" algn="l" rtl="0"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fi-FI" dirty="0"/>
              <a:t>pankki vastaa itse tappioistaan ja voidaan sulkea</a:t>
            </a:r>
          </a:p>
          <a:p>
            <a:pPr marL="540000" lvl="1" indent="-270000" algn="l" rtl="0">
              <a:spcAft>
                <a:spcPts val="0"/>
              </a:spcAft>
              <a:buSzPct val="75000"/>
              <a:buFont typeface="Järjestelmäfontti"/>
              <a:buChar char="–"/>
            </a:pPr>
            <a:r>
              <a:rPr lang="fi-FI" sz="2600" dirty="0"/>
              <a:t>veronmaksajille ei kuluja, jos pankki menee konkurssiin </a:t>
            </a:r>
          </a:p>
          <a:p>
            <a:pPr marL="270000" lvl="0" indent="-270000" algn="l" rtl="0"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fi-FI" dirty="0"/>
              <a:t>kriisinratkaisurahasto (2022)</a:t>
            </a:r>
          </a:p>
          <a:p>
            <a:pPr marL="270000" lvl="0" indent="-270000" algn="l" rtl="0"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fi-FI" dirty="0"/>
              <a:t>talletussuoja 100 000 euroa </a:t>
            </a:r>
          </a:p>
          <a:p>
            <a:pPr marL="270000" indent="-270000">
              <a:spcBef>
                <a:spcPts val="50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8439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48C11B8C-392E-5E43-AC3B-4FA40F73C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17" y="1844802"/>
            <a:ext cx="9329166" cy="316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76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23A3E6-99F4-4ADB-8ED8-99DBB2396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Monivuotinen rahoituskehys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D513D3-CB52-4760-9611-344223DD8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67175" cy="2660650"/>
          </a:xfrm>
        </p:spPr>
        <p:txBody>
          <a:bodyPr>
            <a:noAutofit/>
          </a:bodyPr>
          <a:lstStyle/>
          <a:p>
            <a:pPr marL="270000" lvl="0" indent="-2700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fi-FI" dirty="0"/>
              <a:t>7 vuotta kerrallaan</a:t>
            </a:r>
          </a:p>
          <a:p>
            <a:pPr marL="270000" lvl="0" indent="-2700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fi-FI" dirty="0"/>
              <a:t>ministerineuvosto päättää yksimielisesti, </a:t>
            </a:r>
            <a:br>
              <a:rPr lang="fi-FI" dirty="0"/>
            </a:br>
            <a:r>
              <a:rPr lang="fi-FI" dirty="0"/>
              <a:t>ja parlamentti hyväksyy</a:t>
            </a:r>
          </a:p>
          <a:p>
            <a:pPr marL="270000" lvl="0" indent="-2700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fi-FI" dirty="0"/>
              <a:t>helpottaa ennakoitavuutta</a:t>
            </a:r>
          </a:p>
          <a:p>
            <a:pPr marL="270000" lvl="0" indent="-2700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fi-FI" dirty="0"/>
              <a:t>jäykkä, ei taivu yllättäviin tilanteisiin </a:t>
            </a:r>
          </a:p>
          <a:p>
            <a:pPr marL="270000" lvl="0" indent="-2700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fi-FI" dirty="0"/>
              <a:t>nyt 2021−2027 ja </a:t>
            </a:r>
            <a:br>
              <a:rPr lang="fi-FI" dirty="0"/>
            </a:br>
            <a:r>
              <a:rPr lang="fi-FI" dirty="0"/>
              <a:t>1 074,3 miljardia euroa </a:t>
            </a:r>
          </a:p>
          <a:p>
            <a:pPr marL="540000" lvl="1" indent="-270000" algn="l" rtl="0">
              <a:lnSpc>
                <a:spcPct val="85000"/>
              </a:lnSpc>
              <a:spcAft>
                <a:spcPts val="0"/>
              </a:spcAft>
              <a:buSzPct val="75000"/>
              <a:buFont typeface="Järjestelmäfontti"/>
              <a:buChar char="–"/>
            </a:pPr>
            <a:r>
              <a:rPr lang="fi-FI" sz="2600" dirty="0"/>
              <a:t>korostaa ilmastotoimia ja digitalisaatiota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D97D543-8CDF-B346-8187-374A94F20AEA}"/>
              </a:ext>
            </a:extLst>
          </p:cNvPr>
          <p:cNvSpPr txBox="1"/>
          <p:nvPr/>
        </p:nvSpPr>
        <p:spPr>
          <a:xfrm>
            <a:off x="5465388" y="1825625"/>
            <a:ext cx="3095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E46944"/>
                </a:solidFill>
              </a:rPr>
              <a:t>EU:n menot 2021−2027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BB48E47-D92F-8544-AB86-41D09CBDA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5388" y="2329894"/>
            <a:ext cx="6650411" cy="319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23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95FFD6-1F49-4F01-B01D-CBB45CC49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365125"/>
            <a:ext cx="10515600" cy="1325563"/>
          </a:xfrm>
        </p:spPr>
        <p:txBody>
          <a:bodyPr/>
          <a:lstStyle/>
          <a:p>
            <a:r>
              <a:rPr lang="fi-FI" dirty="0"/>
              <a:t>Elpymisrahasto 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465610-39F2-472B-8120-3C7AA840A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0" y="1825625"/>
            <a:ext cx="5414883" cy="4351338"/>
          </a:xfrm>
        </p:spPr>
        <p:txBody>
          <a:bodyPr>
            <a:noAutofit/>
          </a:bodyPr>
          <a:lstStyle/>
          <a:p>
            <a:pPr marL="270000" indent="-270000">
              <a:spcBef>
                <a:spcPts val="500"/>
              </a:spcBef>
              <a:buSzPct val="100000"/>
            </a:pPr>
            <a:r>
              <a:rPr lang="fi-FI" sz="2600" dirty="0"/>
              <a:t>750 miljardia euroa</a:t>
            </a:r>
          </a:p>
          <a:p>
            <a:pPr marL="270000" indent="-270000">
              <a:spcBef>
                <a:spcPts val="500"/>
              </a:spcBef>
              <a:buSzPct val="100000"/>
            </a:pPr>
            <a:r>
              <a:rPr lang="fi-FI" sz="2600" dirty="0"/>
              <a:t>koronasta elpyminen </a:t>
            </a:r>
          </a:p>
          <a:p>
            <a:pPr marL="270000" indent="-270000">
              <a:spcBef>
                <a:spcPts val="500"/>
              </a:spcBef>
              <a:buSzPct val="100000"/>
            </a:pPr>
            <a:r>
              <a:rPr lang="fi-FI" sz="2600" dirty="0"/>
              <a:t>jäsenvaltiot ottivat yhteistä lainaa </a:t>
            </a:r>
          </a:p>
          <a:p>
            <a:pPr marL="270000" indent="-270000">
              <a:spcBef>
                <a:spcPts val="500"/>
              </a:spcBef>
              <a:buSzPct val="100000"/>
            </a:pPr>
            <a:r>
              <a:rPr lang="fi-FI" sz="2600" dirty="0"/>
              <a:t>yhteisvastuu on herättänyt kritiikkiä, koska EU:n perussopimus kieltää sen  </a:t>
            </a:r>
          </a:p>
          <a:p>
            <a:pPr marL="270000" indent="-270000">
              <a:spcBef>
                <a:spcPts val="500"/>
              </a:spcBef>
              <a:buSzPct val="100000"/>
            </a:pPr>
            <a:r>
              <a:rPr lang="fi-FI" sz="2600" dirty="0"/>
              <a:t>rahat jaetaan maille, jotka kärsivät työttömyydestä ja köyhyydestä</a:t>
            </a:r>
          </a:p>
          <a:p>
            <a:pPr marL="270000" indent="-270000">
              <a:spcBef>
                <a:spcPts val="500"/>
              </a:spcBef>
              <a:buSzPct val="100000"/>
            </a:pPr>
            <a:r>
              <a:rPr lang="fi-FI" sz="2600" dirty="0"/>
              <a:t>jaetaan avustuksina ja lainoina </a:t>
            </a:r>
          </a:p>
          <a:p>
            <a:pPr marL="270000" indent="-270000">
              <a:spcBef>
                <a:spcPts val="500"/>
              </a:spcBef>
              <a:buSzPct val="100000"/>
            </a:pPr>
            <a:r>
              <a:rPr lang="fi-FI" sz="2600" dirty="0"/>
              <a:t>maiden tulee noudattaa oikeusvaltioperiaatetta</a:t>
            </a:r>
          </a:p>
          <a:p>
            <a:pPr marL="270000" indent="-270000">
              <a:spcBef>
                <a:spcPts val="500"/>
              </a:spcBef>
              <a:buSzPct val="100000"/>
            </a:pPr>
            <a:r>
              <a:rPr lang="fi-FI" sz="2600" dirty="0"/>
              <a:t>Suomi on nettomaksaja </a:t>
            </a:r>
          </a:p>
          <a:p>
            <a:pPr marL="270000" indent="-270000">
              <a:spcBef>
                <a:spcPts val="500"/>
              </a:spcBef>
            </a:pPr>
            <a:endParaRPr lang="fi-FI" sz="26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4A48D23-F2ED-5F42-A14E-5A1E2BDF3A50}"/>
              </a:ext>
            </a:extLst>
          </p:cNvPr>
          <p:cNvSpPr txBox="1"/>
          <p:nvPr/>
        </p:nvSpPr>
        <p:spPr>
          <a:xfrm>
            <a:off x="6253083" y="1825625"/>
            <a:ext cx="491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E46944"/>
                </a:solidFill>
              </a:rPr>
              <a:t>Suomen saaman elvytyspaketin jakauma toimialoittain 2020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ED037BD-84CF-2240-BCE6-5B0AB837D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83" y="2519581"/>
            <a:ext cx="5757941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29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B639BF-8811-4018-93F0-F1B2A4CE9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0000" lvl="0" indent="-270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dirty="0"/>
              <a:t>Vuosibudjetti</a:t>
            </a:r>
          </a:p>
          <a:p>
            <a:pPr marL="270000" indent="-270000">
              <a:spcBef>
                <a:spcPts val="500"/>
              </a:spcBef>
              <a:buSzPct val="100000"/>
            </a:pPr>
            <a:r>
              <a:rPr lang="fi-FI" dirty="0"/>
              <a:t>komissio ehdottaa ja ministerineuvosto ja parlamentti hyväksyvät yhdessä määräenemmistöllä </a:t>
            </a:r>
          </a:p>
          <a:p>
            <a:pPr marL="270000" indent="-270000">
              <a:spcBef>
                <a:spcPts val="500"/>
              </a:spcBef>
              <a:buSzPct val="100000"/>
            </a:pPr>
            <a:r>
              <a:rPr lang="fi-FI" dirty="0"/>
              <a:t>perustuu monivuotiseen rahoituskehykseen </a:t>
            </a:r>
          </a:p>
          <a:p>
            <a:pPr marL="270000" lvl="0" indent="-2700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dirty="0"/>
              <a:t>Tilintarkastustuomioistuin</a:t>
            </a:r>
          </a:p>
          <a:p>
            <a:pPr marL="270000" indent="-270000">
              <a:spcBef>
                <a:spcPts val="500"/>
              </a:spcBef>
              <a:buClr>
                <a:schemeClr val="dk1"/>
              </a:buClr>
              <a:buSzPct val="100000"/>
            </a:pPr>
            <a:r>
              <a:rPr lang="fi-FI" dirty="0"/>
              <a:t>valvoo tulojen ja menojen laillisuutta ja hallinnointia </a:t>
            </a:r>
          </a:p>
          <a:p>
            <a:pPr marL="270000" indent="-270000">
              <a:spcBef>
                <a:spcPts val="50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347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AD627F-4CA6-4A37-AAD2-466B4F3DA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EMU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1A7A40-39A2-4090-8F54-A1AE08FA0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500"/>
              </a:spcBef>
              <a:buSzPct val="100000"/>
            </a:pPr>
            <a:r>
              <a:rPr lang="fi-FI" dirty="0"/>
              <a:t>Talous- </a:t>
            </a:r>
            <a:r>
              <a:rPr lang="fi-FI"/>
              <a:t>ja rahaliitto</a:t>
            </a:r>
          </a:p>
          <a:p>
            <a:pPr marL="270000" lvl="0" indent="-270000" algn="l" rtl="0"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fi-FI" dirty="0"/>
              <a:t>perustettu 1992</a:t>
            </a:r>
          </a:p>
          <a:p>
            <a:pPr marL="270000" lvl="0" indent="-270000" algn="l" rtl="0"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fi-FI" dirty="0"/>
              <a:t>euro käyttöön 2002</a:t>
            </a:r>
          </a:p>
          <a:p>
            <a:pPr marL="270000" lvl="0" indent="-270000" algn="l" rtl="0"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fi-FI" dirty="0"/>
              <a:t>Euroopan keskuspankki (EKP) </a:t>
            </a:r>
          </a:p>
          <a:p>
            <a:pPr marL="270000" lvl="0" indent="-270000" algn="l" rtl="0"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fi-FI" dirty="0"/>
              <a:t>yhteinen rahapolitiikka </a:t>
            </a:r>
          </a:p>
          <a:p>
            <a:pPr marL="270000" lvl="0" indent="-270000" algn="l" rtl="0">
              <a:spcBef>
                <a:spcPts val="500"/>
              </a:spcBef>
              <a:spcAft>
                <a:spcPts val="0"/>
              </a:spcAft>
              <a:buSzPct val="100000"/>
            </a:pPr>
            <a:r>
              <a:rPr lang="fi-FI" dirty="0"/>
              <a:t>EU:n jäsenmaiden liityttävä euroalueeseen, kun ne täyttävät siihen liittyvät ehdot </a:t>
            </a:r>
          </a:p>
          <a:p>
            <a:pPr marL="540000" lvl="1" indent="-270000" algn="l" rtl="0">
              <a:spcAft>
                <a:spcPts val="0"/>
              </a:spcAft>
              <a:buSzPct val="75000"/>
              <a:buFont typeface="Järjestelmäfontti"/>
              <a:buChar char="–"/>
            </a:pPr>
            <a:r>
              <a:rPr lang="fi-FI" sz="2600" dirty="0"/>
              <a:t>poikkeuksena Tanska ja Ruotsi</a:t>
            </a:r>
          </a:p>
          <a:p>
            <a:pPr marL="270000" indent="-270000">
              <a:spcBef>
                <a:spcPts val="50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216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838800" y="1536633"/>
            <a:ext cx="10515600" cy="224479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270000" indent="-270000"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r>
              <a:rPr lang="fi" sz="2600" dirty="0"/>
              <a:t>ei valuutanvaihtokustannuksia</a:t>
            </a:r>
            <a:endParaRPr sz="2600" dirty="0"/>
          </a:p>
          <a:p>
            <a:pPr marL="270000" indent="-270000"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r>
              <a:rPr lang="fi" sz="2600" dirty="0"/>
              <a:t>valuuttariskit esim. yritysten välisessä kaupassa vähenevät</a:t>
            </a:r>
            <a:endParaRPr sz="2600" dirty="0"/>
          </a:p>
          <a:p>
            <a:pPr marL="270000" indent="-270000"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r>
              <a:rPr lang="fi" sz="2600" dirty="0"/>
              <a:t>hintojen vertailu on helppoa </a:t>
            </a:r>
            <a:endParaRPr sz="2600" dirty="0"/>
          </a:p>
          <a:p>
            <a:pPr marL="270000" indent="-270000"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r>
              <a:rPr lang="fi" sz="2600" dirty="0"/>
              <a:t>vakaa korkotaso, mutta voi johtaa talouden ylikuumenemiseen </a:t>
            </a:r>
            <a:endParaRPr sz="2600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A80E641C-0B96-5342-B8A7-F7F4F114051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i" dirty="0">
                <a:ea typeface="Calibri"/>
                <a:cs typeface="Calibri"/>
                <a:sym typeface="Calibri"/>
              </a:rPr>
              <a:t>Euron hyödyt</a:t>
            </a:r>
            <a:endParaRPr lang="fi-FI" dirty="0"/>
          </a:p>
        </p:txBody>
      </p:sp>
      <p:pic>
        <p:nvPicPr>
          <p:cNvPr id="9" name="Kuva 8" descr="Kuva, joka sisältää kohteen kolikko, näytetty, aseta, posliini&#10;&#10;Kuvaus luotu automaattisesti">
            <a:extLst>
              <a:ext uri="{FF2B5EF4-FFF2-40B4-BE49-F238E27FC236}">
                <a16:creationId xmlns:a16="http://schemas.microsoft.com/office/drawing/2014/main" id="{EFCADD0F-F879-1B45-9B43-F12D68B3E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19" y="4082983"/>
            <a:ext cx="6457361" cy="1739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body" idx="1"/>
          </p:nvPr>
        </p:nvSpPr>
        <p:spPr>
          <a:xfrm>
            <a:off x="838800" y="1536633"/>
            <a:ext cx="53332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270000" indent="-270000">
              <a:spcBef>
                <a:spcPts val="500"/>
              </a:spcBef>
              <a:buClr>
                <a:schemeClr val="dk1"/>
              </a:buClr>
              <a:buSzPct val="45833"/>
            </a:pPr>
            <a:r>
              <a:rPr lang="fi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Tutustukaa euroalueen karttaan Euroopan keskuspankin nettisivuilla.</a:t>
            </a:r>
            <a:endParaRPr sz="2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270000" indent="-270000">
              <a:spcBef>
                <a:spcPts val="500"/>
              </a:spcBef>
              <a:buClr>
                <a:schemeClr val="dk1"/>
              </a:buClr>
              <a:buSzPct val="45833"/>
            </a:pPr>
            <a:r>
              <a:rPr lang="fi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Mitkä valtiot ovat niin sanottuja perustajavaltioita ja mikä maa on liittynyt alueeseen viimeisimpänä?</a:t>
            </a:r>
            <a:endParaRPr sz="2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270000" indent="-270000">
              <a:spcBef>
                <a:spcPts val="500"/>
              </a:spcBef>
              <a:buClr>
                <a:schemeClr val="dk1"/>
              </a:buClr>
              <a:buSzPct val="45833"/>
            </a:pPr>
            <a:r>
              <a:rPr lang="fi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Mitkä keskeiset EU maat eivät käytä euroa?</a:t>
            </a:r>
            <a:endParaRPr sz="2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270000" indent="-270000">
              <a:spcBef>
                <a:spcPts val="500"/>
              </a:spcBef>
              <a:buClr>
                <a:schemeClr val="dk1"/>
              </a:buClr>
              <a:buSzPct val="45833"/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270000" indent="-270000">
              <a:spcBef>
                <a:spcPts val="500"/>
              </a:spcBef>
              <a:spcAft>
                <a:spcPts val="1600"/>
              </a:spcAft>
              <a:buNone/>
            </a:pPr>
            <a:endParaRPr sz="2800" dirty="0"/>
          </a:p>
        </p:txBody>
      </p:sp>
      <p:sp>
        <p:nvSpPr>
          <p:cNvPr id="147" name="Google Shape;147;p28"/>
          <p:cNvSpPr txBox="1">
            <a:spLocks noGrp="1"/>
          </p:cNvSpPr>
          <p:nvPr>
            <p:ph type="body" idx="2"/>
          </p:nvPr>
        </p:nvSpPr>
        <p:spPr>
          <a:xfrm>
            <a:off x="6367000" y="1121469"/>
            <a:ext cx="5333200" cy="492192"/>
          </a:xfrm>
          <a:prstGeom prst="rect">
            <a:avLst/>
          </a:prstGeom>
        </p:spPr>
        <p:txBody>
          <a:bodyPr spcFirstLastPara="1" vert="horz" wrap="square" lIns="0" tIns="121900" rIns="121900" bIns="121900" rtlCol="0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fi" sz="1800" b="1" dirty="0">
                <a:solidFill>
                  <a:srgbClr val="E46944"/>
                </a:solidFill>
              </a:rPr>
              <a:t>Euroa käyttävät / eivät käyttävät maat</a:t>
            </a:r>
            <a:endParaRPr sz="1800" b="1" dirty="0">
              <a:solidFill>
                <a:srgbClr val="E46944"/>
              </a:solidFill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F37584B4-92BC-F642-AB81-3D8096B7BA5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i" dirty="0">
                <a:ea typeface="Calibri"/>
                <a:cs typeface="Calibri"/>
                <a:sym typeface="Calibri"/>
              </a:rPr>
              <a:t>Euroalue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8264458-E5C4-0945-8196-E679D8A15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7000" y="1536632"/>
            <a:ext cx="5220210" cy="51308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C93A69-C4CD-4A91-AE93-0E20945B2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sz="4400" dirty="0"/>
              <a:t>Vakaus- ja kasvusopimus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84643B-A7DF-4E2B-9F85-50A82BB32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0000" indent="-270000">
              <a:spcBef>
                <a:spcPts val="500"/>
              </a:spcBef>
              <a:buSzPct val="100000"/>
            </a:pPr>
            <a:r>
              <a:rPr lang="fi-FI" dirty="0"/>
              <a:t>yhdenmukaistaa EMU-maiden talouspolitiikkaa ja asettaa sille raamit </a:t>
            </a:r>
          </a:p>
          <a:p>
            <a:pPr marL="540000" lvl="1" indent="-270000" algn="l" rtl="0">
              <a:spcAft>
                <a:spcPts val="0"/>
              </a:spcAft>
              <a:buSzPct val="75000"/>
              <a:buFont typeface="Järjestelmäfontti"/>
              <a:buChar char="–"/>
            </a:pPr>
            <a:r>
              <a:rPr lang="fi-FI" sz="2600" dirty="0"/>
              <a:t>julkisen talouden alijäämä saa olla korkeintaan 3 %</a:t>
            </a:r>
          </a:p>
          <a:p>
            <a:pPr marL="540000" lvl="1" indent="-270000" algn="l" rtl="0">
              <a:spcAft>
                <a:spcPts val="0"/>
              </a:spcAft>
              <a:buSzPct val="75000"/>
              <a:buFont typeface="Järjestelmäfontti"/>
              <a:buChar char="–"/>
            </a:pPr>
            <a:r>
              <a:rPr lang="fi-FI" sz="2600" dirty="0"/>
              <a:t>julkinen velka enintään 60 % </a:t>
            </a:r>
            <a:r>
              <a:rPr lang="fi-FI" sz="2600" dirty="0" err="1"/>
              <a:t>BKT:sta</a:t>
            </a:r>
            <a:r>
              <a:rPr lang="fi-FI" sz="2600" dirty="0"/>
              <a:t> </a:t>
            </a:r>
          </a:p>
          <a:p>
            <a:pPr marL="270000" indent="-270000">
              <a:spcBef>
                <a:spcPts val="500"/>
              </a:spcBef>
              <a:buSzPct val="100000"/>
            </a:pPr>
            <a:r>
              <a:rPr lang="fi-FI" dirty="0"/>
              <a:t>moni keskeinen talousmaa on livennyt sopimuksesta </a:t>
            </a:r>
          </a:p>
          <a:p>
            <a:pPr marL="540000" lvl="1" indent="-270000" algn="l" rtl="0">
              <a:spcAft>
                <a:spcPts val="0"/>
              </a:spcAft>
              <a:buSzPct val="75000"/>
              <a:buFont typeface="Järjestelmäfontti"/>
              <a:buChar char="–"/>
            </a:pPr>
            <a:r>
              <a:rPr lang="fi-FI" sz="2600" dirty="0"/>
              <a:t>korona on pahentanut tilannetta</a:t>
            </a:r>
          </a:p>
          <a:p>
            <a:pPr marL="270000" indent="-270000">
              <a:spcBef>
                <a:spcPts val="50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7144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D8AED5-46EC-42CA-89E9-E413E0F55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Talouskriisi tiiviisti talouspolitiikkaa </a:t>
            </a: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1E733AF-99ED-274D-B2D9-7BAD1934DF67}"/>
              </a:ext>
            </a:extLst>
          </p:cNvPr>
          <p:cNvSpPr txBox="1"/>
          <p:nvPr/>
        </p:nvSpPr>
        <p:spPr>
          <a:xfrm>
            <a:off x="838200" y="1825200"/>
            <a:ext cx="566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E46944"/>
                </a:solidFill>
              </a:rPr>
              <a:t>Talouspolitiikan välineet EU:ssa ja jäsenvaltioissa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F4A19D8-E03E-2E4C-81D5-9A5A0B028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2317306"/>
            <a:ext cx="8851900" cy="268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62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A8ABD7-4E63-4F11-935B-10F51B0E7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0000" indent="-270000">
              <a:spcBef>
                <a:spcPts val="500"/>
              </a:spcBef>
              <a:buSzPct val="100000"/>
            </a:pPr>
            <a:r>
              <a:rPr lang="fi-FI" dirty="0"/>
              <a:t>EU:lla ei ole yhteistä talouspolitiikkaa</a:t>
            </a:r>
          </a:p>
          <a:p>
            <a:pPr marL="270000" indent="-270000">
              <a:spcBef>
                <a:spcPts val="500"/>
              </a:spcBef>
              <a:buSzPct val="100000"/>
            </a:pPr>
            <a:r>
              <a:rPr lang="fi-FI" dirty="0"/>
              <a:t>jäsenmaat saavat päättää omasta finanssipolitiikastaan (</a:t>
            </a:r>
            <a:r>
              <a:rPr lang="fi-FI" dirty="0" err="1"/>
              <a:t>esim.verot</a:t>
            </a:r>
            <a:r>
              <a:rPr lang="fi-FI" dirty="0"/>
              <a:t> ja tulot)</a:t>
            </a:r>
          </a:p>
          <a:p>
            <a:pPr marL="540000" lvl="1" indent="-270000" algn="l" rtl="0">
              <a:spcAft>
                <a:spcPts val="0"/>
              </a:spcAft>
              <a:buSzPct val="75000"/>
              <a:buFont typeface="Järjestelmäfontti"/>
              <a:buChar char="–"/>
            </a:pPr>
            <a:r>
              <a:rPr lang="fi-FI" sz="2600" dirty="0"/>
              <a:t>jotkin verotukseen liittyvät päätökset tehdään EU-tasolla</a:t>
            </a:r>
          </a:p>
          <a:p>
            <a:pPr marL="540000" lvl="1" indent="-270000" algn="l" rtl="0">
              <a:spcAft>
                <a:spcPts val="0"/>
              </a:spcAft>
              <a:buSzPct val="75000"/>
              <a:buFont typeface="Wingdings" panose="05000000000000000000" pitchFamily="2" charset="2"/>
              <a:buChar char="à"/>
            </a:pPr>
            <a:r>
              <a:rPr lang="fi-FI" sz="2600" dirty="0"/>
              <a:t>vapaan liikkuvuuden turvaaminen ja ,kilpailun vääristymisen, veronkierron ja veropetosten estäminen </a:t>
            </a:r>
          </a:p>
          <a:p>
            <a:pPr marL="540000" lvl="1" indent="-270000" algn="l" rtl="0">
              <a:spcAft>
                <a:spcPts val="0"/>
              </a:spcAft>
              <a:buSzPct val="75000"/>
              <a:buFont typeface="Wingdings" panose="05000000000000000000" pitchFamily="2" charset="2"/>
              <a:buChar char="à"/>
            </a:pPr>
            <a:r>
              <a:rPr lang="fi-FI" sz="2600" dirty="0"/>
              <a:t>vähimmäisverokannat </a:t>
            </a:r>
          </a:p>
          <a:p>
            <a:pPr marL="540000" lvl="1" indent="-270000" algn="l" rtl="0">
              <a:spcAft>
                <a:spcPts val="0"/>
              </a:spcAft>
              <a:buSzPct val="75000"/>
              <a:buFont typeface="Wingdings" panose="05000000000000000000" pitchFamily="2" charset="2"/>
              <a:buChar char="à"/>
            </a:pPr>
            <a:r>
              <a:rPr lang="fi-FI" sz="2600" dirty="0"/>
              <a:t>ALV</a:t>
            </a:r>
          </a:p>
          <a:p>
            <a:pPr marL="0" indent="0">
              <a:spcBef>
                <a:spcPts val="500"/>
              </a:spcBef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1988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A8ABD7-4E63-4F11-935B-10F51B0E7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0000" indent="-270000">
              <a:spcBef>
                <a:spcPts val="500"/>
              </a:spcBef>
              <a:buSzPct val="100000"/>
            </a:pPr>
            <a:r>
              <a:rPr lang="fi-FI" dirty="0"/>
              <a:t>EU vaikuttaa jäsenmaidensa talouspolitiikkaan</a:t>
            </a:r>
          </a:p>
          <a:p>
            <a:pPr marL="540000" lvl="1" indent="-270000" algn="l" rtl="0">
              <a:spcAft>
                <a:spcPts val="0"/>
              </a:spcAft>
              <a:buSzPct val="75000"/>
              <a:buFont typeface="Järjestelmäfontti"/>
              <a:buChar char="–"/>
            </a:pPr>
            <a:r>
              <a:rPr lang="fi-FI" sz="2600" dirty="0"/>
              <a:t>jäsenten on noudatettava Eurooppa-neuvoston antamia suosituksia</a:t>
            </a:r>
          </a:p>
          <a:p>
            <a:pPr marL="540000" lvl="1" indent="-270000" algn="l" rtl="0">
              <a:spcAft>
                <a:spcPts val="0"/>
              </a:spcAft>
              <a:buSzPct val="75000"/>
              <a:buFont typeface="Järjestelmäfontti"/>
              <a:buChar char="–"/>
            </a:pPr>
            <a:r>
              <a:rPr lang="fi-FI" sz="2600" dirty="0"/>
              <a:t>talouspolitiikasta vastaavat </a:t>
            </a:r>
            <a:r>
              <a:rPr lang="fi-FI" sz="2600" dirty="0" err="1"/>
              <a:t>Ecofin</a:t>
            </a:r>
            <a:r>
              <a:rPr lang="fi-FI" sz="2600" dirty="0"/>
              <a:t> ja euroryhmä </a:t>
            </a:r>
          </a:p>
          <a:p>
            <a:pPr marL="540000" lvl="1" indent="-270000" algn="l" rtl="0">
              <a:spcAft>
                <a:spcPts val="0"/>
              </a:spcAft>
              <a:buSzPct val="75000"/>
              <a:buFont typeface="Järjestelmäfontti"/>
              <a:buChar char="–"/>
            </a:pPr>
            <a:r>
              <a:rPr lang="fi-FI" sz="2600" dirty="0"/>
              <a:t>finanssikriisin seurauksena EU on tiukentanut jäsenmaiden talouksien valvontaa</a:t>
            </a:r>
          </a:p>
          <a:p>
            <a:pPr marL="540000" lvl="1" indent="-270000" algn="l" rtl="0">
              <a:spcAft>
                <a:spcPts val="0"/>
              </a:spcAft>
              <a:buSzPct val="75000"/>
              <a:buFont typeface="Järjestelmäfontti"/>
              <a:buChar char="–"/>
            </a:pPr>
            <a:r>
              <a:rPr lang="fi-FI" sz="2600" dirty="0"/>
              <a:t>valvoo jäsenmaiden budjetteja komission toimesta </a:t>
            </a:r>
            <a:r>
              <a:rPr lang="fi-FI" sz="2000" dirty="0">
                <a:sym typeface="Wingdings" panose="05000000000000000000" pitchFamily="2" charset="2"/>
              </a:rPr>
              <a:t></a:t>
            </a:r>
            <a:r>
              <a:rPr lang="fi-FI" sz="2600" dirty="0">
                <a:sym typeface="Wingdings" panose="05000000000000000000" pitchFamily="2" charset="2"/>
              </a:rPr>
              <a:t> v</a:t>
            </a:r>
            <a:r>
              <a:rPr lang="fi-FI" sz="2600" dirty="0"/>
              <a:t>oi määrätä sanktioita, jos julkinen talous on liian alijäämäinen </a:t>
            </a:r>
          </a:p>
          <a:p>
            <a:pPr marL="270000" indent="-270000">
              <a:spcBef>
                <a:spcPts val="50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3927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DBFD91F-0F47-9A41-8A1E-A2C09FBBF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912512"/>
            <a:ext cx="9334500" cy="303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68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451</Words>
  <Application>Microsoft Office PowerPoint</Application>
  <PresentationFormat>Laajakuva</PresentationFormat>
  <Paragraphs>83</Paragraphs>
  <Slides>15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Järjestelmäfontti</vt:lpstr>
      <vt:lpstr>Wingdings</vt:lpstr>
      <vt:lpstr>Office-teema</vt:lpstr>
      <vt:lpstr>PowerPoint-esitys</vt:lpstr>
      <vt:lpstr>EMU</vt:lpstr>
      <vt:lpstr>PowerPoint-esitys</vt:lpstr>
      <vt:lpstr>PowerPoint-esitys</vt:lpstr>
      <vt:lpstr>Vakaus- ja kasvusopimus</vt:lpstr>
      <vt:lpstr>Talouskriisi tiiviisti talouspolitiikkaa </vt:lpstr>
      <vt:lpstr>PowerPoint-esitys</vt:lpstr>
      <vt:lpstr>PowerPoint-esitys</vt:lpstr>
      <vt:lpstr>PowerPoint-esitys</vt:lpstr>
      <vt:lpstr>EVM vai EKP? </vt:lpstr>
      <vt:lpstr>Pankkiunioni</vt:lpstr>
      <vt:lpstr>PowerPoint-esitys</vt:lpstr>
      <vt:lpstr>Monivuotinen rahoituskehys</vt:lpstr>
      <vt:lpstr>Elpymisrahasto 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Minna Sallanen</dc:creator>
  <cp:lastModifiedBy>Heikki Siitonen</cp:lastModifiedBy>
  <cp:revision>48</cp:revision>
  <dcterms:created xsi:type="dcterms:W3CDTF">2020-11-26T06:08:36Z</dcterms:created>
  <dcterms:modified xsi:type="dcterms:W3CDTF">2022-09-12T05:21:09Z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949052526</vt:i4>
  </property>
  <property fmtid="{D5CDD505-2E9C-101B-9397-08002B2CF9AE}" pid="3" name="_NewReviewCycle">
    <vt:lpwstr/>
  </property>
  <property fmtid="{D5CDD505-2E9C-101B-9397-08002B2CF9AE}" pid="4" name="_EmailSubject">
    <vt:lpwstr>Kanta 2 kirjan I luvun opemateriaalit</vt:lpwstr>
  </property>
  <property fmtid="{D5CDD505-2E9C-101B-9397-08002B2CF9AE}" pid="5" name="_AuthorEmail">
    <vt:lpwstr>Jaana.Nieminen@tampere.fi</vt:lpwstr>
  </property>
  <property fmtid="{D5CDD505-2E9C-101B-9397-08002B2CF9AE}" pid="6" name="_AuthorEmailDisplayName">
    <vt:lpwstr>Nieminen Jaana</vt:lpwstr>
  </property>
</Properties>
</file>