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62" r:id="rId6"/>
    <p:sldId id="257" r:id="rId7"/>
    <p:sldId id="263" r:id="rId8"/>
    <p:sldId id="264" r:id="rId9"/>
    <p:sldId id="266" r:id="rId10"/>
    <p:sldId id="267" r:id="rId11"/>
    <p:sldId id="268" r:id="rId12"/>
    <p:sldId id="269" r:id="rId13"/>
    <p:sldId id="271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D427A-591A-466F-B62B-F9C74338D94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318AF-9316-4C66-AA6D-A641352C61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894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62CC03-8ED6-44DB-8D8B-B049A153E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028B28F-8691-4D23-9962-0592DBC58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B5AE728-BA33-4833-BC11-C766B3D53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908C12-9C71-41A3-8872-6A3B8A5F9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5BE718C-6A4B-452E-8C32-8B54DCA88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06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2AA726-6418-4A69-A57A-7C62EC463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DCE31F9-66AF-4DC8-8691-65DC9AEB5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B0F871-A5BD-46E9-82AB-FD3B505F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AFFD5D0-49A9-40E3-98E4-D5314C473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236C690-E69B-4D0D-8089-CD27D222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1032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D41C62D-A64D-47D3-A37C-64EBDADAB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0D2F171-6D00-4973-9A23-DEE988A9B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C9F3865-748C-4754-AF84-E4BCEB661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574051-401C-4017-8F8B-2D4A0FBC5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5EF7920-1C19-4A64-8D0F-434F9CA40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35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1976EE-A374-48A5-9DCF-28640A066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DD96BF-A2DB-4BAB-9FDC-988584E90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27AF3B9-1DBD-41A6-BE90-47D7BA2DF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AE5AA9-B35F-42B8-9C51-4457D2B30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302E7D-757E-477F-A1A3-3DD5FC5BE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2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9DF9CC-D6A8-4925-BBFB-4A0FC6820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3A0E279-FD7C-41BC-81D8-F62367D66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98CA084-73F7-432C-8F79-7C5D1DA21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A4F0EBA-47B1-4118-B5B6-8A56ACE38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6329C95-4CFD-4324-A007-2D465F185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688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3A8021-9CA6-4BC4-83E8-9F7404095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DCA5BE-EAD9-44ED-BEC8-4E919658D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427652D-A145-4449-BDAF-2875904F3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799F769-ED1F-4D65-A513-00A07D85A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9BD17AC-EDB9-4150-BC8E-1C00F50AE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43D1C53-0C7E-4786-B078-408B62F4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8649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687E84-C7E7-4BED-A434-55D1C7CB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82786CD-109F-41CF-ACD5-B8E75A8B5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5DAE002-FC9D-4119-AB6D-E1F00AE62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82764BB-5E4F-4FD8-A155-B52B321C2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46D8CF8-AFD2-442A-8D07-15D47F2BAC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6F205F2-0AE6-48F2-A0E9-95253B265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698B901-A28F-4232-981E-2D44E594C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A7F567C-F337-4492-8FBA-D8E44F8BC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51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2A6A51-C291-4B56-9E26-F5DDB9C57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0238A37-920B-407F-8054-3482C9971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E2B0DDA-2A97-4FA1-BAAD-946FEC1DA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8C55A8E-F485-4167-8B4C-DB7B17D32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266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B3A4B69-0FA5-406B-8F89-8F5A9803D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8FC5CC8-0E77-4233-88BC-269D1FE6B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01CEE54-A89A-48A8-B6FC-032FAD807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86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AB5A4E-FE1A-4975-8254-F5EE20592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A2086A-0A01-4FCB-8EF4-9805D5E53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BDF6779-C842-4D80-8C2D-7CEBDB32D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2658749-1B03-48FC-9DEB-CBF5EA4D5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86D4435-21FF-451F-8379-625A7B481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97ECF63-518B-42A8-A99F-E7E9D17A5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304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5107E7-A820-4A3F-A698-940985A7D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26BDDAA-5F3A-4254-A5B8-C071283E7B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3950F04-EB0C-4CB0-BB3E-C8BC1B3BC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04000E5-5730-4A58-A791-7BCE02DD0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FD6E95A-1C98-4696-A7F3-FAA2ECD59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7ABD950-9CE2-4D50-BCF0-BF35792B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077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05DF3A8-A34E-4201-99ED-34A6AB7BD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10B27F4-5024-46B3-AE65-56B5B0EC2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5C3C0B-723D-4320-AFD6-A3095CCE0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75E0BB0-D720-4035-AAB6-981FC5EC0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4F6F5A0-285D-4591-9C9C-CAE090964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2E099266-C7BA-49B1-849E-F55D7BF9037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B25C0226-E053-174F-84AC-1CF7DA508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051" y="1997765"/>
            <a:ext cx="3057897" cy="4860235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C95C4B04-E7B8-1F4A-A2CD-043A35CE6263}"/>
              </a:ext>
            </a:extLst>
          </p:cNvPr>
          <p:cNvSpPr txBox="1">
            <a:spLocks/>
          </p:cNvSpPr>
          <p:nvPr/>
        </p:nvSpPr>
        <p:spPr>
          <a:xfrm>
            <a:off x="1524000" y="540000"/>
            <a:ext cx="914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6000" spc="-1" dirty="0">
                <a:solidFill>
                  <a:srgbClr val="000000"/>
                </a:solidFill>
                <a:latin typeface="Calibri"/>
              </a:rPr>
              <a:t>2 Valta, valtio ja oikeusvaltio</a:t>
            </a:r>
            <a:endParaRPr lang="fi-FI" sz="6000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F2A0BFE4-DF8F-8340-959A-C8B55751CA72}"/>
              </a:ext>
            </a:extLst>
          </p:cNvPr>
          <p:cNvSpPr txBox="1">
            <a:spLocks/>
          </p:cNvSpPr>
          <p:nvPr/>
        </p:nvSpPr>
        <p:spPr>
          <a:xfrm>
            <a:off x="838200" y="1368000"/>
            <a:ext cx="10515600" cy="7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i-FI" dirty="0"/>
              <a:t>Tuntitehtävät</a:t>
            </a:r>
          </a:p>
        </p:txBody>
      </p:sp>
    </p:spTree>
    <p:extLst>
      <p:ext uri="{BB962C8B-B14F-4D97-AF65-F5344CB8AC3E}">
        <p14:creationId xmlns:p14="http://schemas.microsoft.com/office/powerpoint/2010/main" val="3268544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1EBA8D-E831-4CFD-BC7B-3582776E4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400" y="365125"/>
            <a:ext cx="10515600" cy="1325563"/>
          </a:xfrm>
        </p:spPr>
        <p:txBody>
          <a:bodyPr/>
          <a:lstStyle/>
          <a:p>
            <a:r>
              <a:rPr lang="fi-FI" dirty="0">
                <a:latin typeface="+mn-lt"/>
              </a:rPr>
              <a:t>Saako lakia rikkoa, </a:t>
            </a:r>
            <a:br>
              <a:rPr lang="fi-FI" dirty="0">
                <a:latin typeface="+mn-lt"/>
              </a:rPr>
            </a:br>
            <a:r>
              <a:rPr lang="fi-FI" dirty="0">
                <a:latin typeface="+mn-lt"/>
              </a:rPr>
              <a:t>jos se on vastoin omaa moraalia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E875C63-3DC2-7A47-A662-0EE7C6D5A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4800" y="1897785"/>
            <a:ext cx="8402400" cy="399290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297A394-9402-C040-AB62-5DE3E40B0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38" y="365125"/>
            <a:ext cx="1639872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73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FEA754-B82A-4BA3-9F0C-C8C09CBBF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400" y="365125"/>
            <a:ext cx="10515600" cy="1325563"/>
          </a:xfrm>
        </p:spPr>
        <p:txBody>
          <a:bodyPr/>
          <a:lstStyle/>
          <a:p>
            <a:r>
              <a:rPr lang="fi-FI" dirty="0">
                <a:latin typeface="+mn-lt"/>
              </a:rPr>
              <a:t>Saako lakia rikkoa, </a:t>
            </a:r>
            <a:br>
              <a:rPr lang="fi-FI" dirty="0">
                <a:latin typeface="+mn-lt"/>
              </a:rPr>
            </a:br>
            <a:r>
              <a:rPr lang="fi-FI" dirty="0">
                <a:latin typeface="+mn-lt"/>
              </a:rPr>
              <a:t>jos se on vastoin omaa moraalia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1A7521-8C22-45BB-A5AA-18FF573CE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368" y="2103437"/>
            <a:ext cx="10515600" cy="4351338"/>
          </a:xfrm>
        </p:spPr>
        <p:txBody>
          <a:bodyPr/>
          <a:lstStyle/>
          <a:p>
            <a:pPr marL="514350" lvl="1" indent="-514350">
              <a:spcBef>
                <a:spcPts val="560"/>
              </a:spcBef>
              <a:buClr>
                <a:schemeClr val="dk1"/>
              </a:buClr>
              <a:buSzPts val="2800"/>
              <a:buFont typeface="+mj-lt"/>
              <a:buAutoNum type="arabicPeriod" startAt="4"/>
            </a:pPr>
            <a:r>
              <a:rPr lang="fi-FI" sz="2800" dirty="0"/>
              <a:t>Miten itse suhtaudut kansalaistottelemattomuuteen: </a:t>
            </a:r>
            <a:br>
              <a:rPr lang="fi-FI" dirty="0"/>
            </a:br>
            <a:r>
              <a:rPr lang="fi-FI" sz="2800" dirty="0"/>
              <a:t>Minkälaisessa tilanteessa olisit valmis sallimaan sen? </a:t>
            </a:r>
            <a:br>
              <a:rPr lang="fi-FI" dirty="0"/>
            </a:br>
            <a:r>
              <a:rPr lang="fi-FI" sz="2800" dirty="0"/>
              <a:t>Miksi?</a:t>
            </a:r>
          </a:p>
          <a:p>
            <a:pPr marL="514350" lvl="1" indent="-514350">
              <a:spcBef>
                <a:spcPts val="560"/>
              </a:spcBef>
              <a:buClr>
                <a:schemeClr val="dk1"/>
              </a:buClr>
              <a:buSzPts val="2800"/>
              <a:buFont typeface="+mj-lt"/>
              <a:buAutoNum type="arabicPeriod" startAt="4"/>
            </a:pPr>
            <a:r>
              <a:rPr lang="fi-FI" sz="2800" dirty="0"/>
              <a:t>Kartoita oman ryhmäsi suhtautumista kansalaistottelemattomuuteen.</a:t>
            </a:r>
            <a:endParaRPr lang="fi-FI" dirty="0"/>
          </a:p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8B20404-A9AF-784B-81B8-3F0EB79C8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38" y="365125"/>
            <a:ext cx="1639872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88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E76713-0ED7-4337-9A53-8F218D275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+mn-lt"/>
              </a:rPr>
              <a:t>Vallan väärinkäyttö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5454C0-81CA-4C56-8C81-6B36FBE7D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Lajeja laaja kirjo: korruptio, lahjonta, kiristys, kavallus, petos, laittomat maksut, suosiminen</a:t>
            </a:r>
          </a:p>
          <a:p>
            <a:r>
              <a:rPr lang="fi-FI" dirty="0"/>
              <a:t>Lue kappaleessa Vallan </a:t>
            </a:r>
            <a:r>
              <a:rPr lang="fi-FI"/>
              <a:t>väärinkäyttö oleva lista </a:t>
            </a:r>
            <a:r>
              <a:rPr lang="fi-FI" dirty="0"/>
              <a:t>vallan väärinkäytön lajeista</a:t>
            </a:r>
          </a:p>
          <a:p>
            <a:pPr marL="721800" lvl="1" indent="-378000">
              <a:lnSpc>
                <a:spcPct val="100000"/>
              </a:lnSpc>
              <a:buFont typeface="Calibri" pitchFamily="34" charset="0"/>
              <a:buChar char="→"/>
            </a:pPr>
            <a:r>
              <a:rPr lang="fi-FI" sz="2800" dirty="0"/>
              <a:t>Mitä vallan väärinkäytön lajeja Suomessa harjoitetaan suhteellisen vähän?</a:t>
            </a:r>
          </a:p>
          <a:p>
            <a:pPr marL="721800" lvl="1" indent="-378000">
              <a:lnSpc>
                <a:spcPct val="100000"/>
              </a:lnSpc>
              <a:buFont typeface="Calibri" pitchFamily="34" charset="0"/>
              <a:buChar char="→"/>
            </a:pPr>
            <a:r>
              <a:rPr lang="fi-FI" sz="2800" dirty="0"/>
              <a:t>Mitä väärinkäytöksiä tapahtuu enemmän?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0285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0DDA61-0FBD-41A2-9FC4-6B034171C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+mn-lt"/>
              </a:rPr>
              <a:t>Korruptio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5C2B73B-A557-42CB-8777-61BD22B03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71253" y="1825625"/>
            <a:ext cx="4043937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fi-FI" dirty="0"/>
              <a:t>Millaisia valtioita löytyy vähiten korruptoituneitten valtioiden 10 kärjessä </a:t>
            </a:r>
            <a:br>
              <a:rPr lang="fi-FI" dirty="0"/>
            </a:br>
            <a:r>
              <a:rPr lang="fi-FI" dirty="0"/>
              <a:t>-listalta?</a:t>
            </a:r>
          </a:p>
          <a:p>
            <a:pPr marL="514350" indent="-514350">
              <a:buAutoNum type="arabicPeriod"/>
            </a:pPr>
            <a:r>
              <a:rPr lang="fi-FI" dirty="0"/>
              <a:t>Mikä selittää Suomen jatkuvasti erinomaisena pysynyttä sijoitusta listalla?</a:t>
            </a:r>
          </a:p>
          <a:p>
            <a:endParaRPr lang="fi-FI" dirty="0"/>
          </a:p>
        </p:txBody>
      </p:sp>
      <p:pic>
        <p:nvPicPr>
          <p:cNvPr id="8" name="Kuva 7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97258DB3-7864-7D49-A783-6168FF705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6769487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99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289CBE-8BA5-4D13-BD88-C598CB155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+mn-lt"/>
              </a:rPr>
              <a:t>Yhdistä oikein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494328-AC4D-42C1-921D-12BAA3311B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437238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1600"/>
              </a:spcBef>
              <a:buNone/>
            </a:pPr>
            <a:r>
              <a:rPr lang="fi-FI" dirty="0"/>
              <a:t>Sosiaalinen valta </a:t>
            </a:r>
          </a:p>
          <a:p>
            <a:pPr marL="0" indent="0">
              <a:spcBef>
                <a:spcPts val="1600"/>
              </a:spcBef>
              <a:buNone/>
            </a:pPr>
            <a:endParaRPr lang="fi-FI" dirty="0"/>
          </a:p>
          <a:p>
            <a:pPr marL="0" indent="0">
              <a:spcBef>
                <a:spcPts val="1600"/>
              </a:spcBef>
              <a:buNone/>
            </a:pPr>
            <a:r>
              <a:rPr lang="fi-FI" dirty="0"/>
              <a:t>Fyysinen pakkovalta</a:t>
            </a:r>
          </a:p>
          <a:p>
            <a:pPr marL="0" indent="0">
              <a:spcBef>
                <a:spcPts val="1600"/>
              </a:spcBef>
              <a:buNone/>
            </a:pPr>
            <a:endParaRPr lang="fi-FI" dirty="0"/>
          </a:p>
          <a:p>
            <a:pPr marL="0" indent="0">
              <a:spcBef>
                <a:spcPts val="1600"/>
              </a:spcBef>
              <a:buNone/>
            </a:pPr>
            <a:r>
              <a:rPr lang="fi-FI" dirty="0"/>
              <a:t>Taloudellinen valta</a:t>
            </a:r>
          </a:p>
          <a:p>
            <a:pPr marL="0" indent="0">
              <a:spcBef>
                <a:spcPts val="1600"/>
              </a:spcBef>
              <a:buNone/>
            </a:pPr>
            <a:endParaRPr lang="fi-FI" dirty="0"/>
          </a:p>
          <a:p>
            <a:pPr marL="0" indent="0">
              <a:spcBef>
                <a:spcPts val="1600"/>
              </a:spcBef>
              <a:buNone/>
            </a:pPr>
            <a:r>
              <a:rPr lang="fi-FI" dirty="0"/>
              <a:t>Ideologinen valta</a:t>
            </a:r>
          </a:p>
          <a:p>
            <a:pPr marL="0" indent="0">
              <a:spcBef>
                <a:spcPts val="1600"/>
              </a:spcBef>
              <a:buNone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C02A43E-04B5-447B-B269-07AEC0923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0789" y="1383957"/>
            <a:ext cx="7389341" cy="5263978"/>
          </a:xfrm>
        </p:spPr>
        <p:txBody>
          <a:bodyPr>
            <a:noAutofit/>
          </a:bodyPr>
          <a:lstStyle/>
          <a:p>
            <a:pPr marL="180000" indent="-180000">
              <a:lnSpc>
                <a:spcPct val="100000"/>
              </a:lnSpc>
              <a:spcBef>
                <a:spcPts val="300"/>
              </a:spcBef>
            </a:pPr>
            <a:r>
              <a:rPr lang="fi-FI" sz="2400" dirty="0"/>
              <a:t>Kauppasuhteitten katkaiseminen toiseen valtioon</a:t>
            </a:r>
          </a:p>
          <a:p>
            <a:pPr marL="180000" indent="-180000">
              <a:lnSpc>
                <a:spcPct val="100000"/>
              </a:lnSpc>
              <a:spcBef>
                <a:spcPts val="300"/>
              </a:spcBef>
            </a:pPr>
            <a:r>
              <a:rPr lang="fi-FI" sz="2400" dirty="0"/>
              <a:t>Ylioppilastutkintolautakunnan julkaisemat arviointiohjeet </a:t>
            </a:r>
          </a:p>
          <a:p>
            <a:pPr marL="180000" indent="-180000">
              <a:lnSpc>
                <a:spcPct val="100000"/>
              </a:lnSpc>
              <a:spcBef>
                <a:spcPts val="300"/>
              </a:spcBef>
            </a:pPr>
            <a:r>
              <a:rPr lang="fi-FI" sz="2400" dirty="0"/>
              <a:t>Sulkeminen oman työpaikan lounasporukan ulkopuolelle</a:t>
            </a:r>
            <a:endParaRPr lang="fi-FI" sz="2400" dirty="0">
              <a:effectLst/>
            </a:endParaRPr>
          </a:p>
          <a:p>
            <a:pPr marL="180000" indent="-180000">
              <a:lnSpc>
                <a:spcPct val="100000"/>
              </a:lnSpc>
              <a:spcBef>
                <a:spcPts val="300"/>
              </a:spcBef>
            </a:pPr>
            <a:r>
              <a:rPr lang="fi-FI" sz="2400" dirty="0"/>
              <a:t>Uhkaus vahingoittaa merkittävää poliitikkoa kesken vaalikiertueen</a:t>
            </a:r>
            <a:endParaRPr lang="fi-FI" sz="2400" dirty="0">
              <a:effectLst/>
            </a:endParaRPr>
          </a:p>
          <a:p>
            <a:pPr marL="180000" indent="-180000">
              <a:lnSpc>
                <a:spcPct val="100000"/>
              </a:lnSpc>
              <a:spcBef>
                <a:spcPts val="300"/>
              </a:spcBef>
            </a:pPr>
            <a:r>
              <a:rPr lang="fi-FI" sz="2400" dirty="0"/>
              <a:t>Pilkka vääränlaisista farkuista varhaisteiniryhmässä</a:t>
            </a:r>
          </a:p>
          <a:p>
            <a:pPr marL="180000" indent="-180000">
              <a:lnSpc>
                <a:spcPct val="100000"/>
              </a:lnSpc>
              <a:spcBef>
                <a:spcPts val="300"/>
              </a:spcBef>
            </a:pPr>
            <a:r>
              <a:rPr lang="fi-FI" sz="2400" dirty="0"/>
              <a:t>Lääkäriseura Duodecimin internetissä julkaisemat käypähoito-ohjeet </a:t>
            </a:r>
          </a:p>
          <a:p>
            <a:pPr marL="180000" indent="-180000">
              <a:lnSpc>
                <a:spcPct val="100000"/>
              </a:lnSpc>
              <a:spcBef>
                <a:spcPts val="300"/>
              </a:spcBef>
            </a:pPr>
            <a:r>
              <a:rPr lang="fi-FI" sz="2400" dirty="0"/>
              <a:t>Varakkaan perijän kaappaaminen lunnasrahojen toivossa</a:t>
            </a:r>
            <a:endParaRPr lang="fi-FI" sz="2400" dirty="0">
              <a:effectLst/>
            </a:endParaRPr>
          </a:p>
          <a:p>
            <a:pPr marL="180000" indent="-180000">
              <a:lnSpc>
                <a:spcPct val="100000"/>
              </a:lnSpc>
              <a:spcBef>
                <a:spcPts val="300"/>
              </a:spcBef>
            </a:pPr>
            <a:r>
              <a:rPr lang="fi-FI" sz="2400" dirty="0"/>
              <a:t>Pomon antama palkankorotus</a:t>
            </a:r>
            <a:endParaRPr lang="fi-FI" sz="2400" dirty="0">
              <a:effectLst/>
            </a:endParaRPr>
          </a:p>
          <a:p>
            <a:pPr marL="180000" indent="-180000">
              <a:lnSpc>
                <a:spcPct val="100000"/>
              </a:lnSpc>
              <a:spcBef>
                <a:spcPts val="300"/>
              </a:spcBef>
            </a:pPr>
            <a:r>
              <a:rPr lang="fi-FI" sz="2400" dirty="0"/>
              <a:t>Valinta luottamustehtävään maineikkaassa urheiluseurassa</a:t>
            </a:r>
          </a:p>
          <a:p>
            <a:pPr marL="180000" indent="-180000">
              <a:lnSpc>
                <a:spcPct val="100000"/>
              </a:lnSpc>
              <a:spcBef>
                <a:spcPts val="300"/>
              </a:spcBef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60984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1AC3C2-3F7F-438B-900D-B31C56946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+mn-lt"/>
              </a:rPr>
              <a:t>Oikeusvaltio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119FCB-D68F-461F-A45E-BC9F01AACE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081584" cy="4351338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Mitkä seuraavista asioista eivät kuulu oikeusvaltion periaatteisiin?</a:t>
            </a:r>
          </a:p>
          <a:p>
            <a:pPr marL="684000" lvl="1" indent="-342000">
              <a:lnSpc>
                <a:spcPct val="100000"/>
              </a:lnSpc>
            </a:pPr>
            <a:r>
              <a:rPr lang="fi-FI" sz="2800" dirty="0"/>
              <a:t>Tuomioistuimet ottavat ohjeita poliitikoilta</a:t>
            </a:r>
          </a:p>
          <a:p>
            <a:pPr marL="684000" lvl="1" indent="-342000">
              <a:lnSpc>
                <a:spcPct val="100000"/>
              </a:lnSpc>
            </a:pPr>
            <a:r>
              <a:rPr lang="fi-FI" sz="2800" dirty="0"/>
              <a:t>Vallan kolmijako-oppi </a:t>
            </a:r>
          </a:p>
          <a:p>
            <a:pPr marL="684000" lvl="1" indent="-342000">
              <a:lnSpc>
                <a:spcPct val="100000"/>
              </a:lnSpc>
            </a:pPr>
            <a:r>
              <a:rPr lang="fi-FI" sz="2800" dirty="0"/>
              <a:t>Perustuslaki, joka suojaa yksilön perusoikeuksia</a:t>
            </a:r>
          </a:p>
          <a:p>
            <a:pPr marL="684000" lvl="1" indent="-342000">
              <a:lnSpc>
                <a:spcPct val="100000"/>
              </a:lnSpc>
            </a:pPr>
            <a:r>
              <a:rPr lang="fi-FI" sz="2800" dirty="0"/>
              <a:t>Presidentin laajat toimintaoikeudet</a:t>
            </a:r>
          </a:p>
          <a:p>
            <a:endParaRPr lang="fi-FI" dirty="0"/>
          </a:p>
        </p:txBody>
      </p:sp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E1544EF-AA0B-AA4D-A47B-598A7482F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717" y="1825625"/>
            <a:ext cx="307494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48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048047BD-0B8E-42B1-8DC8-1525CDE64F61}"/>
              </a:ext>
            </a:extLst>
          </p:cNvPr>
          <p:cNvSpPr txBox="1"/>
          <p:nvPr/>
        </p:nvSpPr>
        <p:spPr>
          <a:xfrm>
            <a:off x="3068220" y="4522681"/>
            <a:ext cx="6718331" cy="2335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Vinkki opettajalle:</a:t>
            </a:r>
            <a:endParaRPr lang="fi-F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Äänestyksen voit ladata www.socrative.com -sivustolla koodilla </a:t>
            </a:r>
            <a:r>
              <a:rPr lang="fi-FI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SOC-23259390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i-F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Äänestykset voi ladata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Kahootista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create.kahoot.it kyselyistä hakusanoilla </a:t>
            </a:r>
            <a:b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”ota kantaa 21” ja valitsemalla </a:t>
            </a:r>
            <a:r>
              <a:rPr lang="fi-FI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Survey</a:t>
            </a:r>
            <a:r>
              <a:rPr lang="fi-FI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fi-F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Tarkemmat ohjeet molempien sovellusten käyttöön löytyvät </a:t>
            </a:r>
            <a:b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Digitaalisesta opettajan aineistosta.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A6D05BD-BD3D-324D-835C-5B2B1B6AA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027" y="1077206"/>
            <a:ext cx="8587946" cy="305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54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A515EA-C079-4647-8B2C-4294DB7D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242" y="365125"/>
            <a:ext cx="9107557" cy="1325563"/>
          </a:xfrm>
        </p:spPr>
        <p:txBody>
          <a:bodyPr>
            <a:normAutofit/>
          </a:bodyPr>
          <a:lstStyle/>
          <a:p>
            <a:r>
              <a:rPr lang="fi-FI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Saako lakia rikkoa, </a:t>
            </a:r>
            <a:br>
              <a:rPr lang="fi-FI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i-FI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jos se on vastoin omaa moraalia? </a:t>
            </a: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02108F6-603A-7C4A-8ADB-F267DED21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38" y="365125"/>
            <a:ext cx="1639872" cy="1325563"/>
          </a:xfrm>
          <a:prstGeom prst="rect">
            <a:avLst/>
          </a:prstGeom>
        </p:spPr>
      </p:pic>
      <p:pic>
        <p:nvPicPr>
          <p:cNvPr id="9" name="Kuva 8" descr="Kuva, joka sisältää kohteen henkilö, takki&#10;&#10;Kuvaus luotu automaattisesti">
            <a:extLst>
              <a:ext uri="{FF2B5EF4-FFF2-40B4-BE49-F238E27FC236}">
                <a16:creationId xmlns:a16="http://schemas.microsoft.com/office/drawing/2014/main" id="{5A15A4C6-AD9B-804B-B328-FE6097B30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62" y="1690688"/>
            <a:ext cx="5888675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96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189D35-2987-4291-ACFC-4D6DA5685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4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>
                <a:latin typeface="+mn-lt"/>
              </a:rPr>
              <a:t>Saako lakia rikkoa, </a:t>
            </a:r>
            <a:br>
              <a:rPr lang="fi-FI" dirty="0">
                <a:latin typeface="+mn-lt"/>
              </a:rPr>
            </a:br>
            <a:r>
              <a:rPr lang="fi-FI" dirty="0">
                <a:latin typeface="+mn-lt"/>
              </a:rPr>
              <a:t>jos laki on vastoin omaa moraalia? </a:t>
            </a:r>
            <a:endParaRPr lang="fi-FI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Google Shape;99;p2" descr="lakia voi rikkoa, jos....jpg">
            <a:extLst>
              <a:ext uri="{FF2B5EF4-FFF2-40B4-BE49-F238E27FC236}">
                <a16:creationId xmlns:a16="http://schemas.microsoft.com/office/drawing/2014/main" id="{338BD9FD-6378-4FD8-BB9E-CBF71731C906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l="442"/>
          <a:stretch/>
        </p:blipFill>
        <p:spPr>
          <a:xfrm>
            <a:off x="2808410" y="2103437"/>
            <a:ext cx="7118876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21B5DEB7-51AD-B441-9ADB-B4FE8D481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38" y="365125"/>
            <a:ext cx="1639872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77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1782D2-7327-4144-B2E8-DE9C0EBBB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4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Saako lakia rikkoa, </a:t>
            </a:r>
            <a:br>
              <a:rPr lang="fi-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i-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jos se on vastoin omaa moraalia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4FBCC6-E46F-4AE5-9550-8D7D0793E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6400" y="2103437"/>
            <a:ext cx="819047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fi-FI" dirty="0"/>
              <a:t>Millä seuraavat kansalaistottelemattomuutta puolustavat ja siihen kriittisesti suhtautuvat perustelevat näkemyksiään?</a:t>
            </a:r>
          </a:p>
          <a:p>
            <a:pPr marL="514350" indent="-514350">
              <a:buAutoNum type="arabicPeriod"/>
            </a:pPr>
            <a:r>
              <a:rPr lang="fi-FI" dirty="0"/>
              <a:t>Millaisia varauksia kansalaistottelemattomalle toiminnalle asetetaan?</a:t>
            </a:r>
          </a:p>
          <a:p>
            <a:pPr marL="514350" indent="-514350">
              <a:buAutoNum type="arabicPeriod"/>
            </a:pPr>
            <a:r>
              <a:rPr lang="fi-FI" dirty="0"/>
              <a:t>Miten kommentoijien ammatti, asema tai julkaisutilanne näkyvät kannanotoissa?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850E49B-731D-6B4E-9EA0-5017F257F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38" y="365125"/>
            <a:ext cx="1639872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49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AC9CDA-4350-4A22-A37F-2463F3F26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4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>
                <a:latin typeface="+mn-lt"/>
              </a:rPr>
              <a:t>Saako lakia rikkoa, </a:t>
            </a:r>
            <a:br>
              <a:rPr lang="fi-FI" dirty="0">
                <a:latin typeface="+mn-lt"/>
              </a:rPr>
            </a:br>
            <a:r>
              <a:rPr lang="fi-FI" dirty="0">
                <a:latin typeface="+mn-lt"/>
              </a:rPr>
              <a:t>jos se on vastoin omaa moraalia</a:t>
            </a: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9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6744123-3F3A-D140-AD58-8229AB0B2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800" y="1834572"/>
            <a:ext cx="8402400" cy="465819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F97CD1A-62D7-5548-A597-CE3DCE23D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38" y="365125"/>
            <a:ext cx="1639872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93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1DEB5C-8AC8-4AB4-A87D-EA05F0735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400" y="365125"/>
            <a:ext cx="10515600" cy="1325563"/>
          </a:xfrm>
        </p:spPr>
        <p:txBody>
          <a:bodyPr/>
          <a:lstStyle/>
          <a:p>
            <a:r>
              <a:rPr lang="fi-FI" dirty="0">
                <a:latin typeface="+mn-lt"/>
              </a:rPr>
              <a:t>Saako lakia rikkoa, </a:t>
            </a:r>
            <a:br>
              <a:rPr lang="fi-FI" dirty="0">
                <a:latin typeface="+mn-lt"/>
              </a:rPr>
            </a:br>
            <a:r>
              <a:rPr lang="fi-FI" dirty="0">
                <a:latin typeface="+mn-lt"/>
              </a:rPr>
              <a:t>jos se on vastoin omaa moraalia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64BC75D-B0F5-7E49-BB97-BD5D66A87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4800" y="1836000"/>
            <a:ext cx="8402400" cy="4326178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2E8E3708-83F3-4342-8E6E-0D9793FE4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38" y="365125"/>
            <a:ext cx="1639872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4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322</Words>
  <Application>Microsoft Macintosh PowerPoint</Application>
  <PresentationFormat>Laajakuva</PresentationFormat>
  <Paragraphs>50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Office-teema</vt:lpstr>
      <vt:lpstr>PowerPoint-esitys</vt:lpstr>
      <vt:lpstr>Yhdistä oikein</vt:lpstr>
      <vt:lpstr>Oikeusvaltio</vt:lpstr>
      <vt:lpstr>PowerPoint-esitys</vt:lpstr>
      <vt:lpstr>Saako lakia rikkoa,  jos se on vastoin omaa moraalia? </vt:lpstr>
      <vt:lpstr>Saako lakia rikkoa,  jos laki on vastoin omaa moraalia? </vt:lpstr>
      <vt:lpstr>Saako lakia rikkoa,  jos se on vastoin omaa moraalia</vt:lpstr>
      <vt:lpstr>Saako lakia rikkoa,  jos se on vastoin omaa moraalia</vt:lpstr>
      <vt:lpstr>Saako lakia rikkoa,  jos se on vastoin omaa moraalia</vt:lpstr>
      <vt:lpstr>Saako lakia rikkoa,  jos se on vastoin omaa moraalia</vt:lpstr>
      <vt:lpstr>Saako lakia rikkoa,  jos se on vastoin omaa moraalia</vt:lpstr>
      <vt:lpstr>Vallan väärinkäyttö</vt:lpstr>
      <vt:lpstr>Korruptio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Minna Sallanen</dc:creator>
  <cp:lastModifiedBy>Anu Mikkonen</cp:lastModifiedBy>
  <cp:revision>17</cp:revision>
  <dcterms:created xsi:type="dcterms:W3CDTF">2020-11-26T06:08:36Z</dcterms:created>
  <dcterms:modified xsi:type="dcterms:W3CDTF">2021-05-07T13:01:50Z</dcterms:modified>
</cp:coreProperties>
</file>