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DEE417-4E6A-4D5C-B11D-C22ACF6D0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fi-FI" sz="6000" b="0" strike="noStrike" spc="-1" dirty="0">
                <a:latin typeface="+mn-lt"/>
              </a:rPr>
              <a:t>9</a:t>
            </a:r>
            <a:r>
              <a:rPr lang="fi-FI" sz="6000" spc="-1" dirty="0">
                <a:latin typeface="+mn-lt"/>
              </a:rPr>
              <a:t> </a:t>
            </a:r>
            <a:r>
              <a:rPr lang="fi-FI" sz="6000" b="0" strike="noStrike" spc="-1" dirty="0">
                <a:latin typeface="+mn-lt"/>
              </a:rPr>
              <a:t>Puolueet yhteiskunnassa</a:t>
            </a:r>
            <a:br>
              <a:rPr lang="fi-FI" sz="6000" b="0" strike="noStrike" spc="-1" dirty="0">
                <a:latin typeface="+mn-lt"/>
              </a:rPr>
            </a:br>
            <a:endParaRPr lang="fi-FI" dirty="0">
              <a:latin typeface="+mn-lt"/>
            </a:endParaRP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A2C3BB9A-F5BD-204F-A60B-C87634315802}"/>
              </a:ext>
            </a:extLst>
          </p:cNvPr>
          <p:cNvSpPr txBox="1">
            <a:spLocks/>
          </p:cNvSpPr>
          <p:nvPr/>
        </p:nvSpPr>
        <p:spPr>
          <a:xfrm>
            <a:off x="838200" y="3856383"/>
            <a:ext cx="10515600" cy="1227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Muistiinpanot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E072BD-52CE-48DD-A959-D7A09C819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0" strike="noStrike" spc="-1" dirty="0">
                <a:solidFill>
                  <a:srgbClr val="000000"/>
                </a:solidFill>
                <a:latin typeface="Calibri"/>
              </a:rPr>
              <a:t>Puolueet yhteiskunnassa</a:t>
            </a:r>
            <a:br>
              <a:rPr lang="fi-FI" sz="4400" b="0" strike="noStrike" spc="-1" dirty="0">
                <a:solidFill>
                  <a:srgbClr val="000000"/>
                </a:solidFill>
                <a:latin typeface="Calibri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9132A9-D3EC-4401-AAAA-63CDAD3B52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561"/>
              </a:spcBef>
              <a:buNone/>
            </a:pP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Mihin puolueita tarvitaan?</a:t>
            </a:r>
            <a:endParaRPr lang="fi-FI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Ne osallistuvat julkisen vallan käyttöön yhteiskuntapolitiikan koko alalla.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Esim. painostusryhmät toimivat vain omilla sektoreillaan.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Ne tuovat poliittisen toimintaan  mielipidelinjoja, ehdokkaita ja poliittisia vaihtoehtoja (vaikutuskanavia).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Sisällön paikkamerkki 6">
            <a:extLst>
              <a:ext uri="{FF2B5EF4-FFF2-40B4-BE49-F238E27FC236}">
                <a16:creationId xmlns:a16="http://schemas.microsoft.com/office/drawing/2014/main" id="{EE302F2E-BBC9-44B8-BA24-213D0FD5091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/>
        </p:blipFill>
        <p:spPr>
          <a:xfrm>
            <a:off x="6565550" y="1825625"/>
            <a:ext cx="4394899" cy="435133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526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0A10BC-F529-4013-9941-D4DEABB2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0" strike="noStrike" spc="-1" dirty="0">
                <a:solidFill>
                  <a:srgbClr val="000000"/>
                </a:solidFill>
                <a:latin typeface="Calibri"/>
              </a:rPr>
              <a:t>Suomen puoluejärjestelmä</a:t>
            </a:r>
            <a:br>
              <a:rPr lang="fi-FI" sz="44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8B1B3A-7885-4C50-ABAD-BEC865F3F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puoluelaki säätelee toimintaa 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puolue merkitään puoluerekisteriin, kun sillä on 5 000 vaalioikeutetun kannatus, ohjelma sekä demokratiaa tukevat säännöt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monipuoluejärjestelmä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ohjelmien ja tavoitteiden perusteella puolueet jakautuvat vasemmisto- ja oikeistopuolueisiin (vasemmisto – keskusta – oikeisto)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taustalla poliittiset ideologiat: konservatismi, liberalismi, sosialismi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519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E88ED9-57D0-4782-81C1-0291BE18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0" strike="noStrike" spc="-1" dirty="0">
                <a:solidFill>
                  <a:srgbClr val="000000"/>
                </a:solidFill>
                <a:latin typeface="Calibri"/>
              </a:rPr>
              <a:t>Puolueiden rahoitus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E24D78-1975-4523-A5FC-FB01A09A76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puoluetuki (90 000 €/vuosi/ kansanedustaja)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jäsenmaksut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lahjoitukset yksityisiltä kansalaisilta, järjestöiltä ja liike-elämältä (yli 1 700 € lahjoitukset raportoitava)</a:t>
            </a:r>
          </a:p>
          <a:p>
            <a:endParaRPr lang="fi-FI" dirty="0"/>
          </a:p>
        </p:txBody>
      </p:sp>
      <p:pic>
        <p:nvPicPr>
          <p:cNvPr id="5" name="Sisällön paikkamerkki 7">
            <a:extLst>
              <a:ext uri="{FF2B5EF4-FFF2-40B4-BE49-F238E27FC236}">
                <a16:creationId xmlns:a16="http://schemas.microsoft.com/office/drawing/2014/main" id="{650C60FA-1E77-4F8E-9D27-27BDA5171634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/>
        </p:blipFill>
        <p:spPr>
          <a:xfrm>
            <a:off x="6733278" y="1893719"/>
            <a:ext cx="4039985" cy="333304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0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4BD84E-002E-47DF-B1EC-8B679A0F2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0" strike="noStrike" spc="-1" dirty="0">
                <a:solidFill>
                  <a:srgbClr val="000000"/>
                </a:solidFill>
                <a:latin typeface="Calibri"/>
              </a:rPr>
              <a:t>Miten puolue toimii?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267352-BFFA-42A4-81C3-3DB43ABA5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601"/>
            <a:ext cx="10515600" cy="4351338"/>
          </a:xfrm>
        </p:spPr>
        <p:txBody>
          <a:bodyPr>
            <a:normAutofit/>
          </a:bodyPr>
          <a:lstStyle/>
          <a:p>
            <a:pPr marL="343080" indent="-34272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b="0" strike="noStrike" spc="-1" dirty="0">
                <a:solidFill>
                  <a:srgbClr val="000000"/>
                </a:solidFill>
              </a:rPr>
              <a:t>valtakunnallisella tasolla puoluekokous, puheenjohtajat ja puoluesihteeri</a:t>
            </a:r>
          </a:p>
          <a:p>
            <a:pPr marL="343080" indent="-34272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i-FI" b="0" strike="noStrike" spc="-1" dirty="0">
                <a:solidFill>
                  <a:srgbClr val="000000"/>
                </a:solidFill>
              </a:rPr>
              <a:t>piiritasolla piiritoimisto, edustajat</a:t>
            </a:r>
          </a:p>
          <a:p>
            <a:pPr marL="343080" indent="-342720">
              <a:lnSpc>
                <a:spcPct val="8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i-FI" b="0" strike="noStrike" spc="-1" dirty="0">
                <a:solidFill>
                  <a:srgbClr val="000000"/>
                </a:solidFill>
              </a:rPr>
              <a:t>paikallistasolla perusosastot sekä nuoriso- ja naisosastot</a:t>
            </a:r>
          </a:p>
          <a:p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78780A-239F-44E8-9B55-00E5D39D7EF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817272" y="3254434"/>
            <a:ext cx="5074398" cy="347113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356134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5848F9-89DB-4325-8ED9-C626F263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strike="noStrike" spc="-1" dirty="0">
                <a:solidFill>
                  <a:srgbClr val="000000"/>
                </a:solidFill>
                <a:latin typeface="Calibri"/>
              </a:rPr>
              <a:t>Puolueiden ideologiset erot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9AF12C-7D78-4EAD-8856-D7B87FF1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8040" lvl="1" indent="-247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Talouspolitiikka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: verotus,  julkisen vallan rooli hyvinvointivaltiossa, velkaantuminen, yksilön vs. julkisen vallan vastuu</a:t>
            </a:r>
          </a:p>
          <a:p>
            <a:pPr marL="248040" lvl="1" indent="-247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Aluepolitiikka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: haja-asutus vs. kasvukeskukset</a:t>
            </a:r>
          </a:p>
          <a:p>
            <a:pPr marL="248040" lvl="1" indent="-247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Kansainvälistyminen: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 suhtautuminen EU-jäsenyyteen, Natoon</a:t>
            </a:r>
          </a:p>
          <a:p>
            <a:pPr marL="248040" lvl="1" indent="-247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Kielipolitiikka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: ruotsin kielen asema </a:t>
            </a:r>
          </a:p>
          <a:p>
            <a:pPr marL="248040" lvl="1" indent="-247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Moraalikysymykset ja yhtenäiskulttuuri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: maahanmuutto, yksilönvapaus, yhtenäiskulttuuri, monikulttuurisuus</a:t>
            </a:r>
          </a:p>
          <a:p>
            <a:pPr marL="248040" lvl="1" indent="-247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 dirty="0">
                <a:solidFill>
                  <a:srgbClr val="000000"/>
                </a:solidFill>
                <a:latin typeface="Calibri"/>
              </a:rPr>
              <a:t>Ympäristöpolitiikka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: talouskasvun ja ympäristönsuojelun yhteensovittaminen</a:t>
            </a:r>
          </a:p>
          <a:p>
            <a:pPr marL="248040" indent="-24768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398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8DDDA6FF-73B3-4E4B-BED7-323C5FCFD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505" y="262727"/>
            <a:ext cx="7326990" cy="659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7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194</Words>
  <Application>Microsoft Macintosh PowerPoint</Application>
  <PresentationFormat>Laajakuva</PresentationFormat>
  <Paragraphs>28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9 Puolueet yhteiskunnassa </vt:lpstr>
      <vt:lpstr>Puolueet yhteiskunnassa </vt:lpstr>
      <vt:lpstr>Suomen puoluejärjestelmä </vt:lpstr>
      <vt:lpstr>Puolueiden rahoitus</vt:lpstr>
      <vt:lpstr>Miten puolue toimii?</vt:lpstr>
      <vt:lpstr>Puolueiden ideologiset erot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9</cp:revision>
  <dcterms:created xsi:type="dcterms:W3CDTF">2020-11-26T06:08:36Z</dcterms:created>
  <dcterms:modified xsi:type="dcterms:W3CDTF">2021-05-07T12:51:37Z</dcterms:modified>
</cp:coreProperties>
</file>