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0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4526B174-C25C-714B-83C2-4744F683EAE6}"/>
              </a:ext>
            </a:extLst>
          </p:cNvPr>
          <p:cNvSpPr txBox="1">
            <a:spLocks/>
          </p:cNvSpPr>
          <p:nvPr/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b="1" dirty="0"/>
              <a:t>8 Politiikka luo pelisäännöt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F68A25-F775-1845-8615-3AD5ECA1496D}"/>
              </a:ext>
            </a:extLst>
          </p:cNvPr>
          <p:cNvSpPr txBox="1">
            <a:spLocks/>
          </p:cNvSpPr>
          <p:nvPr/>
        </p:nvSpPr>
        <p:spPr>
          <a:xfrm>
            <a:off x="838200" y="3972053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</p:spTree>
    <p:extLst>
      <p:ext uri="{BB962C8B-B14F-4D97-AF65-F5344CB8AC3E}">
        <p14:creationId xmlns:p14="http://schemas.microsoft.com/office/powerpoint/2010/main" val="352930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8A7AFB-2C5D-4993-AA9A-BAD05933B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b="0" strike="noStrike" spc="-1" dirty="0">
                <a:solidFill>
                  <a:srgbClr val="000000"/>
                </a:solidFill>
                <a:latin typeface="Calibri"/>
              </a:rPr>
              <a:t>8  Politiikka luo pelisäännöt</a:t>
            </a:r>
            <a:br>
              <a:rPr lang="fi-FI" sz="4400" b="0" strike="noStrike" spc="-1" dirty="0">
                <a:solidFill>
                  <a:srgbClr val="000000"/>
                </a:solidFill>
                <a:latin typeface="Calibri"/>
              </a:rPr>
            </a:br>
            <a:endParaRPr lang="fi-FI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8712F3-5935-4153-B5DB-76A3AD70ADD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/>
        </p:blipFill>
        <p:spPr>
          <a:xfrm>
            <a:off x="4028836" y="1825625"/>
            <a:ext cx="4134327" cy="4351338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2464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B9BC0F-3C36-4F7F-98CB-0965D800D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3"/>
            <a:ext cx="10515600" cy="1325563"/>
          </a:xfrm>
        </p:spPr>
        <p:txBody>
          <a:bodyPr>
            <a:noAutofit/>
          </a:bodyPr>
          <a:lstStyle/>
          <a:p>
            <a:r>
              <a:rPr lang="fi-FI" strike="noStrike" spc="-1" dirty="0">
                <a:solidFill>
                  <a:srgbClr val="000000"/>
                </a:solidFill>
                <a:latin typeface="Calibri"/>
              </a:rPr>
              <a:t>Poliittinen osallistuminen on tärkeää, </a:t>
            </a:r>
            <a:br>
              <a:rPr lang="fi-FI" strike="noStrike" spc="-1" dirty="0">
                <a:solidFill>
                  <a:srgbClr val="000000"/>
                </a:solidFill>
                <a:latin typeface="Calibri"/>
              </a:rPr>
            </a:br>
            <a:r>
              <a:rPr lang="fi-FI" strike="noStrike" spc="-1" dirty="0">
                <a:solidFill>
                  <a:srgbClr val="000000"/>
                </a:solidFill>
                <a:latin typeface="Calibri"/>
              </a:rPr>
              <a:t>koska se…</a:t>
            </a:r>
            <a:br>
              <a:rPr lang="fi-FI" sz="4400" b="0" strike="noStrike" spc="-1" dirty="0">
                <a:latin typeface="Arial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4AB29C-DB34-47D5-AA7F-A44522A19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2821"/>
            <a:ext cx="5181600" cy="4351338"/>
          </a:xfr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kehittää kansalaisia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lisää ymmärrystä yhteiskunnasta ja sen toiminnasta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on terveen demokratian edellytys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kiinnittää yksilön yhteisöönsä.</a:t>
            </a:r>
          </a:p>
          <a:p>
            <a:endParaRPr lang="fi-FI" dirty="0"/>
          </a:p>
        </p:txBody>
      </p:sp>
      <p:pic>
        <p:nvPicPr>
          <p:cNvPr id="5" name="Kuva 3">
            <a:extLst>
              <a:ext uri="{FF2B5EF4-FFF2-40B4-BE49-F238E27FC236}">
                <a16:creationId xmlns:a16="http://schemas.microsoft.com/office/drawing/2014/main" id="{3369F5DC-25D9-4715-AA77-40CE2EBCD652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/>
          <a:srcRect l="1647" t="2153" r="4274" b="3517"/>
          <a:stretch/>
        </p:blipFill>
        <p:spPr>
          <a:xfrm>
            <a:off x="6413156" y="1901182"/>
            <a:ext cx="4846796" cy="435133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183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E8C6D5-31D2-4AB7-8148-6163274F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strike="noStrike" spc="-1" dirty="0">
                <a:solidFill>
                  <a:srgbClr val="000000"/>
                </a:solidFill>
                <a:latin typeface="Calibri"/>
              </a:rPr>
              <a:t>Poliittinen mielipide perustuu arvoihin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8FB1DF-0A38-4CED-9A2F-4AEDD45F3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talouspolitiikasta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kansainvälisyydestä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kielipolitiikasta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moraalikysymyksistä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ympäristöpolitiikasta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kansan ja eliitin välisestä suhteesta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108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CD54F4-F1AC-49EA-B9E1-9F8DC9FA4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Ihmisen arvopohjaan vaikuttavia tekijöitä ovat esim. koulutus, asuinpaikka, työtehtävät.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Osalle globalisaatio tai Euroopan integraatio on uhka, toisille mahdollisuus.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Kaupungistuminen, koulutustason nousu ja yhteiskunnan keskiluokkaistuminen tasoittavat arvoeroja.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831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260A97-5E1D-4FCE-A3B9-8141CF67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b="0" strike="noStrike" spc="-1" dirty="0">
                <a:solidFill>
                  <a:srgbClr val="000000"/>
                </a:solidFill>
                <a:latin typeface="+mn-lt"/>
              </a:rPr>
              <a:t>Poliittinen osallistuminen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0AA420-EA8F-4EAF-AD70-4163DDE5B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560" indent="-457200">
              <a:spcBef>
                <a:spcPts val="1417"/>
              </a:spcBef>
              <a:buClr>
                <a:srgbClr val="000000"/>
              </a:buClr>
            </a:pPr>
            <a:r>
              <a:rPr lang="fi-FI" b="0" strike="noStrike" spc="-1" dirty="0">
                <a:solidFill>
                  <a:srgbClr val="000000"/>
                </a:solidFill>
                <a:latin typeface="Calibri"/>
              </a:rPr>
              <a:t>Keinot, joita kansalainen voi käyttää yrittäessään oikaista, tukea, kyseenalaistaa tai murtaa yhteiskunnallisia valtasuhteita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ä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änestäminen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ansalaisjärjestötoiminta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m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ielenosoitukset, vetoomukset, kansalaistottelemattomuus</a:t>
            </a:r>
          </a:p>
          <a:p>
            <a:pPr marL="864000" lvl="1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ktiivinen kansalaisuus arkisten valintojen kautta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uluttaminen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b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oikotti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 dirty="0" err="1">
                <a:solidFill>
                  <a:srgbClr val="000000"/>
                </a:solidFill>
                <a:latin typeface="Calibri"/>
              </a:rPr>
              <a:t>buycot</a:t>
            </a:r>
            <a:endParaRPr lang="fi-FI" sz="2800" b="0" strike="noStrike" spc="-1" dirty="0">
              <a:solidFill>
                <a:srgbClr val="000000"/>
              </a:solidFill>
              <a:latin typeface="Calibri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630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D4910B-54C5-4375-A3A5-55486D01D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b="0" strike="noStrike" spc="-1" dirty="0">
                <a:solidFill>
                  <a:srgbClr val="000000"/>
                </a:solidFill>
                <a:latin typeface="Calibri"/>
              </a:rPr>
              <a:t>Sosiaalinen media on laajentanut poliittisen osallistumisen muotoja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y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ksilö voi saada laajan yleisön asialleen ilman puoluekoneistoa ja mediaa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erkko-osallistuminen on lisännyt kansalaisten yhteiskunnallista osallistumista esim. </a:t>
            </a:r>
            <a:r>
              <a:rPr lang="fi-FI" sz="2800" b="0" strike="noStrike" spc="-1" dirty="0" err="1">
                <a:solidFill>
                  <a:srgbClr val="000000"/>
                </a:solidFill>
                <a:latin typeface="Calibri"/>
              </a:rPr>
              <a:t>kliktivisminkautta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m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ahdollistanut globaalin vaikuttamisen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o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ngelmana faktojen tarkastaminen sekä ryhmien ja klikkien syntyminen (samanmielisten kerhot)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4133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ABB904-1466-445A-8DD0-2FE7C241C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56" y="1825200"/>
            <a:ext cx="10501543" cy="4783169"/>
          </a:xfrm>
        </p:spPr>
        <p:txBody>
          <a:bodyPr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b="0" strike="noStrike" spc="-1" dirty="0">
                <a:solidFill>
                  <a:srgbClr val="000000"/>
                </a:solidFill>
                <a:latin typeface="Calibri"/>
              </a:rPr>
              <a:t>Poliittinen osallistuminen kumuloituu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h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eikko poliittinen tietämys, kiinnostumattomuus ja passiivisuus heikentävät osallistumista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m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oninaistuvat osallistumisen muodot lisäävät aktiivisten osallistumista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spc="-1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2800" b="0" strike="noStrike" spc="-1" dirty="0">
                <a:solidFill>
                  <a:srgbClr val="000000"/>
                </a:solidFill>
                <a:latin typeface="Calibri"/>
              </a:rPr>
              <a:t>oulutetuilla, iäkkäillä ja hyvätuloisilla on keskimäärin parempi poliittinen tietämys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b="0" strike="noStrike" spc="-1" dirty="0">
                <a:solidFill>
                  <a:srgbClr val="000000"/>
                </a:solidFill>
                <a:latin typeface="Calibri"/>
              </a:rPr>
              <a:t>Alhainen poliittinen osallistumisen taso ei välttämättä kerro tyytymättömyydestä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580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194</Words>
  <Application>Microsoft Macintosh PowerPoint</Application>
  <PresentationFormat>Laajakuva</PresentationFormat>
  <Paragraphs>37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Office-teema</vt:lpstr>
      <vt:lpstr>PowerPoint-esitys</vt:lpstr>
      <vt:lpstr>8  Politiikka luo pelisäännöt </vt:lpstr>
      <vt:lpstr>Poliittinen osallistuminen on tärkeää,  koska se… </vt:lpstr>
      <vt:lpstr>Poliittinen mielipide perustuu arvoihin</vt:lpstr>
      <vt:lpstr>PowerPoint-esitys</vt:lpstr>
      <vt:lpstr>Poliittinen osallistuminen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6</cp:revision>
  <dcterms:created xsi:type="dcterms:W3CDTF">2020-11-26T06:08:36Z</dcterms:created>
  <dcterms:modified xsi:type="dcterms:W3CDTF">2021-05-07T12:56:12Z</dcterms:modified>
</cp:coreProperties>
</file>