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0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8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E099266-C7BA-49B1-849E-F55D7BF903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DBD2ED78-7529-9D40-863F-5B3F6CE11A12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7 Yhteiskunnan turvaverkot</a:t>
            </a:r>
            <a:endParaRPr lang="fi-FI" sz="6000" dirty="0"/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147FA466-A316-184E-BDE7-56FCD2794E71}"/>
              </a:ext>
            </a:extLst>
          </p:cNvPr>
          <p:cNvSpPr txBox="1">
            <a:spLocks/>
          </p:cNvSpPr>
          <p:nvPr/>
        </p:nvSpPr>
        <p:spPr>
          <a:xfrm>
            <a:off x="838200" y="1368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2C4E762E-7C7F-3F46-A94F-F97332518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754" y="2633041"/>
            <a:ext cx="4582491" cy="309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4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35F3091-57EC-BA41-8548-EC000D1120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93" y="796445"/>
            <a:ext cx="10196614" cy="547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9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F1D4D2-C05D-4D8A-8A37-B863849F8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  <a:cs typeface="Trebuchet MS"/>
              </a:rPr>
              <a:t>Sosiaaliturva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A4E029-07E0-4D51-8273-3210C2101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Sosiaalivakuutus turvaa toimeentulon lapsen syntymän, vanhuuden työkyvyttömyyden, sairauden ja työttömyyden aikana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Sosiaalihuolto: valtion ja kuntien toimenpiteet, joilla edistetään ja tuetaan yksilön elämänhallintaa</a:t>
            </a:r>
          </a:p>
        </p:txBody>
      </p:sp>
    </p:spTree>
    <p:extLst>
      <p:ext uri="{BB962C8B-B14F-4D97-AF65-F5344CB8AC3E}">
        <p14:creationId xmlns:p14="http://schemas.microsoft.com/office/powerpoint/2010/main" val="185948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54">
            <a:extLst>
              <a:ext uri="{FF2B5EF4-FFF2-40B4-BE49-F238E27FC236}">
                <a16:creationId xmlns:a16="http://schemas.microsoft.com/office/drawing/2014/main" id="{87B5CD11-5123-44B3-8244-060BD98906B0}"/>
              </a:ext>
            </a:extLst>
          </p:cNvPr>
          <p:cNvSpPr/>
          <p:nvPr/>
        </p:nvSpPr>
        <p:spPr>
          <a:xfrm>
            <a:off x="5771964" y="3603957"/>
            <a:ext cx="666502" cy="1368151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155">
            <a:extLst>
              <a:ext uri="{FF2B5EF4-FFF2-40B4-BE49-F238E27FC236}">
                <a16:creationId xmlns:a16="http://schemas.microsoft.com/office/drawing/2014/main" id="{71C08733-F3B9-4E84-AC76-2D5C9D0C76F0}"/>
              </a:ext>
            </a:extLst>
          </p:cNvPr>
          <p:cNvSpPr/>
          <p:nvPr/>
        </p:nvSpPr>
        <p:spPr>
          <a:xfrm>
            <a:off x="3178038" y="3579848"/>
            <a:ext cx="666502" cy="1397695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156">
            <a:extLst>
              <a:ext uri="{FF2B5EF4-FFF2-40B4-BE49-F238E27FC236}">
                <a16:creationId xmlns:a16="http://schemas.microsoft.com/office/drawing/2014/main" id="{D16A5F4A-EAA8-4DAA-A725-47CDB231A5DE}"/>
              </a:ext>
            </a:extLst>
          </p:cNvPr>
          <p:cNvSpPr/>
          <p:nvPr/>
        </p:nvSpPr>
        <p:spPr>
          <a:xfrm>
            <a:off x="2747628" y="5116125"/>
            <a:ext cx="1410258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rPr sz="2400" dirty="0" err="1"/>
              <a:t>Eläketurva</a:t>
            </a:r>
            <a:endParaRPr sz="2400" dirty="0"/>
          </a:p>
        </p:txBody>
      </p:sp>
      <p:sp>
        <p:nvSpPr>
          <p:cNvPr id="6" name="Shape 157">
            <a:extLst>
              <a:ext uri="{FF2B5EF4-FFF2-40B4-BE49-F238E27FC236}">
                <a16:creationId xmlns:a16="http://schemas.microsoft.com/office/drawing/2014/main" id="{773D6730-FE84-4042-93EE-D9FEC38CB156}"/>
              </a:ext>
            </a:extLst>
          </p:cNvPr>
          <p:cNvSpPr/>
          <p:nvPr/>
        </p:nvSpPr>
        <p:spPr>
          <a:xfrm>
            <a:off x="5006667" y="5116125"/>
            <a:ext cx="2187843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rPr sz="2400" dirty="0" err="1"/>
              <a:t>Työttömyysturva</a:t>
            </a:r>
            <a:endParaRPr sz="2400" dirty="0"/>
          </a:p>
        </p:txBody>
      </p:sp>
      <p:sp>
        <p:nvSpPr>
          <p:cNvPr id="7" name="Shape 158">
            <a:extLst>
              <a:ext uri="{FF2B5EF4-FFF2-40B4-BE49-F238E27FC236}">
                <a16:creationId xmlns:a16="http://schemas.microsoft.com/office/drawing/2014/main" id="{FD01D9F7-135E-4030-AB48-01EE06F50279}"/>
              </a:ext>
            </a:extLst>
          </p:cNvPr>
          <p:cNvSpPr/>
          <p:nvPr/>
        </p:nvSpPr>
        <p:spPr>
          <a:xfrm>
            <a:off x="7712844" y="5116125"/>
            <a:ext cx="2406621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rPr sz="2400" dirty="0" err="1"/>
              <a:t>Vanhempainvapaa</a:t>
            </a:r>
            <a:endParaRPr sz="2400" dirty="0"/>
          </a:p>
        </p:txBody>
      </p:sp>
      <p:sp>
        <p:nvSpPr>
          <p:cNvPr id="8" name="Shape 162">
            <a:extLst>
              <a:ext uri="{FF2B5EF4-FFF2-40B4-BE49-F238E27FC236}">
                <a16:creationId xmlns:a16="http://schemas.microsoft.com/office/drawing/2014/main" id="{210F1F61-841C-4152-9D2D-0FA998B46C95}"/>
              </a:ext>
            </a:extLst>
          </p:cNvPr>
          <p:cNvSpPr/>
          <p:nvPr/>
        </p:nvSpPr>
        <p:spPr>
          <a:xfrm>
            <a:off x="8579978" y="3957524"/>
            <a:ext cx="648370" cy="1015852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 164">
            <a:extLst>
              <a:ext uri="{FF2B5EF4-FFF2-40B4-BE49-F238E27FC236}">
                <a16:creationId xmlns:a16="http://schemas.microsoft.com/office/drawing/2014/main" id="{9A75EC68-5FB7-42BD-A590-A292F5718DD8}"/>
              </a:ext>
            </a:extLst>
          </p:cNvPr>
          <p:cNvSpPr/>
          <p:nvPr/>
        </p:nvSpPr>
        <p:spPr>
          <a:xfrm>
            <a:off x="1704218" y="4069344"/>
            <a:ext cx="1379417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500" i="1"/>
            </a:lvl1pPr>
          </a:lstStyle>
          <a:p>
            <a:r>
              <a:rPr sz="2000" dirty="0"/>
              <a:t>kansaneläke</a:t>
            </a:r>
          </a:p>
        </p:txBody>
      </p:sp>
      <p:sp>
        <p:nvSpPr>
          <p:cNvPr id="10" name="Shape 165">
            <a:extLst>
              <a:ext uri="{FF2B5EF4-FFF2-40B4-BE49-F238E27FC236}">
                <a16:creationId xmlns:a16="http://schemas.microsoft.com/office/drawing/2014/main" id="{CB067B47-1369-49EA-9C3B-C0EBBAC98F42}"/>
              </a:ext>
            </a:extLst>
          </p:cNvPr>
          <p:cNvSpPr/>
          <p:nvPr/>
        </p:nvSpPr>
        <p:spPr>
          <a:xfrm>
            <a:off x="1218554" y="2322895"/>
            <a:ext cx="1915589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1500" i="1"/>
            </a:pPr>
            <a:r>
              <a:rPr sz="2000" dirty="0"/>
              <a:t>ansiosidonnainen</a:t>
            </a:r>
          </a:p>
          <a:p>
            <a:pPr algn="r">
              <a:defRPr sz="1500" i="1"/>
            </a:pPr>
            <a:r>
              <a:rPr sz="2000" dirty="0"/>
              <a:t>työeläke</a:t>
            </a:r>
          </a:p>
        </p:txBody>
      </p:sp>
      <p:sp>
        <p:nvSpPr>
          <p:cNvPr id="11" name="Shape 166">
            <a:extLst>
              <a:ext uri="{FF2B5EF4-FFF2-40B4-BE49-F238E27FC236}">
                <a16:creationId xmlns:a16="http://schemas.microsoft.com/office/drawing/2014/main" id="{5542D154-14A3-47DE-ACDC-12B62B33A339}"/>
              </a:ext>
            </a:extLst>
          </p:cNvPr>
          <p:cNvSpPr/>
          <p:nvPr/>
        </p:nvSpPr>
        <p:spPr>
          <a:xfrm>
            <a:off x="3971937" y="4069344"/>
            <a:ext cx="1724831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500" i="1"/>
            </a:lvl1pPr>
          </a:lstStyle>
          <a:p>
            <a:r>
              <a:rPr sz="2000" dirty="0"/>
              <a:t>peruspäiväraha</a:t>
            </a:r>
          </a:p>
        </p:txBody>
      </p:sp>
      <p:sp>
        <p:nvSpPr>
          <p:cNvPr id="12" name="Shape 167">
            <a:extLst>
              <a:ext uri="{FF2B5EF4-FFF2-40B4-BE49-F238E27FC236}">
                <a16:creationId xmlns:a16="http://schemas.microsoft.com/office/drawing/2014/main" id="{6D0B7D04-23D7-433E-9B95-23F93501BA32}"/>
              </a:ext>
            </a:extLst>
          </p:cNvPr>
          <p:cNvSpPr/>
          <p:nvPr/>
        </p:nvSpPr>
        <p:spPr>
          <a:xfrm>
            <a:off x="3930628" y="2349536"/>
            <a:ext cx="1766509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1500" i="1"/>
            </a:pPr>
            <a:r>
              <a:rPr sz="2000" dirty="0"/>
              <a:t>ansiopäiväraha</a:t>
            </a:r>
          </a:p>
          <a:p>
            <a:pPr algn="r">
              <a:defRPr sz="1500" i="1"/>
            </a:pPr>
            <a:r>
              <a:rPr lang="fi-FI" sz="2000" dirty="0"/>
              <a:t>300–</a:t>
            </a:r>
            <a:r>
              <a:rPr sz="2000" dirty="0"/>
              <a:t>500 p</a:t>
            </a:r>
            <a:r>
              <a:rPr lang="fi-FI" sz="2000" dirty="0" err="1"/>
              <a:t>äivää</a:t>
            </a:r>
            <a:endParaRPr sz="2000" dirty="0"/>
          </a:p>
        </p:txBody>
      </p:sp>
      <p:sp>
        <p:nvSpPr>
          <p:cNvPr id="13" name="Shape 168">
            <a:extLst>
              <a:ext uri="{FF2B5EF4-FFF2-40B4-BE49-F238E27FC236}">
                <a16:creationId xmlns:a16="http://schemas.microsoft.com/office/drawing/2014/main" id="{9415561A-031E-4EF6-AC57-75DA465DA988}"/>
              </a:ext>
            </a:extLst>
          </p:cNvPr>
          <p:cNvSpPr/>
          <p:nvPr/>
        </p:nvSpPr>
        <p:spPr>
          <a:xfrm>
            <a:off x="7396099" y="4041563"/>
            <a:ext cx="1152560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1500" i="1"/>
            </a:pPr>
            <a:r>
              <a:rPr sz="2000" dirty="0"/>
              <a:t>minimi-</a:t>
            </a:r>
          </a:p>
          <a:p>
            <a:pPr algn="r">
              <a:defRPr sz="1500" i="1"/>
            </a:pPr>
            <a:r>
              <a:rPr sz="2000" dirty="0"/>
              <a:t>päiväraha</a:t>
            </a:r>
          </a:p>
        </p:txBody>
      </p:sp>
      <p:sp>
        <p:nvSpPr>
          <p:cNvPr id="14" name="Shape 169">
            <a:extLst>
              <a:ext uri="{FF2B5EF4-FFF2-40B4-BE49-F238E27FC236}">
                <a16:creationId xmlns:a16="http://schemas.microsoft.com/office/drawing/2014/main" id="{D2002ADF-6A39-4423-AA75-9F6504624E4F}"/>
              </a:ext>
            </a:extLst>
          </p:cNvPr>
          <p:cNvSpPr/>
          <p:nvPr/>
        </p:nvSpPr>
        <p:spPr>
          <a:xfrm>
            <a:off x="6633070" y="2348048"/>
            <a:ext cx="1915589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1500" i="1"/>
            </a:pPr>
            <a:r>
              <a:rPr sz="2000" dirty="0"/>
              <a:t>ansiosidonnainen</a:t>
            </a:r>
          </a:p>
          <a:p>
            <a:pPr algn="r">
              <a:defRPr sz="1500" i="1"/>
            </a:pPr>
            <a:r>
              <a:rPr sz="2000" dirty="0"/>
              <a:t>päiväraha</a:t>
            </a:r>
          </a:p>
          <a:p>
            <a:pPr algn="r">
              <a:defRPr sz="1500" i="1"/>
            </a:pPr>
            <a:r>
              <a:rPr sz="2000" dirty="0"/>
              <a:t>158 p</a:t>
            </a:r>
            <a:r>
              <a:rPr lang="fi-FI" sz="2000" dirty="0" err="1"/>
              <a:t>äivää</a:t>
            </a:r>
            <a:endParaRPr sz="2000" dirty="0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6E571908-5154-45A7-A3A8-500BFBDC9294}"/>
              </a:ext>
            </a:extLst>
          </p:cNvPr>
          <p:cNvSpPr/>
          <p:nvPr/>
        </p:nvSpPr>
        <p:spPr>
          <a:xfrm>
            <a:off x="3179676" y="1443717"/>
            <a:ext cx="664864" cy="216024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B04CEC2C-543B-408D-B9F0-11347F8F7555}"/>
              </a:ext>
            </a:extLst>
          </p:cNvPr>
          <p:cNvSpPr/>
          <p:nvPr/>
        </p:nvSpPr>
        <p:spPr>
          <a:xfrm>
            <a:off x="5771963" y="1443717"/>
            <a:ext cx="664863" cy="216024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2402620C-2217-4914-9EC6-9707A119153E}"/>
              </a:ext>
            </a:extLst>
          </p:cNvPr>
          <p:cNvSpPr/>
          <p:nvPr/>
        </p:nvSpPr>
        <p:spPr>
          <a:xfrm>
            <a:off x="8580276" y="1803757"/>
            <a:ext cx="648072" cy="216024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18" name="Shape 159">
            <a:extLst>
              <a:ext uri="{FF2B5EF4-FFF2-40B4-BE49-F238E27FC236}">
                <a16:creationId xmlns:a16="http://schemas.microsoft.com/office/drawing/2014/main" id="{B1762996-9534-4CC1-AC70-61EC0DAC8CEF}"/>
              </a:ext>
            </a:extLst>
          </p:cNvPr>
          <p:cNvSpPr/>
          <p:nvPr/>
        </p:nvSpPr>
        <p:spPr>
          <a:xfrm>
            <a:off x="1595500" y="4972109"/>
            <a:ext cx="8496944" cy="0"/>
          </a:xfrm>
          <a:prstGeom prst="line">
            <a:avLst/>
          </a:prstGeom>
          <a:ln w="38100">
            <a:solidFill>
              <a:srgbClr val="00B05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202020"/>
                </a:solidFill>
              </a:defRPr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3222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6A7BB461-F8FA-B24F-86BF-C77DB40F0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275" y="1415238"/>
            <a:ext cx="9569450" cy="430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9D1E6A98-907D-5A42-ADA5-7A1610EDD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393" y="659252"/>
            <a:ext cx="6389213" cy="588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160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50</Words>
  <Application>Microsoft Macintosh PowerPoint</Application>
  <PresentationFormat>Laajakuva</PresentationFormat>
  <Paragraphs>19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PowerPoint-esitys</vt:lpstr>
      <vt:lpstr>PowerPoint-esitys</vt:lpstr>
      <vt:lpstr>Sosiaaliturva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5</cp:revision>
  <dcterms:created xsi:type="dcterms:W3CDTF">2020-11-26T06:08:36Z</dcterms:created>
  <dcterms:modified xsi:type="dcterms:W3CDTF">2021-05-26T07:25:56Z</dcterms:modified>
</cp:coreProperties>
</file>