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A9796295-1B3F-7843-842C-656D96A0B0BE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5 Väestö ja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väestörakenteen muutos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79B46A6-9B67-994B-88A0-EA4F15E8D399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3" name="Kuva 12" descr="Kuva, joka sisältää kohteen ulko, lautta, laiva&#10;&#10;Kuvaus luotu automaattisesti">
            <a:extLst>
              <a:ext uri="{FF2B5EF4-FFF2-40B4-BE49-F238E27FC236}">
                <a16:creationId xmlns:a16="http://schemas.microsoft.com/office/drawing/2014/main" id="{32F397A7-D681-A246-9217-027A39AD4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88" y="2916000"/>
            <a:ext cx="5854424" cy="363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AFFDB0-1A96-440E-B5D4-64F86874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  <a:cs typeface="Trebuchet MS"/>
              </a:rPr>
              <a:t>Väestöä voidaan jaotella: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E1D23A-ABD0-49CA-A349-468CC1634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Väestörakenteen mukaan: väkiluku, ikä- ja sukupuolijakauma sekä väestön alueellinen jakautuminen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Kielen, syntymäpaikan, koulutuksen, siviilisäädyn muutoksien ja asuinpaikan vaihdoksien mukaan</a:t>
            </a:r>
          </a:p>
        </p:txBody>
      </p:sp>
    </p:spTree>
    <p:extLst>
      <p:ext uri="{BB962C8B-B14F-4D97-AF65-F5344CB8AC3E}">
        <p14:creationId xmlns:p14="http://schemas.microsoft.com/office/powerpoint/2010/main" val="17622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AFFDB0-1A96-440E-B5D4-64F86874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  <a:cs typeface="Trebuchet MS"/>
              </a:rPr>
              <a:t>Väestöllinen ja taloudellinen huoltosuhde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E1D23A-ABD0-49CA-A349-468CC1634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Väestöllinen huoltosuhde perustuu ikärakenteeseen eli työikäisten määrään suhteessa ei-työikäisiin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Taloudellinen huoltosuhde on työssä olevien määrä suhteessa työvoiman ulkopuolella oleviin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  <a:buNone/>
            </a:pPr>
            <a:r>
              <a:rPr lang="fi-FI" dirty="0">
                <a:cs typeface="Trebuchet MS"/>
              </a:rPr>
              <a:t>→ Ketkä kuuluvat näihin ryhmiin? </a:t>
            </a:r>
          </a:p>
        </p:txBody>
      </p:sp>
    </p:spTree>
    <p:extLst>
      <p:ext uri="{BB962C8B-B14F-4D97-AF65-F5344CB8AC3E}">
        <p14:creationId xmlns:p14="http://schemas.microsoft.com/office/powerpoint/2010/main" val="9846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AFFDB0-1A96-440E-B5D4-64F86874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Kestävyysvaje ja taloudellinen </a:t>
            </a:r>
            <a:br>
              <a:rPr lang="fi-FI" dirty="0">
                <a:latin typeface="+mn-lt"/>
              </a:rPr>
            </a:br>
            <a:r>
              <a:rPr lang="fi-FI" dirty="0">
                <a:latin typeface="+mn-lt"/>
              </a:rPr>
              <a:t>huoltosuhde luovat paineita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E1D23A-ABD0-49CA-A349-468CC1634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opintoaikojen lyhentämiselle ja opintojen tiivistämiselle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perhevapaiden ja vuorotteluvapaiden ehtojen tiukentamisiin ja muutoksiin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eläkeiän nostolle.</a:t>
            </a:r>
          </a:p>
        </p:txBody>
      </p:sp>
    </p:spTree>
    <p:extLst>
      <p:ext uri="{BB962C8B-B14F-4D97-AF65-F5344CB8AC3E}">
        <p14:creationId xmlns:p14="http://schemas.microsoft.com/office/powerpoint/2010/main" val="120735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AFFDB0-1A96-440E-B5D4-64F86874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Yhteiskuntaluokat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E1D23A-ABD0-49CA-A349-468CC163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849"/>
          </a:xfrm>
        </p:spPr>
        <p:txBody>
          <a:bodyPr>
            <a:normAutofit/>
          </a:bodyPr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Useita tapoja määritellä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Ammattiluokat usein yhteiskuntaluokan määrittäjinä: </a:t>
            </a:r>
          </a:p>
          <a:p>
            <a:pPr marL="630000" lvl="2" indent="-270000">
              <a:lnSpc>
                <a:spcPct val="100000"/>
              </a:lnSpc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>
                <a:cs typeface="Trebuchet MS"/>
              </a:rPr>
              <a:t>Ylemmät ja alemmat </a:t>
            </a:r>
            <a:r>
              <a:rPr lang="fi-FI" sz="2600" dirty="0" err="1">
                <a:cs typeface="Trebuchet MS"/>
              </a:rPr>
              <a:t>professioammatit</a:t>
            </a:r>
            <a:endParaRPr lang="fi-FI" sz="2600" dirty="0">
              <a:cs typeface="Trebuchet MS"/>
            </a:endParaRPr>
          </a:p>
          <a:p>
            <a:pPr marL="630000" lvl="2" indent="-270000">
              <a:lnSpc>
                <a:spcPct val="100000"/>
              </a:lnSpc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>
                <a:cs typeface="Trebuchet MS"/>
              </a:rPr>
              <a:t>Asiakaspalvelutyöntekijät ja muu työväki</a:t>
            </a:r>
          </a:p>
          <a:p>
            <a:pPr marL="630000" lvl="2" indent="-270000">
              <a:lnSpc>
                <a:spcPct val="100000"/>
              </a:lnSpc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>
                <a:cs typeface="Trebuchet MS"/>
              </a:rPr>
              <a:t>Ammattitaitoinen työväestö</a:t>
            </a:r>
          </a:p>
          <a:p>
            <a:pPr marL="630000" lvl="2" indent="-270000">
              <a:lnSpc>
                <a:spcPct val="100000"/>
              </a:lnSpc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>
                <a:cs typeface="Trebuchet MS"/>
              </a:rPr>
              <a:t>Yksityisyrittäjät ja maanviljelijät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Koulutuksen ja tulojen mukaan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Sosioekonomisen aseman mukaan (tulo, omaisuus ja asumisen taso)</a:t>
            </a:r>
          </a:p>
        </p:txBody>
      </p:sp>
    </p:spTree>
    <p:extLst>
      <p:ext uri="{BB962C8B-B14F-4D97-AF65-F5344CB8AC3E}">
        <p14:creationId xmlns:p14="http://schemas.microsoft.com/office/powerpoint/2010/main" val="58371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AFFDB0-1A96-440E-B5D4-64F86874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  <a:cs typeface="Trebuchet MS"/>
              </a:rPr>
              <a:t>Sosiaalinen liikkuvuus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E1D23A-ABD0-49CA-A349-468CC163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849"/>
          </a:xfrm>
        </p:spPr>
        <p:txBody>
          <a:bodyPr>
            <a:normAutofit/>
          </a:bodyPr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Tarkoittaa liikkumista yhteiskuntaluokasta toiseen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Koulutuksella on merkittävä rooli sosiaalisessa liikkuvuudessa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Mahdollisuuksien tasa-arvo: yksilön kyvyt ja motivaatio vaikuttavat sosiaaliseen asemaan</a:t>
            </a:r>
          </a:p>
        </p:txBody>
      </p:sp>
    </p:spTree>
    <p:extLst>
      <p:ext uri="{BB962C8B-B14F-4D97-AF65-F5344CB8AC3E}">
        <p14:creationId xmlns:p14="http://schemas.microsoft.com/office/powerpoint/2010/main" val="259160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145</Words>
  <Application>Microsoft Macintosh PowerPoint</Application>
  <PresentationFormat>Laajakuva</PresentationFormat>
  <Paragraphs>26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Järjestelmäfontti</vt:lpstr>
      <vt:lpstr>Office-teema</vt:lpstr>
      <vt:lpstr>PowerPoint-esitys</vt:lpstr>
      <vt:lpstr>Väestöä voidaan jaotella:</vt:lpstr>
      <vt:lpstr>Väestöllinen ja taloudellinen huoltosuhde</vt:lpstr>
      <vt:lpstr>Kestävyysvaje ja taloudellinen  huoltosuhde luovat paineita</vt:lpstr>
      <vt:lpstr>Yhteiskuntaluokat</vt:lpstr>
      <vt:lpstr>Sosiaalinen liikkuvuus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6</cp:revision>
  <dcterms:created xsi:type="dcterms:W3CDTF">2020-11-26T06:08:36Z</dcterms:created>
  <dcterms:modified xsi:type="dcterms:W3CDTF">2021-05-26T07:15:52Z</dcterms:modified>
</cp:coreProperties>
</file>