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337" r:id="rId4"/>
    <p:sldId id="339" r:id="rId5"/>
    <p:sldId id="341" r:id="rId6"/>
    <p:sldId id="343" r:id="rId7"/>
    <p:sldId id="34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72BBA-D0B0-4C33-90B3-8B16F5416AAD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7CF10-96D9-42A4-84F2-00B3E95043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54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Vinkki opettajalle: Kuva löytyy myös</a:t>
            </a:r>
            <a:r>
              <a:rPr lang="fi-FI" baseline="0" dirty="0"/>
              <a:t> kirjan s. 37</a:t>
            </a:r>
            <a:endParaRPr lang="fi-FI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Kysymys laajasti pohdittavaksi: Tutkimusten tulkinta ja ymmärtäminen on usein vaikeaa muille kuin alan tutkijoille – miksi?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8070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8320F364-055E-9A42-9244-1D7BDD915999}"/>
              </a:ext>
            </a:extLst>
          </p:cNvPr>
          <p:cNvSpPr txBox="1">
            <a:spLocks/>
          </p:cNvSpPr>
          <p:nvPr/>
        </p:nvSpPr>
        <p:spPr>
          <a:xfrm>
            <a:off x="1021492" y="540000"/>
            <a:ext cx="10149016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4 Miten yhteiskuntaa</a:t>
            </a:r>
          </a:p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tutkitaan?</a:t>
            </a:r>
            <a:endParaRPr lang="fi-FI" sz="6000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C6355623-3632-B24D-8F2B-5B97C45A0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380" y="2743200"/>
            <a:ext cx="2753240" cy="3914559"/>
          </a:xfrm>
          <a:prstGeom prst="rect">
            <a:avLst/>
          </a:prstGeom>
        </p:spPr>
      </p:pic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F862C775-EDE1-BD49-8AC7-45DA953941C2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</p:spTree>
    <p:extLst>
      <p:ext uri="{BB962C8B-B14F-4D97-AF65-F5344CB8AC3E}">
        <p14:creationId xmlns:p14="http://schemas.microsoft.com/office/powerpoint/2010/main" val="352930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FC3F64-AADC-46D6-A988-141E4F2AA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yhteiskuntaa tutkitaan?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87F121-29C3-4AEA-85EE-26AB4720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/>
              <a:t>Yhteiskunta on monimutkainen verkostojen ja organisaatioiden kokonaisuus; vielä monimutkaisempi kuin muurahaisten yhteisö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/>
              <a:t>Siksi yhteiskunnan toimintaa halutaan ymmärtää ja selittää tieteellisesti </a:t>
            </a:r>
          </a:p>
        </p:txBody>
      </p:sp>
    </p:spTree>
    <p:extLst>
      <p:ext uri="{BB962C8B-B14F-4D97-AF65-F5344CB8AC3E}">
        <p14:creationId xmlns:p14="http://schemas.microsoft.com/office/powerpoint/2010/main" val="368557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800" y="363600"/>
            <a:ext cx="9058962" cy="1143000"/>
          </a:xfrm>
        </p:spPr>
        <p:txBody>
          <a:bodyPr>
            <a:noAutofit/>
          </a:bodyPr>
          <a:lstStyle/>
          <a:p>
            <a:r>
              <a:rPr lang="fi-FI" dirty="0"/>
              <a:t>Yhteiskuntatieteet jaetaan </a:t>
            </a:r>
            <a:br>
              <a:rPr lang="fi-FI" dirty="0"/>
            </a:br>
            <a:r>
              <a:rPr lang="fi-FI" dirty="0"/>
              <a:t>kolmeen pääryhmään</a:t>
            </a:r>
          </a:p>
        </p:txBody>
      </p:sp>
      <p:sp>
        <p:nvSpPr>
          <p:cNvPr id="4" name="Pyöristetty suorakulmio 3"/>
          <p:cNvSpPr/>
          <p:nvPr/>
        </p:nvSpPr>
        <p:spPr>
          <a:xfrm>
            <a:off x="2484285" y="1998153"/>
            <a:ext cx="1781173" cy="103780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>
                <a:solidFill>
                  <a:schemeClr val="tx1"/>
                </a:solidFill>
              </a:rPr>
              <a:t>Sosiologia</a:t>
            </a:r>
          </a:p>
        </p:txBody>
      </p:sp>
      <p:sp>
        <p:nvSpPr>
          <p:cNvPr id="5" name="Pyöristetty suorakulmio 4"/>
          <p:cNvSpPr/>
          <p:nvPr/>
        </p:nvSpPr>
        <p:spPr>
          <a:xfrm>
            <a:off x="4884997" y="1998153"/>
            <a:ext cx="1858615" cy="1037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>
                <a:solidFill>
                  <a:schemeClr val="tx1"/>
                </a:solidFill>
              </a:rPr>
              <a:t>Valtio-oppi</a:t>
            </a:r>
          </a:p>
        </p:txBody>
      </p:sp>
      <p:sp>
        <p:nvSpPr>
          <p:cNvPr id="6" name="Pyöristetty suorakulmio 5"/>
          <p:cNvSpPr/>
          <p:nvPr/>
        </p:nvSpPr>
        <p:spPr>
          <a:xfrm>
            <a:off x="7471570" y="1998153"/>
            <a:ext cx="1765684" cy="1037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>
                <a:solidFill>
                  <a:schemeClr val="tx1"/>
                </a:solidFill>
              </a:rPr>
              <a:t>Talous-tiede</a:t>
            </a:r>
          </a:p>
        </p:txBody>
      </p:sp>
      <p:cxnSp>
        <p:nvCxnSpPr>
          <p:cNvPr id="8" name="Suora nuoliyhdysviiva 7"/>
          <p:cNvCxnSpPr/>
          <p:nvPr/>
        </p:nvCxnSpPr>
        <p:spPr>
          <a:xfrm>
            <a:off x="3382615" y="3035953"/>
            <a:ext cx="15488" cy="1301122"/>
          </a:xfrm>
          <a:prstGeom prst="straightConnector1">
            <a:avLst/>
          </a:prstGeom>
          <a:ln w="31750">
            <a:solidFill>
              <a:schemeClr val="accent6"/>
            </a:solidFill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>
            <a:stCxn id="5" idx="2"/>
          </p:cNvCxnSpPr>
          <p:nvPr/>
        </p:nvCxnSpPr>
        <p:spPr>
          <a:xfrm>
            <a:off x="5814304" y="3035953"/>
            <a:ext cx="0" cy="1301122"/>
          </a:xfrm>
          <a:prstGeom prst="straightConnector1">
            <a:avLst/>
          </a:prstGeom>
          <a:ln w="31750">
            <a:solidFill>
              <a:schemeClr val="accent6"/>
            </a:solidFill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>
            <a:stCxn id="6" idx="2"/>
          </p:cNvCxnSpPr>
          <p:nvPr/>
        </p:nvCxnSpPr>
        <p:spPr>
          <a:xfrm>
            <a:off x="8354412" y="3035953"/>
            <a:ext cx="30976" cy="1301122"/>
          </a:xfrm>
          <a:prstGeom prst="straightConnector1">
            <a:avLst/>
          </a:prstGeom>
          <a:ln w="31750">
            <a:solidFill>
              <a:schemeClr val="accent6"/>
            </a:solidFill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Kyynel 13"/>
          <p:cNvSpPr/>
          <p:nvPr/>
        </p:nvSpPr>
        <p:spPr>
          <a:xfrm>
            <a:off x="7146314" y="4481515"/>
            <a:ext cx="2090941" cy="1564445"/>
          </a:xfrm>
          <a:prstGeom prst="teardrop">
            <a:avLst>
              <a:gd name="adj" fmla="val 14309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/>
                </a:solidFill>
              </a:rPr>
              <a:t>Markkinat</a:t>
            </a:r>
          </a:p>
        </p:txBody>
      </p:sp>
      <p:sp>
        <p:nvSpPr>
          <p:cNvPr id="15" name="Kyynel 14"/>
          <p:cNvSpPr/>
          <p:nvPr/>
        </p:nvSpPr>
        <p:spPr>
          <a:xfrm>
            <a:off x="4497785" y="4508410"/>
            <a:ext cx="2245826" cy="1686763"/>
          </a:xfrm>
          <a:prstGeom prst="teardrop">
            <a:avLst>
              <a:gd name="adj" fmla="val 15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/>
                </a:solidFill>
              </a:rPr>
              <a:t>Valta, valtio ja poliittinen järjestelmä</a:t>
            </a:r>
          </a:p>
        </p:txBody>
      </p:sp>
      <p:sp>
        <p:nvSpPr>
          <p:cNvPr id="16" name="Kyynel 15"/>
          <p:cNvSpPr/>
          <p:nvPr/>
        </p:nvSpPr>
        <p:spPr>
          <a:xfrm>
            <a:off x="1642345" y="4553234"/>
            <a:ext cx="2623113" cy="1569660"/>
          </a:xfrm>
          <a:prstGeom prst="teardrop">
            <a:avLst>
              <a:gd name="adj" fmla="val 14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2400" dirty="0">
              <a:solidFill>
                <a:srgbClr val="800000"/>
              </a:solidFill>
            </a:endParaRPr>
          </a:p>
        </p:txBody>
      </p:sp>
      <p:sp>
        <p:nvSpPr>
          <p:cNvPr id="17" name="Suorakulmio 16"/>
          <p:cNvSpPr/>
          <p:nvPr/>
        </p:nvSpPr>
        <p:spPr>
          <a:xfrm>
            <a:off x="2423592" y="3407703"/>
            <a:ext cx="6813662" cy="5886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800" dirty="0"/>
              <a:t>Tutkimuksen kohteet</a:t>
            </a:r>
          </a:p>
        </p:txBody>
      </p:sp>
      <p:sp>
        <p:nvSpPr>
          <p:cNvPr id="20" name="Suorakulmio 19"/>
          <p:cNvSpPr/>
          <p:nvPr/>
        </p:nvSpPr>
        <p:spPr>
          <a:xfrm>
            <a:off x="1803041" y="4553234"/>
            <a:ext cx="2462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2400" dirty="0"/>
              <a:t>Yksityinen elämänpiiri ja kansalais-yhteiskunta</a:t>
            </a:r>
          </a:p>
        </p:txBody>
      </p:sp>
    </p:spTree>
    <p:extLst>
      <p:ext uri="{BB962C8B-B14F-4D97-AF65-F5344CB8AC3E}">
        <p14:creationId xmlns:p14="http://schemas.microsoft.com/office/powerpoint/2010/main" val="40391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4" grpId="0" animBg="1"/>
      <p:bldP spid="15" grpId="0" animBg="1"/>
      <p:bldP spid="16" grpId="0" animBg="1"/>
      <p:bldP spid="17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Yhdistä oikein</a:t>
            </a:r>
            <a:endParaRPr lang="fi-FI" sz="2000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65921" y="1499276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dirty="0"/>
              <a:t>Sosiologia           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Valtio-oppi           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Taloustiede           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56920" y="1625633"/>
            <a:ext cx="6792064" cy="5176161"/>
          </a:xfrm>
        </p:spPr>
        <p:txBody>
          <a:bodyPr>
            <a:noAutofit/>
          </a:bodyPr>
          <a:lstStyle/>
          <a:p>
            <a:pPr marL="342000" indent="-342000">
              <a:lnSpc>
                <a:spcPct val="100000"/>
              </a:lnSpc>
              <a:spcBef>
                <a:spcPts val="500"/>
              </a:spcBef>
            </a:pPr>
            <a:r>
              <a:rPr lang="fi-FI" dirty="0"/>
              <a:t>tarkastelee poliittisia instituutioita ja järjestelmiä </a:t>
            </a:r>
          </a:p>
          <a:p>
            <a:pPr marL="342000" indent="-342000">
              <a:lnSpc>
                <a:spcPct val="100000"/>
              </a:lnSpc>
              <a:spcBef>
                <a:spcPts val="500"/>
              </a:spcBef>
            </a:pPr>
            <a:r>
              <a:rPr lang="fi-FI" dirty="0"/>
              <a:t>tarkastelee yhteiskunnan ja yksilön suhdetta</a:t>
            </a:r>
          </a:p>
          <a:p>
            <a:pPr marL="342000" indent="-342000">
              <a:lnSpc>
                <a:spcPct val="100000"/>
              </a:lnSpc>
              <a:spcBef>
                <a:spcPts val="500"/>
              </a:spcBef>
            </a:pPr>
            <a:r>
              <a:rPr lang="fi-FI" dirty="0"/>
              <a:t>tutkii politiikkaa, valtaa ja poliittisia aatteita </a:t>
            </a:r>
          </a:p>
          <a:p>
            <a:pPr marL="342000" indent="-342000">
              <a:lnSpc>
                <a:spcPct val="100000"/>
              </a:lnSpc>
              <a:spcBef>
                <a:spcPts val="500"/>
              </a:spcBef>
            </a:pPr>
            <a:r>
              <a:rPr lang="fi-FI" dirty="0"/>
              <a:t>jakautuu mikroteoriaan ja makroteoriaan </a:t>
            </a:r>
          </a:p>
          <a:p>
            <a:pPr marL="342000" indent="-342000">
              <a:lnSpc>
                <a:spcPct val="100000"/>
              </a:lnSpc>
              <a:spcBef>
                <a:spcPts val="500"/>
              </a:spcBef>
            </a:pPr>
            <a:r>
              <a:rPr lang="fi-FI" dirty="0"/>
              <a:t>tutkii, miten yhteiskunta pysyy koossa konflikteista ja ristiriidoista huolimatta</a:t>
            </a:r>
          </a:p>
          <a:p>
            <a:pPr marL="342000" indent="-342000">
              <a:lnSpc>
                <a:spcPct val="100000"/>
              </a:lnSpc>
              <a:spcBef>
                <a:spcPts val="500"/>
              </a:spcBef>
            </a:pPr>
            <a:r>
              <a:rPr lang="fi-FI" dirty="0"/>
              <a:t>selittää ja kuvaa markkinatalouden toimintaa</a:t>
            </a:r>
          </a:p>
        </p:txBody>
      </p:sp>
      <p:cxnSp>
        <p:nvCxnSpPr>
          <p:cNvPr id="6" name="Suora nuoliyhdysviiva 5"/>
          <p:cNvCxnSpPr>
            <a:cxnSpLocks/>
          </p:cNvCxnSpPr>
          <p:nvPr/>
        </p:nvCxnSpPr>
        <p:spPr>
          <a:xfrm>
            <a:off x="2542442" y="2167144"/>
            <a:ext cx="2790523" cy="613234"/>
          </a:xfrm>
          <a:prstGeom prst="straightConnector1">
            <a:avLst/>
          </a:prstGeom>
          <a:ln w="31750">
            <a:solidFill>
              <a:schemeClr val="accent6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uora nuoliyhdysviiva 7"/>
          <p:cNvCxnSpPr>
            <a:cxnSpLocks/>
          </p:cNvCxnSpPr>
          <p:nvPr/>
        </p:nvCxnSpPr>
        <p:spPr>
          <a:xfrm>
            <a:off x="2542442" y="2150853"/>
            <a:ext cx="2744648" cy="2537012"/>
          </a:xfrm>
          <a:prstGeom prst="straightConnector1">
            <a:avLst/>
          </a:prstGeom>
          <a:ln w="31750">
            <a:solidFill>
              <a:schemeClr val="accent6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>
            <a:cxnSpLocks/>
          </p:cNvCxnSpPr>
          <p:nvPr/>
        </p:nvCxnSpPr>
        <p:spPr>
          <a:xfrm flipV="1">
            <a:off x="2718486" y="1838427"/>
            <a:ext cx="2568604" cy="1856243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>
            <a:cxnSpLocks/>
          </p:cNvCxnSpPr>
          <p:nvPr/>
        </p:nvCxnSpPr>
        <p:spPr>
          <a:xfrm flipV="1">
            <a:off x="2718486" y="3694670"/>
            <a:ext cx="2556247" cy="1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uora nuoliyhdysviiva 13"/>
          <p:cNvCxnSpPr>
            <a:cxnSpLocks/>
          </p:cNvCxnSpPr>
          <p:nvPr/>
        </p:nvCxnSpPr>
        <p:spPr>
          <a:xfrm flipV="1">
            <a:off x="2804984" y="4165490"/>
            <a:ext cx="2527981" cy="1090678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>
            <a:cxnSpLocks/>
          </p:cNvCxnSpPr>
          <p:nvPr/>
        </p:nvCxnSpPr>
        <p:spPr>
          <a:xfrm>
            <a:off x="2804984" y="5243867"/>
            <a:ext cx="2482106" cy="358290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75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838800" y="363600"/>
            <a:ext cx="9293741" cy="1143000"/>
          </a:xfrm>
        </p:spPr>
        <p:txBody>
          <a:bodyPr>
            <a:noAutofit/>
          </a:bodyPr>
          <a:lstStyle/>
          <a:p>
            <a:r>
              <a:rPr lang="fi-FI" dirty="0"/>
              <a:t>Samaa yhteiskunnallista ilmiötä voi tutkia monesta näkökulmasta</a:t>
            </a:r>
          </a:p>
        </p:txBody>
      </p:sp>
      <p:sp>
        <p:nvSpPr>
          <p:cNvPr id="7" name="Räjähdys 1 6"/>
          <p:cNvSpPr/>
          <p:nvPr/>
        </p:nvSpPr>
        <p:spPr>
          <a:xfrm>
            <a:off x="3407445" y="2791024"/>
            <a:ext cx="5487183" cy="2054068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dirty="0">
                <a:solidFill>
                  <a:schemeClr val="tx1"/>
                </a:solidFill>
              </a:rPr>
              <a:t>kuluttaminen</a:t>
            </a:r>
          </a:p>
        </p:txBody>
      </p:sp>
      <p:sp>
        <p:nvSpPr>
          <p:cNvPr id="8" name="Pyöristetty suorakulmio 7"/>
          <p:cNvSpPr/>
          <p:nvPr/>
        </p:nvSpPr>
        <p:spPr>
          <a:xfrm>
            <a:off x="1779598" y="2351987"/>
            <a:ext cx="1753352" cy="878075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/>
              <a:t>taloustiede</a:t>
            </a:r>
          </a:p>
        </p:txBody>
      </p:sp>
      <p:sp>
        <p:nvSpPr>
          <p:cNvPr id="9" name="Pyöristetty suorakulmio 8"/>
          <p:cNvSpPr/>
          <p:nvPr/>
        </p:nvSpPr>
        <p:spPr>
          <a:xfrm>
            <a:off x="7183639" y="1912950"/>
            <a:ext cx="1881319" cy="878074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/>
              <a:t>psykologia</a:t>
            </a:r>
          </a:p>
        </p:txBody>
      </p:sp>
      <p:sp>
        <p:nvSpPr>
          <p:cNvPr id="10" name="Pyöristetty suorakulmio 9"/>
          <p:cNvSpPr/>
          <p:nvPr/>
        </p:nvSpPr>
        <p:spPr>
          <a:xfrm>
            <a:off x="2204473" y="4264935"/>
            <a:ext cx="1599123" cy="1160314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/>
              <a:t>valtio-oppi</a:t>
            </a:r>
          </a:p>
        </p:txBody>
      </p:sp>
      <p:sp>
        <p:nvSpPr>
          <p:cNvPr id="11" name="Pyöristetty suorakulmio 10"/>
          <p:cNvSpPr/>
          <p:nvPr/>
        </p:nvSpPr>
        <p:spPr>
          <a:xfrm>
            <a:off x="8894628" y="3778858"/>
            <a:ext cx="1475073" cy="1066234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/>
              <a:t>historia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5537484" y="4845093"/>
            <a:ext cx="1646155" cy="1281071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/>
              <a:t>sosiologia</a:t>
            </a:r>
          </a:p>
        </p:txBody>
      </p:sp>
      <p:sp>
        <p:nvSpPr>
          <p:cNvPr id="13" name="Pyöristetty suorakulmio 12"/>
          <p:cNvSpPr/>
          <p:nvPr/>
        </p:nvSpPr>
        <p:spPr>
          <a:xfrm>
            <a:off x="4625362" y="1811030"/>
            <a:ext cx="1824243" cy="1081913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/>
              <a:t>oikeustiede</a:t>
            </a:r>
          </a:p>
        </p:txBody>
      </p:sp>
    </p:spTree>
    <p:extLst>
      <p:ext uri="{BB962C8B-B14F-4D97-AF65-F5344CB8AC3E}">
        <p14:creationId xmlns:p14="http://schemas.microsoft.com/office/powerpoint/2010/main" val="418280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5110" y="1792941"/>
            <a:ext cx="3423831" cy="4333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Miksi tutkimusten tulkinta ja ymmärtäminen on usein vaikeaa muille kuin alan tutkijoille?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6" name="Kuva 5" descr="villeranta2.jpg"/>
          <p:cNvPicPr>
            <a:picLocks noChangeAspect="1"/>
          </p:cNvPicPr>
          <p:nvPr/>
        </p:nvPicPr>
        <p:blipFill>
          <a:blip r:embed="rId3" cstate="print"/>
          <a:srcRect t="1953"/>
          <a:stretch>
            <a:fillRect/>
          </a:stretch>
        </p:blipFill>
        <p:spPr>
          <a:xfrm>
            <a:off x="4644634" y="177282"/>
            <a:ext cx="5701712" cy="65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03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963827" y="1989139"/>
            <a:ext cx="10280822" cy="467191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799" y="363599"/>
            <a:ext cx="9330811" cy="1205709"/>
          </a:xfrm>
        </p:spPr>
        <p:txBody>
          <a:bodyPr>
            <a:noAutofit/>
          </a:bodyPr>
          <a:lstStyle/>
          <a:p>
            <a:r>
              <a:rPr lang="fi-FI" dirty="0"/>
              <a:t>Miten yhteiskunnasta hankitaan tietoa?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1256429" y="1989139"/>
            <a:ext cx="2878941" cy="41370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b="1" dirty="0"/>
              <a:t>Teorioita</a:t>
            </a:r>
          </a:p>
          <a:p>
            <a:pPr marL="180000" indent="-180000">
              <a:lnSpc>
                <a:spcPct val="110000"/>
              </a:lnSpc>
              <a:spcBef>
                <a:spcPts val="1161"/>
              </a:spcBef>
              <a:tabLst>
                <a:tab pos="268288" algn="l"/>
              </a:tabLst>
            </a:pPr>
            <a:r>
              <a:rPr lang="fi-FI" sz="2400" dirty="0"/>
              <a:t>Yhteiskunnallisten ilmiöiden välisistä vuorovaikutus-suhteista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4518435" y="1989139"/>
            <a:ext cx="2697807" cy="48688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b="1" dirty="0"/>
              <a:t>Aineistoa</a:t>
            </a:r>
          </a:p>
          <a:p>
            <a:pPr marL="179388" lvl="1" indent="-179388">
              <a:spcBef>
                <a:spcPts val="1161"/>
              </a:spcBef>
            </a:pPr>
            <a:r>
              <a:rPr lang="fi-FI" dirty="0"/>
              <a:t>Tilastot</a:t>
            </a:r>
          </a:p>
          <a:p>
            <a:pPr marL="179388" lvl="1" indent="-179388"/>
            <a:r>
              <a:rPr lang="fi-FI" dirty="0"/>
              <a:t>Haastattelut</a:t>
            </a:r>
          </a:p>
          <a:p>
            <a:pPr marL="179388" lvl="1" indent="-179388"/>
            <a:r>
              <a:rPr lang="fi-FI" dirty="0" err="1"/>
              <a:t>Blogit</a:t>
            </a:r>
            <a:endParaRPr lang="fi-FI" dirty="0"/>
          </a:p>
          <a:p>
            <a:pPr marL="179388" lvl="1" indent="-179388"/>
            <a:r>
              <a:rPr lang="fi-FI" dirty="0" err="1"/>
              <a:t>Fb</a:t>
            </a:r>
            <a:r>
              <a:rPr lang="fi-FI" dirty="0"/>
              <a:t>- ja </a:t>
            </a:r>
            <a:r>
              <a:rPr lang="fi-FI" dirty="0" err="1"/>
              <a:t>twitter-</a:t>
            </a:r>
            <a:r>
              <a:rPr lang="fi-FI" dirty="0"/>
              <a:t> ja muut </a:t>
            </a:r>
            <a:r>
              <a:rPr lang="fi-FI" dirty="0" err="1"/>
              <a:t>somepäivitykset</a:t>
            </a:r>
            <a:endParaRPr lang="fi-FI" dirty="0"/>
          </a:p>
          <a:p>
            <a:pPr marL="179388" lvl="1" indent="-179388"/>
            <a:r>
              <a:rPr lang="fi-FI" dirty="0"/>
              <a:t>Artikkelit</a:t>
            </a:r>
          </a:p>
          <a:p>
            <a:pPr marL="179388" lvl="1" indent="-179388"/>
            <a:r>
              <a:rPr lang="fi-FI" dirty="0"/>
              <a:t>Valokuvat</a:t>
            </a:r>
          </a:p>
          <a:p>
            <a:pPr marL="179388" lvl="1" indent="-179388"/>
            <a:r>
              <a:rPr lang="fi-FI" dirty="0"/>
              <a:t>Kyselyt</a:t>
            </a:r>
          </a:p>
          <a:p>
            <a:pPr marL="179388" lvl="1" indent="-179388"/>
            <a:r>
              <a:rPr lang="fi-FI" dirty="0" err="1"/>
              <a:t>Podcastit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7673411" y="1939711"/>
            <a:ext cx="3410126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Tutkimusmenetelmiä</a:t>
            </a:r>
          </a:p>
          <a:p>
            <a:pPr marL="179388" indent="-179388">
              <a:spcBef>
                <a:spcPts val="1161"/>
              </a:spcBef>
              <a:buFont typeface="Arial"/>
              <a:buChar char="•"/>
            </a:pPr>
            <a:r>
              <a:rPr lang="fi-FI" sz="2400" dirty="0"/>
              <a:t>Laadulliset eli kvalitatiiviset – tutkittava ilmiö ainutkertainen</a:t>
            </a:r>
          </a:p>
          <a:p>
            <a:pPr marL="179388" indent="-179388">
              <a:spcBef>
                <a:spcPts val="561"/>
              </a:spcBef>
              <a:buFont typeface="Arial"/>
              <a:buChar char="•"/>
            </a:pPr>
            <a:r>
              <a:rPr lang="fi-FI" sz="2400" dirty="0"/>
              <a:t>Määrälliset eli kvantitatiiviset – halutaan löytää yleisiä trendejä</a:t>
            </a:r>
          </a:p>
          <a:p>
            <a:pPr marL="800100" lvl="1" indent="-342900">
              <a:buFont typeface="Arial"/>
              <a:buChar char="•"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4691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189</Words>
  <Application>Microsoft Macintosh PowerPoint</Application>
  <PresentationFormat>Laajakuva</PresentationFormat>
  <Paragraphs>59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PowerPoint-esitys</vt:lpstr>
      <vt:lpstr>Miksi yhteiskuntaa tutkitaan?</vt:lpstr>
      <vt:lpstr>Yhteiskuntatieteet jaetaan  kolmeen pääryhmään</vt:lpstr>
      <vt:lpstr>Yhdistä oikein</vt:lpstr>
      <vt:lpstr>Samaa yhteiskunnallista ilmiötä voi tutkia monesta näkökulmasta</vt:lpstr>
      <vt:lpstr>PowerPoint-esitys</vt:lpstr>
      <vt:lpstr>Miten yhteiskunnasta hankitaan tietoa?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16</cp:revision>
  <dcterms:created xsi:type="dcterms:W3CDTF">2020-11-26T06:08:36Z</dcterms:created>
  <dcterms:modified xsi:type="dcterms:W3CDTF">2021-05-07T12:50:57Z</dcterms:modified>
</cp:coreProperties>
</file>