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72" r:id="rId5"/>
    <p:sldId id="273" r:id="rId6"/>
    <p:sldId id="275" r:id="rId7"/>
    <p:sldId id="277" r:id="rId8"/>
    <p:sldId id="34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72BBA-D0B0-4C33-90B3-8B16F5416AAD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CF10-96D9-42A4-84F2-00B3E95043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54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uhkaa demokratiaa?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Länsimaissa kansalaiset alkaneet epäillä edustuksellista demokratiaa:</a:t>
            </a:r>
          </a:p>
          <a:p>
            <a:pPr marL="447675" lvl="1" indent="-268288">
              <a:buFont typeface="Arial" pitchFamily="34" charset="0"/>
              <a:buChar char="•"/>
            </a:pPr>
            <a:r>
              <a:rPr lang="fi-FI" dirty="0"/>
              <a:t>Kuuluuko kansalaisten ääni?</a:t>
            </a:r>
          </a:p>
          <a:p>
            <a:pPr marL="447675" lvl="1" indent="-268288">
              <a:buFont typeface="Arial" pitchFamily="34" charset="0"/>
              <a:buChar char="•"/>
            </a:pPr>
            <a:r>
              <a:rPr lang="fi-FI" dirty="0"/>
              <a:t>Pääsevätkö kansalaiset oikeasti vaikuttamaan?</a:t>
            </a:r>
          </a:p>
          <a:p>
            <a:pPr marL="447675" lvl="1" indent="-268288">
              <a:buFont typeface="Arial" pitchFamily="34" charset="0"/>
              <a:buChar char="•"/>
            </a:pPr>
            <a:r>
              <a:rPr lang="fi-FI" dirty="0"/>
              <a:t>Toimiiko demokratia?</a:t>
            </a:r>
          </a:p>
          <a:p>
            <a:pPr marL="447675" lvl="1" indent="-268288">
              <a:buFont typeface="Arial" pitchFamily="34" charset="0"/>
              <a:buChar char="•"/>
            </a:pPr>
            <a:r>
              <a:rPr lang="fi-FI" dirty="0"/>
              <a:t>Pystyvätkö poliitikot ratkaisemaan koko kansan ongelmia?</a:t>
            </a:r>
          </a:p>
          <a:p>
            <a:pPr marL="447675" lvl="1" indent="-268288">
              <a:buFont typeface="Calibri" pitchFamily="34" charset="0"/>
              <a:buChar char="→"/>
            </a:pPr>
            <a:r>
              <a:rPr lang="fi-FI" dirty="0"/>
              <a:t>Ratkaisua haetaan osallistuvasta demokratiasta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F1E7-36D9-DE4B-8C20-550FCD98D504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67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26.5.2021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E099266-C7BA-49B1-849E-F55D7BF90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pload.wikimedia.org/wikipedia/commons/5/53/Signature_collection_point_._citizens_initiative_._ban_fur_farming_._Finland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42A5330A-354A-924D-9510-1E7E230C4D18}"/>
              </a:ext>
            </a:extLst>
          </p:cNvPr>
          <p:cNvSpPr txBox="1">
            <a:spLocks/>
          </p:cNvSpPr>
          <p:nvPr/>
        </p:nvSpPr>
        <p:spPr>
          <a:xfrm>
            <a:off x="1524000" y="540000"/>
            <a:ext cx="91440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3 Demokratiassa </a:t>
            </a:r>
          </a:p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valta on kansalla</a:t>
            </a:r>
            <a:endParaRPr lang="fi-FI" sz="6000" dirty="0"/>
          </a:p>
        </p:txBody>
      </p:sp>
      <p:pic>
        <p:nvPicPr>
          <p:cNvPr id="10" name="Kuva 9" descr="Kuva, joka sisältää kohteen henkilö, pelaaja, väkijoukko, auditorio&#10;&#10;Kuvaus luotu automaattisesti">
            <a:extLst>
              <a:ext uri="{FF2B5EF4-FFF2-40B4-BE49-F238E27FC236}">
                <a16:creationId xmlns:a16="http://schemas.microsoft.com/office/drawing/2014/main" id="{EFEBFB6E-D7A3-2A46-9F02-07E027FDE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87" y="2961769"/>
            <a:ext cx="5498023" cy="3658018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3B87FE4-ED93-9C49-A1BD-7953DF529C47}"/>
              </a:ext>
            </a:extLst>
          </p:cNvPr>
          <p:cNvSpPr txBox="1">
            <a:spLocks/>
          </p:cNvSpPr>
          <p:nvPr/>
        </p:nvSpPr>
        <p:spPr>
          <a:xfrm>
            <a:off x="838200" y="2196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</p:spTree>
    <p:extLst>
      <p:ext uri="{BB962C8B-B14F-4D97-AF65-F5344CB8AC3E}">
        <p14:creationId xmlns:p14="http://schemas.microsoft.com/office/powerpoint/2010/main" val="35293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84DB0-0DEB-4C52-ADF8-C3766AE8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Mitä demokratia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FC87AB-3026-449F-AF72-B2B898BB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Demokratia-sanan taustalla kreikan kielen sanat</a:t>
            </a:r>
          </a:p>
          <a:p>
            <a:pPr marL="864000" lvl="1" indent="-324000">
              <a:spcBef>
                <a:spcPts val="561"/>
              </a:spcBef>
              <a:buFont typeface="Calibri" pitchFamily="34" charset="0"/>
              <a:buChar char="→"/>
            </a:pPr>
            <a:r>
              <a:rPr lang="fi-FI" sz="2800" dirty="0"/>
              <a:t> </a:t>
            </a:r>
            <a:r>
              <a:rPr lang="fi-FI" sz="2800" dirty="0" err="1"/>
              <a:t>demos</a:t>
            </a:r>
            <a:r>
              <a:rPr lang="fi-FI" sz="2800" dirty="0"/>
              <a:t> = kansa</a:t>
            </a:r>
          </a:p>
          <a:p>
            <a:pPr marL="864000" lvl="1" indent="-324000">
              <a:spcBef>
                <a:spcPts val="561"/>
              </a:spcBef>
              <a:buFont typeface="Calibri" pitchFamily="34" charset="0"/>
              <a:buChar char="→"/>
            </a:pPr>
            <a:r>
              <a:rPr lang="fi-FI" sz="2800" dirty="0"/>
              <a:t> </a:t>
            </a:r>
            <a:r>
              <a:rPr lang="fi-FI" sz="2800" dirty="0" err="1"/>
              <a:t>kratos</a:t>
            </a:r>
            <a:r>
              <a:rPr lang="fi-FI" sz="2800" dirty="0"/>
              <a:t> = valta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Yksinkertaisimmillaan kyse on siis kansanvallasta</a:t>
            </a:r>
          </a:p>
          <a:p>
            <a:pPr marL="342000" indent="-342000">
              <a:lnSpc>
                <a:spcPct val="100000"/>
              </a:lnSpc>
              <a:spcBef>
                <a:spcPts val="561"/>
              </a:spcBef>
            </a:pPr>
            <a:r>
              <a:rPr lang="fi-FI" dirty="0"/>
              <a:t>Usein demokratian synonyymeina ovat</a:t>
            </a:r>
          </a:p>
          <a:p>
            <a:pPr marL="864000" lvl="1" indent="-324000">
              <a:spcBef>
                <a:spcPts val="561"/>
              </a:spcBef>
              <a:buSzPct val="75000"/>
              <a:buFont typeface="Järjestelmäfontti"/>
              <a:buChar char="–"/>
            </a:pPr>
            <a:r>
              <a:rPr lang="fi-FI" sz="2800" dirty="0"/>
              <a:t>oikeudenmukaisuus</a:t>
            </a:r>
          </a:p>
          <a:p>
            <a:pPr marL="864000" lvl="1" indent="-324000">
              <a:spcBef>
                <a:spcPts val="561"/>
              </a:spcBef>
              <a:buSzPct val="75000"/>
              <a:buFont typeface="Järjestelmäfontti"/>
              <a:buChar char="–"/>
            </a:pPr>
            <a:r>
              <a:rPr lang="fi-FI" sz="2800" dirty="0"/>
              <a:t>tasa-arvo</a:t>
            </a:r>
          </a:p>
          <a:p>
            <a:pPr marL="864000" lvl="1" indent="-324000">
              <a:spcBef>
                <a:spcPts val="561"/>
              </a:spcBef>
              <a:buSzPct val="75000"/>
              <a:buFont typeface="Järjestelmäfontti"/>
              <a:buChar char="–"/>
            </a:pPr>
            <a:r>
              <a:rPr lang="fi-FI" sz="2800" dirty="0"/>
              <a:t>valinnanvapaus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899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78C95-5316-4EB2-8064-9618C1AE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+mn-lt"/>
              </a:rPr>
              <a:t>Modernin demokratian piirteet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D6C581-7C86-4C76-94F8-43D26C05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357"/>
            <a:ext cx="10515600" cy="4351338"/>
          </a:xfrm>
        </p:spPr>
        <p:txBody>
          <a:bodyPr>
            <a:noAutofit/>
          </a:bodyPr>
          <a:lstStyle/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Valtaapitävien valitseminen perustuu vaaleihin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Vaalit ovat avoimet ja reilut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Kaikilla aikuisilla kansalaisilla on oikeus äänestää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Yhteiskunnassa on sananvapaus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Ehdokkaaksi asettumista vaaleissa ei ole rajoitettu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Yhteiskunnassa on mahdollisuus kritisoida ja protestoida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Kansalaisten ryhmittymillä ja yhdistyksillä on ainakin jonkin verran itsenäisyyttä hallinnosta</a:t>
            </a:r>
          </a:p>
          <a:p>
            <a:pPr marL="342000" indent="-342000">
              <a:lnSpc>
                <a:spcPct val="100000"/>
              </a:lnSpc>
              <a:spcBef>
                <a:spcPts val="541"/>
              </a:spcBef>
            </a:pPr>
            <a:r>
              <a:rPr lang="fi-FI" dirty="0"/>
              <a:t>Vallankäyttö yhteiskunnassa perustuu lainsäädäntöön oikeusvaltioperiaatteen mukaisesti</a:t>
            </a:r>
            <a:endParaRPr lang="fi-FI" dirty="0">
              <a:solidFill>
                <a:schemeClr val="accent2"/>
              </a:solidFill>
            </a:endParaRPr>
          </a:p>
          <a:p>
            <a:pPr marL="342000" indent="-342000">
              <a:lnSpc>
                <a:spcPct val="100000"/>
              </a:lnSpc>
              <a:spcBef>
                <a:spcPts val="561"/>
              </a:spcBef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038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800" y="363600"/>
            <a:ext cx="6832916" cy="917036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Demokratian vaihtoehdot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620544" y="2184952"/>
            <a:ext cx="163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dirty="0"/>
              <a:t>Diktatuuri</a:t>
            </a:r>
          </a:p>
        </p:txBody>
      </p:sp>
      <p:pic>
        <p:nvPicPr>
          <p:cNvPr id="19" name="Kuva 18" descr="patsas.jpg"/>
          <p:cNvPicPr>
            <a:picLocks noChangeAspect="1"/>
          </p:cNvPicPr>
          <p:nvPr/>
        </p:nvPicPr>
        <p:blipFill>
          <a:blip r:embed="rId2"/>
          <a:srcRect l="2070" r="14233"/>
          <a:stretch>
            <a:fillRect/>
          </a:stretch>
        </p:blipFill>
        <p:spPr>
          <a:xfrm>
            <a:off x="640317" y="2732304"/>
            <a:ext cx="1599237" cy="2478134"/>
          </a:xfrm>
          <a:prstGeom prst="rect">
            <a:avLst/>
          </a:prstGeom>
        </p:spPr>
      </p:pic>
      <p:sp>
        <p:nvSpPr>
          <p:cNvPr id="20" name="Tekstikehys 19"/>
          <p:cNvSpPr txBox="1"/>
          <p:nvPr/>
        </p:nvSpPr>
        <p:spPr>
          <a:xfrm>
            <a:off x="2879871" y="2184952"/>
            <a:ext cx="170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Teokratia</a:t>
            </a:r>
          </a:p>
        </p:txBody>
      </p:sp>
      <p:pic>
        <p:nvPicPr>
          <p:cNvPr id="21" name="Kuva 20" descr="shutterstock_173122346.jpg"/>
          <p:cNvPicPr>
            <a:picLocks noChangeAspect="1"/>
          </p:cNvPicPr>
          <p:nvPr/>
        </p:nvPicPr>
        <p:blipFill>
          <a:blip r:embed="rId3"/>
          <a:srcRect b="2975"/>
          <a:stretch>
            <a:fillRect/>
          </a:stretch>
        </p:blipFill>
        <p:spPr>
          <a:xfrm>
            <a:off x="2879871" y="2732304"/>
            <a:ext cx="1703278" cy="2478134"/>
          </a:xfrm>
          <a:prstGeom prst="rect">
            <a:avLst/>
          </a:prstGeom>
        </p:spPr>
      </p:pic>
      <p:sp>
        <p:nvSpPr>
          <p:cNvPr id="22" name="Suorakulmio 21"/>
          <p:cNvSpPr/>
          <p:nvPr/>
        </p:nvSpPr>
        <p:spPr>
          <a:xfrm>
            <a:off x="5365684" y="1754065"/>
            <a:ext cx="12458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800" dirty="0"/>
              <a:t>Sotilas-</a:t>
            </a:r>
          </a:p>
          <a:p>
            <a:pPr algn="ctr"/>
            <a:r>
              <a:rPr lang="fi-FI" sz="2800" dirty="0"/>
              <a:t>juntta</a:t>
            </a:r>
          </a:p>
        </p:txBody>
      </p:sp>
      <p:pic>
        <p:nvPicPr>
          <p:cNvPr id="20482" name="Picture 2" descr="File:20 Junio 1977.JPG"/>
          <p:cNvPicPr>
            <a:picLocks noChangeAspect="1" noChangeArrowheads="1"/>
          </p:cNvPicPr>
          <p:nvPr/>
        </p:nvPicPr>
        <p:blipFill>
          <a:blip r:embed="rId4"/>
          <a:srcRect l="12651" b="3889"/>
          <a:stretch>
            <a:fillRect/>
          </a:stretch>
        </p:blipFill>
        <p:spPr bwMode="auto">
          <a:xfrm>
            <a:off x="5223466" y="2732304"/>
            <a:ext cx="1530290" cy="2478134"/>
          </a:xfrm>
          <a:prstGeom prst="rect">
            <a:avLst/>
          </a:prstGeom>
          <a:noFill/>
        </p:spPr>
      </p:pic>
      <p:sp>
        <p:nvSpPr>
          <p:cNvPr id="23" name="Suorakulmio 22"/>
          <p:cNvSpPr/>
          <p:nvPr/>
        </p:nvSpPr>
        <p:spPr>
          <a:xfrm>
            <a:off x="7333560" y="1754065"/>
            <a:ext cx="1869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800" dirty="0"/>
              <a:t>Yksipuolue-</a:t>
            </a:r>
          </a:p>
          <a:p>
            <a:pPr algn="ctr"/>
            <a:r>
              <a:rPr lang="fi-FI" sz="2800" dirty="0"/>
              <a:t>järjestelmä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9732524" y="1754065"/>
            <a:ext cx="1869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/>
              <a:t>Ohjattu demokratia</a:t>
            </a:r>
          </a:p>
        </p:txBody>
      </p:sp>
      <p:pic>
        <p:nvPicPr>
          <p:cNvPr id="25" name="Kuva 24" descr="kiina.jpg"/>
          <p:cNvPicPr>
            <a:picLocks noChangeAspect="1"/>
          </p:cNvPicPr>
          <p:nvPr/>
        </p:nvPicPr>
        <p:blipFill>
          <a:blip r:embed="rId5"/>
          <a:srcRect l="22056" t="6386" r="14590" b="5852"/>
          <a:stretch>
            <a:fillRect/>
          </a:stretch>
        </p:blipFill>
        <p:spPr>
          <a:xfrm>
            <a:off x="7394073" y="2732304"/>
            <a:ext cx="1748269" cy="2508080"/>
          </a:xfrm>
          <a:prstGeom prst="rect">
            <a:avLst/>
          </a:prstGeom>
        </p:spPr>
      </p:pic>
      <p:pic>
        <p:nvPicPr>
          <p:cNvPr id="26" name="Kuva 25" descr="shutterstock_181590401.jpg"/>
          <p:cNvPicPr>
            <a:picLocks noChangeAspect="1"/>
          </p:cNvPicPr>
          <p:nvPr/>
        </p:nvPicPr>
        <p:blipFill>
          <a:blip r:embed="rId6"/>
          <a:srcRect l="17010" t="4005" r="20913" b="3922"/>
          <a:stretch>
            <a:fillRect/>
          </a:stretch>
        </p:blipFill>
        <p:spPr>
          <a:xfrm>
            <a:off x="9782659" y="2746417"/>
            <a:ext cx="1769025" cy="25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EF392C94-11D3-4149-AEB2-01522A23F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1" y="1386570"/>
            <a:ext cx="9918357" cy="51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800" y="363600"/>
            <a:ext cx="7180729" cy="1143000"/>
          </a:xfrm>
        </p:spPr>
        <p:txBody>
          <a:bodyPr/>
          <a:lstStyle/>
          <a:p>
            <a:r>
              <a:rPr lang="fi-FI" dirty="0">
                <a:latin typeface="+mn-lt"/>
              </a:rPr>
              <a:t>Mikä uhkaa demokratiaa?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Länsimaissa kansalaiset ovat alkaneet epäillä edustuksellista demokratiaa:</a:t>
            </a:r>
          </a:p>
          <a:p>
            <a:pPr marL="684000" lvl="1" indent="-342000">
              <a:lnSpc>
                <a:spcPct val="100000"/>
              </a:lnSpc>
              <a:spcBef>
                <a:spcPts val="561"/>
              </a:spcBef>
            </a:pPr>
            <a:r>
              <a:rPr lang="fi-FI" sz="2800" dirty="0"/>
              <a:t>Kuuluuko kansalaisten ääni?</a:t>
            </a:r>
          </a:p>
          <a:p>
            <a:pPr marL="684000" lvl="1" indent="-342000">
              <a:lnSpc>
                <a:spcPct val="100000"/>
              </a:lnSpc>
              <a:spcBef>
                <a:spcPts val="561"/>
              </a:spcBef>
            </a:pPr>
            <a:r>
              <a:rPr lang="fi-FI" sz="2800" dirty="0"/>
              <a:t>Pääsevätkö kansalaiset oikeasti vaikuttamaan?</a:t>
            </a:r>
          </a:p>
          <a:p>
            <a:pPr marL="684000" lvl="1" indent="-342000">
              <a:lnSpc>
                <a:spcPct val="100000"/>
              </a:lnSpc>
              <a:spcBef>
                <a:spcPts val="561"/>
              </a:spcBef>
            </a:pPr>
            <a:r>
              <a:rPr lang="fi-FI" sz="2800" dirty="0"/>
              <a:t>Toimiiko demokratia?</a:t>
            </a:r>
          </a:p>
          <a:p>
            <a:pPr marL="684000" lvl="1" indent="-342000">
              <a:lnSpc>
                <a:spcPct val="100000"/>
              </a:lnSpc>
              <a:spcBef>
                <a:spcPts val="561"/>
              </a:spcBef>
            </a:pPr>
            <a:r>
              <a:rPr lang="fi-FI" sz="2800" dirty="0"/>
              <a:t>Pystyvätkö poliitikot ratkaisemaan koko kansan ongelmia?</a:t>
            </a:r>
          </a:p>
          <a:p>
            <a:pPr marL="684000" lvl="1" indent="-342000">
              <a:lnSpc>
                <a:spcPct val="100000"/>
              </a:lnSpc>
              <a:spcBef>
                <a:spcPts val="561"/>
              </a:spcBef>
              <a:buFont typeface="Calibri" pitchFamily="34" charset="0"/>
              <a:buChar char="→"/>
            </a:pPr>
            <a:r>
              <a:rPr lang="fi-FI" sz="2800" dirty="0"/>
              <a:t>Ratkaisua haetaan osallistuvasta demokratiasta</a:t>
            </a:r>
          </a:p>
        </p:txBody>
      </p:sp>
    </p:spTree>
    <p:extLst>
      <p:ext uri="{BB962C8B-B14F-4D97-AF65-F5344CB8AC3E}">
        <p14:creationId xmlns:p14="http://schemas.microsoft.com/office/powerpoint/2010/main" val="15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838800" y="1600201"/>
            <a:ext cx="5203412" cy="51547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6042212" y="1600201"/>
            <a:ext cx="5310988" cy="51547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800" y="363600"/>
            <a:ext cx="8623252" cy="1143000"/>
          </a:xfrm>
        </p:spPr>
        <p:txBody>
          <a:bodyPr>
            <a:noAutofit/>
          </a:bodyPr>
          <a:lstStyle/>
          <a:p>
            <a:r>
              <a:rPr lang="fi-FI" dirty="0">
                <a:latin typeface="+mn-lt"/>
              </a:rPr>
              <a:t>Osallistuvan demokratian muotoja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200181" y="1649629"/>
            <a:ext cx="4527176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 err="1"/>
              <a:t>Deliberatiivinen</a:t>
            </a:r>
            <a:r>
              <a:rPr lang="fi-FI" dirty="0"/>
              <a:t> demokratia</a:t>
            </a:r>
          </a:p>
          <a:p>
            <a:pPr marL="342000" lvl="1" indent="-342000">
              <a:lnSpc>
                <a:spcPct val="100000"/>
              </a:lnSpc>
              <a:spcBef>
                <a:spcPts val="300"/>
              </a:spcBef>
            </a:pPr>
            <a:r>
              <a:rPr lang="fi-FI" sz="2800" dirty="0"/>
              <a:t>Poliittista päätöksentekoa edeltää  vahva kansalaiskeskustelu.</a:t>
            </a:r>
          </a:p>
          <a:p>
            <a:pPr marL="342000" lvl="1" indent="-342000">
              <a:lnSpc>
                <a:spcPct val="100000"/>
              </a:lnSpc>
              <a:spcBef>
                <a:spcPts val="300"/>
              </a:spcBef>
            </a:pPr>
            <a:r>
              <a:rPr lang="fi-FI" sz="2800" dirty="0"/>
              <a:t>Suomessa kokeiltu keskusteluja esimerkiksi ydinvoimasta ja kielivähemmistöjen asemasta.  </a:t>
            </a:r>
          </a:p>
          <a:p>
            <a:pPr lvl="1"/>
            <a:endParaRPr lang="fi-FI" sz="2800" u="sng" dirty="0"/>
          </a:p>
          <a:p>
            <a:pPr lvl="1"/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308127" y="1649628"/>
            <a:ext cx="5181000" cy="5257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fi-FI" dirty="0"/>
              <a:t>Suora demokratia</a:t>
            </a:r>
          </a:p>
          <a:p>
            <a:pPr marL="342000" lvl="1" indent="-342000">
              <a:lnSpc>
                <a:spcPct val="100000"/>
              </a:lnSpc>
              <a:spcBef>
                <a:spcPts val="300"/>
              </a:spcBef>
            </a:pPr>
            <a:r>
              <a:rPr lang="fi-FI" sz="2800" dirty="0"/>
              <a:t>Kansalaisaloitteet ja kansanäänestykset</a:t>
            </a:r>
          </a:p>
          <a:p>
            <a:pPr marL="342000" lvl="1" indent="-342000">
              <a:lnSpc>
                <a:spcPct val="100000"/>
              </a:lnSpc>
              <a:spcBef>
                <a:spcPts val="300"/>
              </a:spcBef>
            </a:pPr>
            <a:r>
              <a:rPr lang="fi-FI" sz="2800" dirty="0"/>
              <a:t>Suomessa kansalaiset voivat tehdä kansalaisaloitteita, jotka etenevät eduskunnan käsittelyyn, jos saavat yli </a:t>
            </a:r>
          </a:p>
          <a:p>
            <a:pPr marL="342000" lvl="1" indent="-342000">
              <a:lnSpc>
                <a:spcPct val="100000"/>
              </a:lnSpc>
              <a:spcBef>
                <a:spcPts val="300"/>
              </a:spcBef>
            </a:pPr>
            <a:r>
              <a:rPr lang="fi-FI" sz="2800" dirty="0"/>
              <a:t>50 000 kannattajaa.</a:t>
            </a:r>
          </a:p>
          <a:p>
            <a:pPr marL="342000" lvl="1" indent="-342000">
              <a:lnSpc>
                <a:spcPct val="100000"/>
              </a:lnSpc>
              <a:spcBef>
                <a:spcPts val="300"/>
              </a:spcBef>
            </a:pPr>
            <a:r>
              <a:rPr lang="fi-FI" sz="2800" dirty="0"/>
              <a:t>Kansanäänestyksiä valtion tasolla vain kaksi: 1931 kieltolaista ja 1994 EU:sta.</a:t>
            </a:r>
          </a:p>
        </p:txBody>
      </p:sp>
    </p:spTree>
    <p:extLst>
      <p:ext uri="{BB962C8B-B14F-4D97-AF65-F5344CB8AC3E}">
        <p14:creationId xmlns:p14="http://schemas.microsoft.com/office/powerpoint/2010/main" val="21778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8A7039-AE25-2149-9D88-BB9D0A99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69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Kansalaisaloite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E40930-8E0C-F043-8D2E-77A42FD90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3222"/>
            <a:ext cx="6482717" cy="4821798"/>
          </a:xfrm>
        </p:spPr>
        <p:txBody>
          <a:bodyPr>
            <a:noAutofit/>
          </a:bodyPr>
          <a:lstStyle/>
          <a:p>
            <a:pPr marL="342000" indent="-342000" fontAlgn="base">
              <a:lnSpc>
                <a:spcPct val="100000"/>
              </a:lnSpc>
              <a:spcBef>
                <a:spcPts val="500"/>
              </a:spcBef>
            </a:pPr>
            <a:r>
              <a:rPr lang="fi-FI" sz="2500" dirty="0"/>
              <a:t>Toimii jo jopa mallina muille maille – lisännyt työttömien ja nuorten osallistumista</a:t>
            </a:r>
          </a:p>
          <a:p>
            <a:pPr marL="342000" indent="-342000" fontAlgn="base">
              <a:lnSpc>
                <a:spcPct val="100000"/>
              </a:lnSpc>
              <a:spcBef>
                <a:spcPts val="500"/>
              </a:spcBef>
            </a:pPr>
            <a:r>
              <a:rPr lang="fi-FI" sz="2500" dirty="0"/>
              <a:t>Eduskunnan käsittelyyn edennyt yli 40 aloitetta alkaen turkistarhauksen kieltämisestä 2012 </a:t>
            </a:r>
          </a:p>
          <a:p>
            <a:pPr marL="342000" indent="-342000" fontAlgn="base">
              <a:lnSpc>
                <a:spcPct val="100000"/>
              </a:lnSpc>
              <a:spcBef>
                <a:spcPts val="500"/>
              </a:spcBef>
            </a:pPr>
            <a:r>
              <a:rPr lang="fi-FI" sz="2500" dirty="0"/>
              <a:t>Eduskunta hyväksynyt vain kaksi: sukupuolineutraalin avioliittolain ja äitiyden vahvistamislain</a:t>
            </a:r>
          </a:p>
          <a:p>
            <a:pPr marL="342000" indent="-342000" fontAlgn="base">
              <a:lnSpc>
                <a:spcPct val="100000"/>
              </a:lnSpc>
              <a:spcBef>
                <a:spcPts val="500"/>
              </a:spcBef>
            </a:pPr>
            <a:r>
              <a:rPr lang="fi-FI" sz="2500" dirty="0"/>
              <a:t>Aloitteista on kuitenkin noussut ponsia, jotka on otettu mukaan lainsäädäntöön, esim. kansanedustajien sopeutumiseläkkeen lakkauttaminen</a:t>
            </a:r>
          </a:p>
        </p:txBody>
      </p:sp>
      <p:pic>
        <p:nvPicPr>
          <p:cNvPr id="1027" name="Picture 3">
            <a:hlinkClick r:id="rId2"/>
            <a:extLst>
              <a:ext uri="{FF2B5EF4-FFF2-40B4-BE49-F238E27FC236}">
                <a16:creationId xmlns:a16="http://schemas.microsoft.com/office/drawing/2014/main" id="{D42B763B-3750-AB4D-80D1-8D5F19B955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17" y="1520057"/>
            <a:ext cx="3240741" cy="43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724171F-132B-7F41-91ED-23DF24A56AB8}"/>
              </a:ext>
            </a:extLst>
          </p:cNvPr>
          <p:cNvSpPr txBox="1"/>
          <p:nvPr/>
        </p:nvSpPr>
        <p:spPr>
          <a:xfrm>
            <a:off x="7320917" y="5974205"/>
            <a:ext cx="324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commons.wikimedia.org</a:t>
            </a:r>
            <a:r>
              <a:rPr lang="fi-FI" sz="1200" dirty="0"/>
              <a:t>/wiki/File:Signature_collection_point_._citizens_initiative_._ban_fur_farming_._Finland.jpg</a:t>
            </a:r>
          </a:p>
        </p:txBody>
      </p:sp>
    </p:spTree>
    <p:extLst>
      <p:ext uri="{BB962C8B-B14F-4D97-AF65-F5344CB8AC3E}">
        <p14:creationId xmlns:p14="http://schemas.microsoft.com/office/powerpoint/2010/main" val="12148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303</Words>
  <Application>Microsoft Macintosh PowerPoint</Application>
  <PresentationFormat>Laajakuva</PresentationFormat>
  <Paragraphs>60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Järjestelmäfontti</vt:lpstr>
      <vt:lpstr>Office-teema</vt:lpstr>
      <vt:lpstr>PowerPoint-esitys</vt:lpstr>
      <vt:lpstr>Mitä demokratia on?</vt:lpstr>
      <vt:lpstr>Modernin demokratian piirteet</vt:lpstr>
      <vt:lpstr>Demokratian vaihtoehdot</vt:lpstr>
      <vt:lpstr>PowerPoint-esitys</vt:lpstr>
      <vt:lpstr>Mikä uhkaa demokratiaa?</vt:lpstr>
      <vt:lpstr>Osallistuvan demokratian muotoja</vt:lpstr>
      <vt:lpstr>Kansalaisaloite 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Anu Mikkonen</cp:lastModifiedBy>
  <cp:revision>17</cp:revision>
  <dcterms:created xsi:type="dcterms:W3CDTF">2020-11-26T06:08:36Z</dcterms:created>
  <dcterms:modified xsi:type="dcterms:W3CDTF">2021-05-26T07:10:24Z</dcterms:modified>
</cp:coreProperties>
</file>