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5" r:id="rId4"/>
    <p:sldId id="266" r:id="rId5"/>
    <p:sldId id="288" r:id="rId6"/>
    <p:sldId id="289" r:id="rId7"/>
    <p:sldId id="290" r:id="rId8"/>
    <p:sldId id="350" r:id="rId9"/>
    <p:sldId id="35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62CC03-8ED6-44DB-8D8B-B049A153E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28B28F-8691-4D23-9962-0592DBC58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5AE728-BA33-4833-BC11-C766B3D5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908C12-9C71-41A3-8872-6A3B8A5F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BE718C-6A4B-452E-8C32-8B54DCA8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06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2AA726-6418-4A69-A57A-7C62EC46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DCE31F9-66AF-4DC8-8691-65DC9AEB5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B0F871-A5BD-46E9-82AB-FD3B505F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FFD5D0-49A9-40E3-98E4-D5314C47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36C690-E69B-4D0D-8089-CD27D222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03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D41C62D-A64D-47D3-A37C-64EBDADAB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0D2F171-6D00-4973-9A23-DEE988A9B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9F3865-748C-4754-AF84-E4BCEB66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574051-401C-4017-8F8B-2D4A0FBC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EF7920-1C19-4A64-8D0F-434F9CA4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5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1976EE-A374-48A5-9DCF-28640A06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DD96BF-A2DB-4BAB-9FDC-988584E9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7AF3B9-1DBD-41A6-BE90-47D7BA2D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AE5AA9-B35F-42B8-9C51-4457D2B3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302E7D-757E-477F-A1A3-3DD5FC5B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DF9CC-D6A8-4925-BBFB-4A0FC682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A0E279-FD7C-41BC-81D8-F62367D6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8CA084-73F7-432C-8F79-7C5D1DA2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4F0EBA-47B1-4118-B5B6-8A56ACE3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329C95-4CFD-4324-A007-2D465F18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688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3A8021-9CA6-4BC4-83E8-9F740409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DCA5BE-EAD9-44ED-BEC8-4E919658D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427652D-A145-4449-BDAF-2875904F3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799F769-ED1F-4D65-A513-00A07D85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BD17AC-EDB9-4150-BC8E-1C00F50A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43D1C53-0C7E-4786-B078-408B62F4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64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687E84-C7E7-4BED-A434-55D1C7CB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82786CD-109F-41CF-ACD5-B8E75A8B5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5DAE002-FC9D-4119-AB6D-E1F00AE62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82764BB-5E4F-4FD8-A155-B52B321C2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46D8CF8-AFD2-442A-8D07-15D47F2BA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6F205F2-0AE6-48F2-A0E9-95253B26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698B901-A28F-4232-981E-2D44E594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A7F567C-F337-4492-8FBA-D8E44F8B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1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2A6A51-C291-4B56-9E26-F5DDB9C5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0238A37-920B-407F-8054-3482C9971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E2B0DDA-2A97-4FA1-BAAD-946FEC1D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8C55A8E-F485-4167-8B4C-DB7B17D3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266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B3A4B69-0FA5-406B-8F89-8F5A9803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8FC5CC8-0E77-4233-88BC-269D1FE6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01CEE54-A89A-48A8-B6FC-032FAD80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6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AB5A4E-FE1A-4975-8254-F5EE2059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A2086A-0A01-4FCB-8EF4-9805D5E53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DF6779-C842-4D80-8C2D-7CEBDB32D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658749-1B03-48FC-9DEB-CBF5EA4D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6D4435-21FF-451F-8379-625A7B48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97ECF63-518B-42A8-A99F-E7E9D17A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04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5107E7-A820-4A3F-A698-940985A7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26BDDAA-5F3A-4254-A5B8-C071283E7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3950F04-EB0C-4CB0-BB3E-C8BC1B3BC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4000E5-5730-4A58-A791-7BCE02DD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D6E95A-1C98-4696-A7F3-FAA2ECD5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ABD950-9CE2-4D50-BCF0-BF35792B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77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05DF3A8-A34E-4201-99ED-34A6AB7B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10B27F4-5024-46B3-AE65-56B5B0EC2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5C3C0B-723D-4320-AFD6-A3095CCE0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5E0BB0-D720-4035-AAB6-981FC5EC0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F6F5A0-285D-4591-9C9C-CAE090964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E099266-C7BA-49B1-849E-F55D7BF9037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upload.wikimedia.org/wikipedia/fi/4/42/Suomen_perustuslaki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ikeusministerio.fi/korrupti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DE768416-E7EF-3F43-BDDD-DE35501E8ED5}"/>
              </a:ext>
            </a:extLst>
          </p:cNvPr>
          <p:cNvSpPr txBox="1">
            <a:spLocks/>
          </p:cNvSpPr>
          <p:nvPr/>
        </p:nvSpPr>
        <p:spPr>
          <a:xfrm>
            <a:off x="1524000" y="540000"/>
            <a:ext cx="914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6000" spc="-1" dirty="0">
                <a:solidFill>
                  <a:srgbClr val="000000"/>
                </a:solidFill>
                <a:latin typeface="Calibri"/>
              </a:rPr>
              <a:t>2 Valta, valtio ja oikeusvaltio</a:t>
            </a:r>
            <a:endParaRPr lang="fi-FI" sz="6000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9CED7F0-1696-E74C-9D7E-72A6CA5E9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30" y="2257727"/>
            <a:ext cx="2894339" cy="4600273"/>
          </a:xfrm>
          <a:prstGeom prst="rect">
            <a:avLst/>
          </a:prstGeom>
        </p:spPr>
      </p:pic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90FA01C-CC79-934C-A0AF-226C013BDDD9}"/>
              </a:ext>
            </a:extLst>
          </p:cNvPr>
          <p:cNvSpPr txBox="1">
            <a:spLocks/>
          </p:cNvSpPr>
          <p:nvPr/>
        </p:nvSpPr>
        <p:spPr>
          <a:xfrm>
            <a:off x="838200" y="1368000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dirty="0"/>
              <a:t>Muistiinpanot</a:t>
            </a:r>
          </a:p>
        </p:txBody>
      </p:sp>
    </p:spTree>
    <p:extLst>
      <p:ext uri="{BB962C8B-B14F-4D97-AF65-F5344CB8AC3E}">
        <p14:creationId xmlns:p14="http://schemas.microsoft.com/office/powerpoint/2010/main" val="352930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27FA97-057F-402F-9811-BDD0F080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Valta, valtio ja oikeusvaltio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EA7892-3D4C-4AD0-BCE0-2287C5842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i-FI" dirty="0"/>
              <a:t>Vallankäytön lajeja:</a:t>
            </a:r>
          </a:p>
          <a:p>
            <a:pPr marL="864000" lvl="1" indent="-324000">
              <a:spcBef>
                <a:spcPts val="1134"/>
              </a:spcBef>
              <a:buSzPct val="75000"/>
              <a:buFont typeface="Järjestelmäfontti"/>
              <a:buChar char="–"/>
            </a:pPr>
            <a:r>
              <a:rPr lang="fi-FI" sz="2800" dirty="0"/>
              <a:t>fyysinen pakkovalta</a:t>
            </a:r>
          </a:p>
          <a:p>
            <a:pPr marL="864000" lvl="1" indent="-324000">
              <a:spcBef>
                <a:spcPts val="1134"/>
              </a:spcBef>
              <a:buSzPct val="75000"/>
              <a:buFont typeface="Järjestelmäfontti"/>
              <a:buChar char="–"/>
            </a:pPr>
            <a:r>
              <a:rPr lang="fi-FI" sz="2800" dirty="0"/>
              <a:t>taloudellinen valta</a:t>
            </a:r>
          </a:p>
          <a:p>
            <a:pPr marL="864000" lvl="1" indent="-324000">
              <a:spcBef>
                <a:spcPts val="1134"/>
              </a:spcBef>
              <a:buSzPct val="75000"/>
              <a:buFont typeface="Järjestelmäfontti"/>
              <a:buChar char="–"/>
            </a:pPr>
            <a:r>
              <a:rPr lang="fi-FI" sz="2800" dirty="0"/>
              <a:t>sosiaalinen valta</a:t>
            </a:r>
          </a:p>
          <a:p>
            <a:pPr marL="864000" lvl="1" indent="-324000">
              <a:spcBef>
                <a:spcPts val="1134"/>
              </a:spcBef>
              <a:buSzPct val="75000"/>
              <a:buFont typeface="Järjestelmäfontti"/>
              <a:buChar char="–"/>
            </a:pPr>
            <a:r>
              <a:rPr lang="fi-FI" sz="2800" dirty="0"/>
              <a:t>ideologinen valta</a:t>
            </a:r>
          </a:p>
          <a:p>
            <a:pPr marL="450000" indent="-450000">
              <a:lnSpc>
                <a:spcPct val="110000"/>
              </a:lnSpc>
              <a:spcBef>
                <a:spcPts val="561"/>
              </a:spcBef>
              <a:buFont typeface="Calibri" pitchFamily="34" charset="0"/>
              <a:buChar char="→"/>
            </a:pPr>
            <a:r>
              <a:rPr lang="fi-FI" dirty="0"/>
              <a:t>Mikä vallan lajeista säätelee eniten sinun elämääsi?</a:t>
            </a:r>
          </a:p>
          <a:p>
            <a:pPr marL="450000" indent="-450000">
              <a:lnSpc>
                <a:spcPct val="110000"/>
              </a:lnSpc>
              <a:spcBef>
                <a:spcPts val="561"/>
              </a:spcBef>
              <a:buFont typeface="Calibri" pitchFamily="34" charset="0"/>
              <a:buChar char="→"/>
            </a:pPr>
            <a:r>
              <a:rPr lang="fi-FI" dirty="0"/>
              <a:t>Opettaja ei enää nyky-Suomessa käytä fyysistä pakkovaltaa. Mitä valtaa hän käyttää?</a:t>
            </a:r>
          </a:p>
          <a:p>
            <a:pPr marL="450000" indent="-450000">
              <a:lnSpc>
                <a:spcPct val="110000"/>
              </a:lnSpc>
              <a:spcBef>
                <a:spcPts val="561"/>
              </a:spcBef>
              <a:buFont typeface="Calibri" pitchFamily="34" charset="0"/>
              <a:buChar char="→"/>
            </a:pPr>
            <a:r>
              <a:rPr lang="fi-FI" dirty="0"/>
              <a:t>Mitä valtaa poliisi voi käyttää?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140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yöristetty suorakulmio 47"/>
          <p:cNvSpPr/>
          <p:nvPr/>
        </p:nvSpPr>
        <p:spPr>
          <a:xfrm>
            <a:off x="7636235" y="3186614"/>
            <a:ext cx="1964965" cy="90024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4" name="Ellipsi 3"/>
          <p:cNvSpPr/>
          <p:nvPr/>
        </p:nvSpPr>
        <p:spPr>
          <a:xfrm>
            <a:off x="3879329" y="2753916"/>
            <a:ext cx="3756907" cy="1719657"/>
          </a:xfrm>
          <a:prstGeom prst="ellipse">
            <a:avLst/>
          </a:prstGeom>
          <a:solidFill>
            <a:srgbClr val="92D050">
              <a:alpha val="4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fi-FI" sz="1350" dirty="0"/>
          </a:p>
          <a:p>
            <a:pPr lvl="1"/>
            <a:endParaRPr lang="fi-FI" sz="1350" dirty="0"/>
          </a:p>
          <a:p>
            <a:pPr algn="ctr"/>
            <a:r>
              <a:rPr lang="fi-FI" sz="1350" dirty="0"/>
              <a:t> </a:t>
            </a:r>
          </a:p>
        </p:txBody>
      </p:sp>
      <p:cxnSp>
        <p:nvCxnSpPr>
          <p:cNvPr id="6" name="Suora nuoliyhdysviiva 5"/>
          <p:cNvCxnSpPr/>
          <p:nvPr/>
        </p:nvCxnSpPr>
        <p:spPr>
          <a:xfrm flipH="1" flipV="1">
            <a:off x="4402217" y="2478860"/>
            <a:ext cx="154641" cy="43502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nuoliyhdysviiva 9"/>
          <p:cNvCxnSpPr>
            <a:cxnSpLocks/>
          </p:cNvCxnSpPr>
          <p:nvPr/>
        </p:nvCxnSpPr>
        <p:spPr>
          <a:xfrm>
            <a:off x="5103543" y="3697039"/>
            <a:ext cx="2532693" cy="3115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/>
          <p:cNvCxnSpPr/>
          <p:nvPr/>
        </p:nvCxnSpPr>
        <p:spPr>
          <a:xfrm>
            <a:off x="6787767" y="4337484"/>
            <a:ext cx="369794" cy="264773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/>
          <p:cNvCxnSpPr/>
          <p:nvPr/>
        </p:nvCxnSpPr>
        <p:spPr>
          <a:xfrm flipH="1">
            <a:off x="3567954" y="3728198"/>
            <a:ext cx="311374" cy="295252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/>
          <p:cNvCxnSpPr/>
          <p:nvPr/>
        </p:nvCxnSpPr>
        <p:spPr>
          <a:xfrm flipH="1">
            <a:off x="4893724" y="4447613"/>
            <a:ext cx="86595" cy="309289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yöristetty suorakulmio 24"/>
          <p:cNvSpPr/>
          <p:nvPr/>
        </p:nvSpPr>
        <p:spPr>
          <a:xfrm>
            <a:off x="4445621" y="4782862"/>
            <a:ext cx="2616051" cy="106871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Suomi on  oikeusvaltio – kansalaisten perusoikeudet toteutuvat</a:t>
            </a:r>
          </a:p>
        </p:txBody>
      </p:sp>
      <p:sp>
        <p:nvSpPr>
          <p:cNvPr id="26" name="Pyöristetty suorakulmio 25"/>
          <p:cNvSpPr/>
          <p:nvPr/>
        </p:nvSpPr>
        <p:spPr>
          <a:xfrm>
            <a:off x="7157562" y="4510690"/>
            <a:ext cx="2284855" cy="1299019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Suomi on yhtenäisvaltio – sama perustuslaki ohjaa koko valtiossa</a:t>
            </a:r>
          </a:p>
        </p:txBody>
      </p:sp>
      <p:sp>
        <p:nvSpPr>
          <p:cNvPr id="28" name="Kuvatekstisoikio 27"/>
          <p:cNvSpPr/>
          <p:nvPr/>
        </p:nvSpPr>
        <p:spPr>
          <a:xfrm>
            <a:off x="2849082" y="1578614"/>
            <a:ext cx="2319619" cy="891521"/>
          </a:xfrm>
          <a:prstGeom prst="wedgeEllipseCallout">
            <a:avLst>
              <a:gd name="adj1" fmla="val -45019"/>
              <a:gd name="adj2" fmla="val 7303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fi-FI" sz="1500" dirty="0"/>
              <a:t>	</a:t>
            </a:r>
          </a:p>
        </p:txBody>
      </p:sp>
      <p:sp>
        <p:nvSpPr>
          <p:cNvPr id="20" name="Suorakulmio 19"/>
          <p:cNvSpPr/>
          <p:nvPr/>
        </p:nvSpPr>
        <p:spPr>
          <a:xfrm>
            <a:off x="2866773" y="1578613"/>
            <a:ext cx="2212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i-FI" sz="1500" dirty="0"/>
              <a:t> </a:t>
            </a:r>
            <a:r>
              <a:rPr lang="fi-FI" dirty="0"/>
              <a:t>Onko valtio yhteiskunnan</a:t>
            </a:r>
          </a:p>
          <a:p>
            <a:pPr lvl="1"/>
            <a:r>
              <a:rPr lang="fi-FI" dirty="0"/>
              <a:t>selkäranka?</a:t>
            </a:r>
            <a:endParaRPr lang="fi-FI" sz="1350" dirty="0"/>
          </a:p>
        </p:txBody>
      </p:sp>
      <p:sp>
        <p:nvSpPr>
          <p:cNvPr id="21" name="Suorakulmio 20"/>
          <p:cNvSpPr/>
          <p:nvPr/>
        </p:nvSpPr>
        <p:spPr>
          <a:xfrm>
            <a:off x="3735743" y="3056172"/>
            <a:ext cx="36918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i-FI" sz="2100" dirty="0"/>
              <a:t>Valtio on pakkovallan käytön legitiimi monopoli tietyllä maantieteellisellä alueella</a:t>
            </a:r>
          </a:p>
        </p:txBody>
      </p:sp>
      <p:sp>
        <p:nvSpPr>
          <p:cNvPr id="37" name="Suorakulmio 36"/>
          <p:cNvSpPr/>
          <p:nvPr/>
        </p:nvSpPr>
        <p:spPr>
          <a:xfrm>
            <a:off x="5753647" y="1751423"/>
            <a:ext cx="2507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Vain valtio voi antaa kansalaisilleen rangaistuksia</a:t>
            </a:r>
          </a:p>
        </p:txBody>
      </p:sp>
      <p:sp>
        <p:nvSpPr>
          <p:cNvPr id="38" name="Suorakulmio 37"/>
          <p:cNvSpPr/>
          <p:nvPr/>
        </p:nvSpPr>
        <p:spPr>
          <a:xfrm>
            <a:off x="7685930" y="3194671"/>
            <a:ext cx="1888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Kansalaiset hyväksyvät valtion vallankäytön</a:t>
            </a:r>
          </a:p>
        </p:txBody>
      </p:sp>
      <p:sp>
        <p:nvSpPr>
          <p:cNvPr id="45" name="Pyöristetty suorakulmio 44"/>
          <p:cNvSpPr/>
          <p:nvPr/>
        </p:nvSpPr>
        <p:spPr>
          <a:xfrm>
            <a:off x="5895750" y="1751424"/>
            <a:ext cx="2117002" cy="90024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cxnSp>
        <p:nvCxnSpPr>
          <p:cNvPr id="8" name="Suora nuoliyhdysviiva 7"/>
          <p:cNvCxnSpPr/>
          <p:nvPr/>
        </p:nvCxnSpPr>
        <p:spPr>
          <a:xfrm flipV="1">
            <a:off x="6056205" y="2651670"/>
            <a:ext cx="282388" cy="524435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Suorakulmio 50"/>
          <p:cNvSpPr/>
          <p:nvPr/>
        </p:nvSpPr>
        <p:spPr>
          <a:xfrm>
            <a:off x="2395331" y="4255822"/>
            <a:ext cx="18823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Muiden valtioiden pitää tunnustaa valtio virallisesti</a:t>
            </a:r>
          </a:p>
        </p:txBody>
      </p:sp>
      <p:sp>
        <p:nvSpPr>
          <p:cNvPr id="52" name="Pyöristetty suorakulmio 51"/>
          <p:cNvSpPr/>
          <p:nvPr/>
        </p:nvSpPr>
        <p:spPr>
          <a:xfrm>
            <a:off x="2354974" y="4114795"/>
            <a:ext cx="1952570" cy="117724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cxnSp>
        <p:nvCxnSpPr>
          <p:cNvPr id="65" name="Suora yhdysviiva 64"/>
          <p:cNvCxnSpPr/>
          <p:nvPr/>
        </p:nvCxnSpPr>
        <p:spPr>
          <a:xfrm>
            <a:off x="5208021" y="3405468"/>
            <a:ext cx="2084769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uora yhdysviiva 66"/>
          <p:cNvCxnSpPr/>
          <p:nvPr/>
        </p:nvCxnSpPr>
        <p:spPr>
          <a:xfrm>
            <a:off x="4307543" y="3697039"/>
            <a:ext cx="2084769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tsikko 1">
            <a:extLst>
              <a:ext uri="{FF2B5EF4-FFF2-40B4-BE49-F238E27FC236}">
                <a16:creationId xmlns:a16="http://schemas.microsoft.com/office/drawing/2014/main" id="{075C74AE-DFEE-3241-B84C-61CAE266C92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Mikä on valtio?</a:t>
            </a:r>
          </a:p>
        </p:txBody>
      </p:sp>
    </p:spTree>
    <p:extLst>
      <p:ext uri="{BB962C8B-B14F-4D97-AF65-F5344CB8AC3E}">
        <p14:creationId xmlns:p14="http://schemas.microsoft.com/office/powerpoint/2010/main" val="52398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5" grpId="0" animBg="1"/>
      <p:bldP spid="26" grpId="0" animBg="1"/>
      <p:bldP spid="28" grpId="0" animBg="1"/>
      <p:bldP spid="20" grpId="0"/>
      <p:bldP spid="37" grpId="0"/>
      <p:bldP spid="38" grpId="0"/>
      <p:bldP spid="45" grpId="0" animBg="1"/>
      <p:bldP spid="51" grpId="0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BCEDB0-030F-4CA7-9D85-9BD14F42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Oikeusvaltio – perustuu lakiin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24ECBE-1D9F-460E-A3BC-F632956F7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000" indent="-342000">
              <a:lnSpc>
                <a:spcPct val="100000"/>
              </a:lnSpc>
              <a:spcBef>
                <a:spcPts val="561"/>
              </a:spcBef>
            </a:pPr>
            <a:r>
              <a:rPr lang="fi-FI" dirty="0"/>
              <a:t>Kaikessa julkisessa toiminnassa on noudatettava lakia</a:t>
            </a:r>
          </a:p>
          <a:p>
            <a:pPr marL="342000" indent="-342000">
              <a:lnSpc>
                <a:spcPct val="100000"/>
              </a:lnSpc>
              <a:spcBef>
                <a:spcPts val="561"/>
              </a:spcBef>
            </a:pPr>
            <a:r>
              <a:rPr lang="fi-FI" dirty="0"/>
              <a:t>Edellyttää vallanjaon tasapainoa – toteutuu vallan kolmijako-opin mukaisesti, kun lainsäädäntö-, toimeenpano- ja tuomiovallalla on  omat tehtävänsä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7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7C9626-123F-294A-B559-A7009D40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perustuslaki on niin tärkeä?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8A0CEF3-A448-F248-AD20-D84C5A8DF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174" y="2525327"/>
            <a:ext cx="6019703" cy="2613203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i-FI" dirty="0"/>
              <a:t>Suomen perustuslaki</a:t>
            </a:r>
          </a:p>
          <a:p>
            <a:pPr marL="0" indent="0" algn="ctr">
              <a:buNone/>
            </a:pPr>
            <a:r>
              <a:rPr lang="fi-FI" dirty="0"/>
              <a:t>suojaa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1353F91-EDD8-724E-98E0-AFCF7ACD2227}"/>
              </a:ext>
            </a:extLst>
          </p:cNvPr>
          <p:cNvSpPr txBox="1"/>
          <p:nvPr/>
        </p:nvSpPr>
        <p:spPr>
          <a:xfrm>
            <a:off x="5322514" y="2527184"/>
            <a:ext cx="225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tx2"/>
                </a:solidFill>
              </a:rPr>
              <a:t>Kansalaisten perusoikeuksia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94B8FBE-A79D-C840-BFEA-591B5A913567}"/>
              </a:ext>
            </a:extLst>
          </p:cNvPr>
          <p:cNvSpPr txBox="1"/>
          <p:nvPr/>
        </p:nvSpPr>
        <p:spPr>
          <a:xfrm>
            <a:off x="5866462" y="4243666"/>
            <a:ext cx="1989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tx2"/>
                </a:solidFill>
              </a:rPr>
              <a:t>Kaikkien</a:t>
            </a:r>
          </a:p>
          <a:p>
            <a:r>
              <a:rPr lang="fi-FI" sz="2400" dirty="0">
                <a:solidFill>
                  <a:schemeClr val="tx2"/>
                </a:solidFill>
              </a:rPr>
              <a:t>ihmisarvoa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5075344-088D-424D-8DB7-457F830AE1D5}"/>
              </a:ext>
            </a:extLst>
          </p:cNvPr>
          <p:cNvSpPr txBox="1"/>
          <p:nvPr/>
        </p:nvSpPr>
        <p:spPr>
          <a:xfrm>
            <a:off x="1860176" y="4141695"/>
            <a:ext cx="2588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tx2"/>
                </a:solidFill>
              </a:rPr>
              <a:t>Yksilön koskemattomuutta</a:t>
            </a:r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A9666FEB-2B17-3345-8474-7EAA1F885377}"/>
              </a:ext>
            </a:extLst>
          </p:cNvPr>
          <p:cNvCxnSpPr/>
          <p:nvPr/>
        </p:nvCxnSpPr>
        <p:spPr>
          <a:xfrm flipV="1">
            <a:off x="4798360" y="2866786"/>
            <a:ext cx="605117" cy="45720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D67E2F96-795F-A74E-BB84-4CA6720654FE}"/>
              </a:ext>
            </a:extLst>
          </p:cNvPr>
          <p:cNvCxnSpPr>
            <a:cxnSpLocks/>
          </p:cNvCxnSpPr>
          <p:nvPr/>
        </p:nvCxnSpPr>
        <p:spPr>
          <a:xfrm>
            <a:off x="4948758" y="4122644"/>
            <a:ext cx="917704" cy="276361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7DCDE13A-8E88-C04E-8A5B-C4616475C549}"/>
              </a:ext>
            </a:extLst>
          </p:cNvPr>
          <p:cNvCxnSpPr>
            <a:cxnSpLocks/>
          </p:cNvCxnSpPr>
          <p:nvPr/>
        </p:nvCxnSpPr>
        <p:spPr>
          <a:xfrm flipH="1">
            <a:off x="2852530" y="4122644"/>
            <a:ext cx="925094" cy="43454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>
            <a:hlinkClick r:id="rId2"/>
            <a:extLst>
              <a:ext uri="{FF2B5EF4-FFF2-40B4-BE49-F238E27FC236}">
                <a16:creationId xmlns:a16="http://schemas.microsoft.com/office/drawing/2014/main" id="{9083EB19-F89F-134A-AF3A-28F53F44B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21" y="2213401"/>
            <a:ext cx="2588558" cy="40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612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DE8C32-6AE6-4590-80EE-AE3272839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Oikeusvaltio on kuin </a:t>
            </a:r>
            <a:br>
              <a:rPr lang="fi-FI" dirty="0"/>
            </a:br>
            <a:r>
              <a:rPr lang="fi-FI" dirty="0"/>
              <a:t>kalliolle rakennettu talo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54FB756-2A5A-664A-9D2C-90ED0D683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9913" y="1755379"/>
            <a:ext cx="6117481" cy="4741047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7FD23DF1-454B-5941-8FB5-0EF6DCE37B7B}"/>
              </a:ext>
            </a:extLst>
          </p:cNvPr>
          <p:cNvSpPr txBox="1"/>
          <p:nvPr/>
        </p:nvSpPr>
        <p:spPr>
          <a:xfrm>
            <a:off x="8547653" y="4368206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JÄRJESTELMÄN TOIMIVUUS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56555E37-8BE0-C348-AF34-09B7C251BAC3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8155459" y="4691372"/>
            <a:ext cx="392194" cy="3231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2">
            <a:extLst>
              <a:ext uri="{FF2B5EF4-FFF2-40B4-BE49-F238E27FC236}">
                <a16:creationId xmlns:a16="http://schemas.microsoft.com/office/drawing/2014/main" id="{E6CB2471-13D7-B44E-B154-A3A7754EF743}"/>
              </a:ext>
            </a:extLst>
          </p:cNvPr>
          <p:cNvSpPr txBox="1"/>
          <p:nvPr/>
        </p:nvSpPr>
        <p:spPr>
          <a:xfrm>
            <a:off x="8646509" y="585890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VALLAN </a:t>
            </a:r>
            <a:br>
              <a:rPr lang="fi-FI" dirty="0"/>
            </a:br>
            <a:r>
              <a:rPr lang="fi-FI" dirty="0"/>
              <a:t>TASAPAINO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05B0C501-10B7-2F43-89C8-5D8E2CD4AFFE}"/>
              </a:ext>
            </a:extLst>
          </p:cNvPr>
          <p:cNvSpPr txBox="1"/>
          <p:nvPr/>
        </p:nvSpPr>
        <p:spPr>
          <a:xfrm>
            <a:off x="2075128" y="522492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IHMISTEN </a:t>
            </a:r>
            <a:br>
              <a:rPr lang="fi-FI" dirty="0"/>
            </a:br>
            <a:r>
              <a:rPr lang="fi-FI" dirty="0"/>
              <a:t>PERUS­OIKEUDET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DB127234-C466-7E49-BE6A-3293E7FD38B0}"/>
              </a:ext>
            </a:extLst>
          </p:cNvPr>
          <p:cNvSpPr txBox="1"/>
          <p:nvPr/>
        </p:nvSpPr>
        <p:spPr>
          <a:xfrm>
            <a:off x="3279913" y="630749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LAINALAISUUS</a:t>
            </a:r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F4325C6C-92F8-6A40-9B3C-4311696C497A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8155459" y="5980670"/>
            <a:ext cx="491050" cy="2013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C0DB8D75-87DD-764E-84A4-9678F5F97638}"/>
              </a:ext>
            </a:extLst>
          </p:cNvPr>
          <p:cNvCxnSpPr>
            <a:cxnSpLocks/>
          </p:cNvCxnSpPr>
          <p:nvPr/>
        </p:nvCxnSpPr>
        <p:spPr>
          <a:xfrm flipV="1">
            <a:off x="4847967" y="6307494"/>
            <a:ext cx="717946" cy="1853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AAA3C5A0-7F5B-0F41-BC76-5454791C7A38}"/>
              </a:ext>
            </a:extLst>
          </p:cNvPr>
          <p:cNvCxnSpPr>
            <a:cxnSpLocks/>
          </p:cNvCxnSpPr>
          <p:nvPr/>
        </p:nvCxnSpPr>
        <p:spPr>
          <a:xfrm>
            <a:off x="3279913" y="5399903"/>
            <a:ext cx="871957" cy="1481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90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CDA8F5-5E1D-41F9-AA8A-EAED5708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983"/>
            <a:ext cx="10515600" cy="1325563"/>
          </a:xfrm>
        </p:spPr>
        <p:txBody>
          <a:bodyPr>
            <a:normAutofit/>
          </a:bodyPr>
          <a:lstStyle/>
          <a:p>
            <a:r>
              <a:rPr lang="fi-FI" sz="4400" dirty="0"/>
              <a:t>Miten oikeusvaltioperiaatteiden </a:t>
            </a:r>
            <a:br>
              <a:rPr lang="fi-FI" sz="4400" dirty="0"/>
            </a:br>
            <a:r>
              <a:rPr lang="fi-FI" sz="4400" dirty="0"/>
              <a:t>puuttuminen vaikuttaisi?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A5D296-F11A-4D81-ADAB-D67E423C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45696"/>
            <a:ext cx="11353801" cy="4351338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fi-FI" sz="2800" dirty="0"/>
              <a:t>Ihmiset eivät voisi luottaa oikeuteensa</a:t>
            </a:r>
          </a:p>
          <a:p>
            <a:pPr marL="684000" lvl="2" indent="-342000">
              <a:lnSpc>
                <a:spcPct val="80000"/>
              </a:lnSpc>
              <a:spcBef>
                <a:spcPts val="0"/>
              </a:spcBef>
            </a:pPr>
            <a:r>
              <a:rPr lang="fi-FI" sz="2800" dirty="0"/>
              <a:t>saada tasa-arvoista kohtelua oikeudenkäynneissä</a:t>
            </a:r>
          </a:p>
          <a:p>
            <a:pPr marL="684000" lvl="2" indent="-342000">
              <a:lnSpc>
                <a:spcPct val="80000"/>
              </a:lnSpc>
              <a:spcBef>
                <a:spcPts val="0"/>
              </a:spcBef>
            </a:pPr>
            <a:r>
              <a:rPr lang="fi-FI" sz="2800" dirty="0"/>
              <a:t>valita uskontonsa tai olla valitsematta mitään uskontoa</a:t>
            </a:r>
          </a:p>
          <a:p>
            <a:pPr marL="684000" lvl="2" indent="-342000">
              <a:lnSpc>
                <a:spcPct val="80000"/>
              </a:lnSpc>
              <a:spcBef>
                <a:spcPts val="0"/>
              </a:spcBef>
            </a:pPr>
            <a:r>
              <a:rPr lang="fi-FI" sz="2800" dirty="0"/>
              <a:t>saada koulutusta  </a:t>
            </a:r>
          </a:p>
          <a:p>
            <a:pPr marL="684000" lvl="2" indent="-342000">
              <a:lnSpc>
                <a:spcPct val="80000"/>
              </a:lnSpc>
              <a:spcBef>
                <a:spcPts val="0"/>
              </a:spcBef>
            </a:pPr>
            <a:r>
              <a:rPr lang="fi-FI" sz="2800" dirty="0"/>
              <a:t>käyttää sananvapauttaan lain puitteissa</a:t>
            </a:r>
          </a:p>
          <a:p>
            <a:pPr marL="684000" lvl="2" indent="-342000">
              <a:lnSpc>
                <a:spcPct val="80000"/>
              </a:lnSpc>
              <a:spcBef>
                <a:spcPts val="0"/>
              </a:spcBef>
            </a:pPr>
            <a:r>
              <a:rPr lang="fi-FI" sz="2800" dirty="0"/>
              <a:t>saada virkamiehiltä lakiin perustuvia päätöksiä</a:t>
            </a:r>
          </a:p>
          <a:p>
            <a:pPr marL="684000" lvl="2" indent="-342000">
              <a:lnSpc>
                <a:spcPct val="80000"/>
              </a:lnSpc>
              <a:spcBef>
                <a:spcPts val="0"/>
              </a:spcBef>
            </a:pPr>
            <a:r>
              <a:rPr lang="fi-FI" sz="2800" dirty="0"/>
              <a:t>valittaa hallinnon päätöksistä </a:t>
            </a:r>
          </a:p>
          <a:p>
            <a:pPr marL="684000" lvl="2" indent="-342000">
              <a:lnSpc>
                <a:spcPct val="80000"/>
              </a:lnSpc>
              <a:spcBef>
                <a:spcPts val="0"/>
              </a:spcBef>
            </a:pPr>
            <a:r>
              <a:rPr lang="fi-FI" sz="2800" dirty="0"/>
              <a:t>tulla kuulluksi itseä koskevissa päätöksissä</a:t>
            </a:r>
          </a:p>
          <a:p>
            <a:pPr marL="0" lvl="1" indent="0">
              <a:spcBef>
                <a:spcPts val="1100"/>
              </a:spcBef>
              <a:buNone/>
            </a:pPr>
            <a:r>
              <a:rPr lang="fi-FI" sz="2800" dirty="0"/>
              <a:t>Esimerkiksi opintotukea maksettaisiin opiskelijalle A enemmän kuin opiskelijalle B ilman perusteita, ajokortin voisi saada vain maksamalla viranomaiselle ylimääräisiä palkkioita tai syytettyä ei kuultaisi oikeudenkäynnissä.</a:t>
            </a:r>
          </a:p>
          <a:p>
            <a:pPr marL="685800" lvl="2" indent="0">
              <a:buNone/>
            </a:pPr>
            <a:r>
              <a:rPr lang="fi-FI" sz="2800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120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9DFF6D-5C09-BD47-A851-EFFDD997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3600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/>
              <a:t>Vallan väärinkäyttö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1" name="Sisällön paikkamerkki 20">
            <a:extLst>
              <a:ext uri="{FF2B5EF4-FFF2-40B4-BE49-F238E27FC236}">
                <a16:creationId xmlns:a16="http://schemas.microsoft.com/office/drawing/2014/main" id="{7D86BD33-52CC-9D44-B928-189D6A2E3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669861"/>
            <a:ext cx="4760259" cy="4563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Pyöristetty suorakulmio 4">
            <a:extLst>
              <a:ext uri="{FF2B5EF4-FFF2-40B4-BE49-F238E27FC236}">
                <a16:creationId xmlns:a16="http://schemas.microsoft.com/office/drawing/2014/main" id="{D98DB6C0-F742-FB4E-B133-F15986281727}"/>
              </a:ext>
            </a:extLst>
          </p:cNvPr>
          <p:cNvSpPr/>
          <p:nvPr/>
        </p:nvSpPr>
        <p:spPr>
          <a:xfrm>
            <a:off x="4383307" y="2052523"/>
            <a:ext cx="3425386" cy="16196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800" b="1" dirty="0">
                <a:solidFill>
                  <a:schemeClr val="tx1"/>
                </a:solidFill>
              </a:rPr>
              <a:t>Korruptio</a:t>
            </a:r>
          </a:p>
          <a:p>
            <a:pPr marL="216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800" b="1" dirty="0">
                <a:solidFill>
                  <a:schemeClr val="tx1"/>
                </a:solidFill>
              </a:rPr>
              <a:t>byrokraattinen</a:t>
            </a:r>
          </a:p>
          <a:p>
            <a:pPr marL="216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800" b="1" dirty="0">
                <a:solidFill>
                  <a:schemeClr val="tx1"/>
                </a:solidFill>
              </a:rPr>
              <a:t>poliittinen</a:t>
            </a:r>
          </a:p>
        </p:txBody>
      </p: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50EFD91D-65FC-B942-90CC-86323CE777FA}"/>
              </a:ext>
            </a:extLst>
          </p:cNvPr>
          <p:cNvCxnSpPr>
            <a:cxnSpLocks/>
          </p:cNvCxnSpPr>
          <p:nvPr/>
        </p:nvCxnSpPr>
        <p:spPr>
          <a:xfrm>
            <a:off x="7820333" y="2991077"/>
            <a:ext cx="1613923" cy="818136"/>
          </a:xfrm>
          <a:prstGeom prst="straightConnector1">
            <a:avLst/>
          </a:prstGeom>
          <a:ln w="22225">
            <a:solidFill>
              <a:schemeClr val="accent6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iruutu 21">
            <a:extLst>
              <a:ext uri="{FF2B5EF4-FFF2-40B4-BE49-F238E27FC236}">
                <a16:creationId xmlns:a16="http://schemas.microsoft.com/office/drawing/2014/main" id="{226DEE6F-86B9-AC4A-85D0-59469D49B595}"/>
              </a:ext>
            </a:extLst>
          </p:cNvPr>
          <p:cNvSpPr txBox="1"/>
          <p:nvPr/>
        </p:nvSpPr>
        <p:spPr>
          <a:xfrm>
            <a:off x="1515903" y="3578380"/>
            <a:ext cx="1734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Lahjonta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85EC61DB-1443-954F-B62E-F4A5CB489DDC}"/>
              </a:ext>
            </a:extLst>
          </p:cNvPr>
          <p:cNvSpPr txBox="1"/>
          <p:nvPr/>
        </p:nvSpPr>
        <p:spPr>
          <a:xfrm>
            <a:off x="3529365" y="4336483"/>
            <a:ext cx="1819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Laittomat maksut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03DEA6A3-00AA-BE48-8AF4-B5DA836170C7}"/>
              </a:ext>
            </a:extLst>
          </p:cNvPr>
          <p:cNvSpPr txBox="1"/>
          <p:nvPr/>
        </p:nvSpPr>
        <p:spPr>
          <a:xfrm>
            <a:off x="5553307" y="4336483"/>
            <a:ext cx="1727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Kavallus, varkaus, petos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91C7182-6216-B04A-BA34-FEC428403CED}"/>
              </a:ext>
            </a:extLst>
          </p:cNvPr>
          <p:cNvSpPr txBox="1"/>
          <p:nvPr/>
        </p:nvSpPr>
        <p:spPr>
          <a:xfrm>
            <a:off x="7132022" y="4336483"/>
            <a:ext cx="193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Kiristäminen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FD8CFBA3-B9B7-E143-B0E9-6357A4242920}"/>
              </a:ext>
            </a:extLst>
          </p:cNvPr>
          <p:cNvSpPr txBox="1"/>
          <p:nvPr/>
        </p:nvSpPr>
        <p:spPr>
          <a:xfrm>
            <a:off x="9434256" y="3578380"/>
            <a:ext cx="210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Suosiminen</a:t>
            </a: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F6492366-A9DE-7C40-A8C9-568A28E99D20}"/>
              </a:ext>
            </a:extLst>
          </p:cNvPr>
          <p:cNvSpPr/>
          <p:nvPr/>
        </p:nvSpPr>
        <p:spPr>
          <a:xfrm>
            <a:off x="8130201" y="5892951"/>
            <a:ext cx="4161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https://oikeusministerio.fi/korruptio</a:t>
            </a:r>
            <a:endParaRPr lang="fi-FI" dirty="0"/>
          </a:p>
        </p:txBody>
      </p: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D0D0D39F-A3AC-CE47-9967-A9FA261167E6}"/>
              </a:ext>
            </a:extLst>
          </p:cNvPr>
          <p:cNvCxnSpPr>
            <a:cxnSpLocks/>
          </p:cNvCxnSpPr>
          <p:nvPr/>
        </p:nvCxnSpPr>
        <p:spPr>
          <a:xfrm>
            <a:off x="7323239" y="3674251"/>
            <a:ext cx="497094" cy="705109"/>
          </a:xfrm>
          <a:prstGeom prst="straightConnector1">
            <a:avLst/>
          </a:prstGeom>
          <a:ln w="22225">
            <a:solidFill>
              <a:schemeClr val="accent6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3A9A277E-1B10-0445-896F-19FB87EC7017}"/>
              </a:ext>
            </a:extLst>
          </p:cNvPr>
          <p:cNvCxnSpPr>
            <a:cxnSpLocks/>
          </p:cNvCxnSpPr>
          <p:nvPr/>
        </p:nvCxnSpPr>
        <p:spPr>
          <a:xfrm>
            <a:off x="6096000" y="3672655"/>
            <a:ext cx="0" cy="661793"/>
          </a:xfrm>
          <a:prstGeom prst="straightConnector1">
            <a:avLst/>
          </a:prstGeom>
          <a:ln w="22225">
            <a:solidFill>
              <a:schemeClr val="accent6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>
            <a:extLst>
              <a:ext uri="{FF2B5EF4-FFF2-40B4-BE49-F238E27FC236}">
                <a16:creationId xmlns:a16="http://schemas.microsoft.com/office/drawing/2014/main" id="{8BC9FF06-38A0-404B-9A5B-852C51CF880A}"/>
              </a:ext>
            </a:extLst>
          </p:cNvPr>
          <p:cNvCxnSpPr>
            <a:cxnSpLocks/>
          </p:cNvCxnSpPr>
          <p:nvPr/>
        </p:nvCxnSpPr>
        <p:spPr>
          <a:xfrm flipH="1">
            <a:off x="4414401" y="3674251"/>
            <a:ext cx="497094" cy="705109"/>
          </a:xfrm>
          <a:prstGeom prst="straightConnector1">
            <a:avLst/>
          </a:prstGeom>
          <a:ln w="22225">
            <a:solidFill>
              <a:schemeClr val="accent6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>
            <a:extLst>
              <a:ext uri="{FF2B5EF4-FFF2-40B4-BE49-F238E27FC236}">
                <a16:creationId xmlns:a16="http://schemas.microsoft.com/office/drawing/2014/main" id="{84F825F3-61EB-5A44-81EC-6FC4C1F82DF1}"/>
              </a:ext>
            </a:extLst>
          </p:cNvPr>
          <p:cNvCxnSpPr>
            <a:cxnSpLocks/>
          </p:cNvCxnSpPr>
          <p:nvPr/>
        </p:nvCxnSpPr>
        <p:spPr>
          <a:xfrm flipH="1">
            <a:off x="2773897" y="2991077"/>
            <a:ext cx="1613923" cy="818136"/>
          </a:xfrm>
          <a:prstGeom prst="straightConnector1">
            <a:avLst/>
          </a:prstGeom>
          <a:ln w="22225">
            <a:solidFill>
              <a:schemeClr val="accent6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95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A0D75453-DF25-D24A-9B7F-748607CC4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84" y="1013254"/>
            <a:ext cx="8131632" cy="522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8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254</Words>
  <Application>Microsoft Macintosh PowerPoint</Application>
  <PresentationFormat>Laajakuva</PresentationFormat>
  <Paragraphs>65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Järjestelmäfontti</vt:lpstr>
      <vt:lpstr>Office-teema</vt:lpstr>
      <vt:lpstr>PowerPoint-esitys</vt:lpstr>
      <vt:lpstr>Valta, valtio ja oikeusvaltio</vt:lpstr>
      <vt:lpstr>PowerPoint-esitys</vt:lpstr>
      <vt:lpstr>Oikeusvaltio – perustuu lakiin</vt:lpstr>
      <vt:lpstr>Miksi perustuslaki on niin tärkeä?</vt:lpstr>
      <vt:lpstr>Oikeusvaltio on kuin  kalliolle rakennettu talo</vt:lpstr>
      <vt:lpstr>Miten oikeusvaltioperiaatteiden  puuttuminen vaikuttaisi?</vt:lpstr>
      <vt:lpstr>Vallan väärinkäyttö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 Sallanen</dc:creator>
  <cp:lastModifiedBy>Anu Mikkonen</cp:lastModifiedBy>
  <cp:revision>17</cp:revision>
  <dcterms:created xsi:type="dcterms:W3CDTF">2020-11-26T06:08:36Z</dcterms:created>
  <dcterms:modified xsi:type="dcterms:W3CDTF">2021-05-07T12:55:59Z</dcterms:modified>
</cp:coreProperties>
</file>