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356" r:id="rId4"/>
    <p:sldId id="357" r:id="rId5"/>
    <p:sldId id="362" r:id="rId6"/>
    <p:sldId id="365" r:id="rId7"/>
    <p:sldId id="366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DB814-6500-47C2-8D62-1FFF44F3C356}" type="datetimeFigureOut">
              <a:rPr lang="fi-FI" smtClean="0"/>
              <a:t>27.5.2021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65CCA-C6AB-4BD1-8046-A44432C3C8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329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27.5.2021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27.5.2021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27.5.2021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27.5.2021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E099266-C7BA-49B1-849E-F55D7BF903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90D3CCAD-E77A-6D4C-A5C0-64A7FEED5C5B}"/>
              </a:ext>
            </a:extLst>
          </p:cNvPr>
          <p:cNvSpPr txBox="1">
            <a:spLocks/>
          </p:cNvSpPr>
          <p:nvPr/>
        </p:nvSpPr>
        <p:spPr>
          <a:xfrm>
            <a:off x="1524000" y="2500212"/>
            <a:ext cx="9144000" cy="18178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pc="-1" dirty="0">
                <a:solidFill>
                  <a:srgbClr val="000000"/>
                </a:solidFill>
                <a:latin typeface="Calibri"/>
              </a:rPr>
              <a:t>16 Luottamus yhteiskunnan liimana</a:t>
            </a:r>
            <a:endParaRPr lang="fi-FI" dirty="0"/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B06B0FCD-D13C-E04B-BD4F-554A500FE58C}"/>
              </a:ext>
            </a:extLst>
          </p:cNvPr>
          <p:cNvSpPr txBox="1">
            <a:spLocks/>
          </p:cNvSpPr>
          <p:nvPr/>
        </p:nvSpPr>
        <p:spPr>
          <a:xfrm>
            <a:off x="838200" y="4383154"/>
            <a:ext cx="10515600" cy="1227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Muistiinpanot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26854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A88E2F-49AB-4172-A011-994BCB91A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Poliisi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0C4EB2-12C8-42D3-939E-B7E1E0D37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0000" indent="-270000">
              <a:spcBef>
                <a:spcPts val="561"/>
              </a:spcBef>
            </a:pPr>
            <a:r>
              <a:rPr lang="fi-FI" dirty="0"/>
              <a:t>Tehtävänä </a:t>
            </a:r>
          </a:p>
          <a:p>
            <a:pPr marL="630000" lvl="1" indent="-360000">
              <a:spcBef>
                <a:spcPts val="561"/>
              </a:spcBef>
              <a:buFont typeface="Calibri" pitchFamily="34" charset="0"/>
              <a:buChar char="→"/>
            </a:pPr>
            <a:r>
              <a:rPr lang="fi-FI" sz="2800" dirty="0"/>
              <a:t>järjestyksen ja turvallisuuden ylläpitäminen</a:t>
            </a:r>
          </a:p>
          <a:p>
            <a:pPr marL="630000" lvl="1" indent="-360000">
              <a:spcBef>
                <a:spcPts val="561"/>
              </a:spcBef>
              <a:buFont typeface="Calibri" pitchFamily="34" charset="0"/>
              <a:buChar char="→"/>
            </a:pPr>
            <a:r>
              <a:rPr lang="fi-FI" sz="2800" dirty="0"/>
              <a:t>rikosten selvittäminen ja ennaltaehkäisy</a:t>
            </a:r>
          </a:p>
          <a:p>
            <a:pPr marL="630000" lvl="1" indent="-360000">
              <a:spcBef>
                <a:spcPts val="561"/>
              </a:spcBef>
              <a:buFont typeface="Calibri" pitchFamily="34" charset="0"/>
              <a:buChar char="→"/>
            </a:pPr>
            <a:r>
              <a:rPr lang="fi-FI" sz="2800" dirty="0"/>
              <a:t>lupa-asioiden hoitaminen (passit, ajokortit, aseluvat, henkilökortit)</a:t>
            </a:r>
          </a:p>
          <a:p>
            <a:pPr marL="270000" indent="-270000">
              <a:spcBef>
                <a:spcPts val="561"/>
              </a:spcBef>
            </a:pPr>
            <a:r>
              <a:rPr lang="fi-FI" dirty="0"/>
              <a:t>Toimet eivät saa olla ristiriidassa perus- ja ihmisoikeuksien kanssa.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4229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/>
        </p:nvSpPr>
        <p:spPr>
          <a:xfrm>
            <a:off x="2783632" y="2204864"/>
            <a:ext cx="6264696" cy="57606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200" dirty="0">
                <a:solidFill>
                  <a:srgbClr val="002060"/>
                </a:solidFill>
              </a:rPr>
              <a:t>Sisäministeriö</a:t>
            </a:r>
          </a:p>
        </p:txBody>
      </p:sp>
      <p:sp>
        <p:nvSpPr>
          <p:cNvPr id="7" name="Suorakulmio 6"/>
          <p:cNvSpPr/>
          <p:nvPr/>
        </p:nvSpPr>
        <p:spPr>
          <a:xfrm>
            <a:off x="2783632" y="3140968"/>
            <a:ext cx="6264696" cy="57606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200" dirty="0">
                <a:solidFill>
                  <a:srgbClr val="002060"/>
                </a:solidFill>
              </a:rPr>
              <a:t>Poliisihallitus</a:t>
            </a:r>
          </a:p>
        </p:txBody>
      </p:sp>
      <p:sp>
        <p:nvSpPr>
          <p:cNvPr id="8" name="Suorakulmio 7"/>
          <p:cNvSpPr/>
          <p:nvPr/>
        </p:nvSpPr>
        <p:spPr>
          <a:xfrm>
            <a:off x="2351584" y="3933056"/>
            <a:ext cx="1800200" cy="115212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002060"/>
                </a:solidFill>
              </a:rPr>
              <a:t>11 Poliisilaitosta</a:t>
            </a:r>
          </a:p>
        </p:txBody>
      </p:sp>
      <p:sp>
        <p:nvSpPr>
          <p:cNvPr id="9" name="Suorakulmio 8"/>
          <p:cNvSpPr/>
          <p:nvPr/>
        </p:nvSpPr>
        <p:spPr>
          <a:xfrm>
            <a:off x="4295800" y="3933056"/>
            <a:ext cx="1296144" cy="115212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002060"/>
                </a:solidFill>
              </a:rPr>
              <a:t>Keskus-</a:t>
            </a:r>
          </a:p>
          <a:p>
            <a:pPr algn="ctr"/>
            <a:r>
              <a:rPr lang="fi-FI" dirty="0">
                <a:solidFill>
                  <a:srgbClr val="002060"/>
                </a:solidFill>
              </a:rPr>
              <a:t>rikospoliisi</a:t>
            </a:r>
          </a:p>
        </p:txBody>
      </p:sp>
      <p:sp>
        <p:nvSpPr>
          <p:cNvPr id="10" name="Suorakulmio 9"/>
          <p:cNvSpPr/>
          <p:nvPr/>
        </p:nvSpPr>
        <p:spPr>
          <a:xfrm>
            <a:off x="5735960" y="3933056"/>
            <a:ext cx="1728192" cy="115212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002060"/>
                </a:solidFill>
              </a:rPr>
              <a:t>Poliisiammatti-</a:t>
            </a:r>
          </a:p>
          <a:p>
            <a:pPr algn="ctr"/>
            <a:r>
              <a:rPr lang="fi-FI" dirty="0">
                <a:solidFill>
                  <a:srgbClr val="002060"/>
                </a:solidFill>
              </a:rPr>
              <a:t>korkeakoulu</a:t>
            </a:r>
          </a:p>
        </p:txBody>
      </p:sp>
      <p:sp>
        <p:nvSpPr>
          <p:cNvPr id="11" name="Suorakulmio 10"/>
          <p:cNvSpPr/>
          <p:nvPr/>
        </p:nvSpPr>
        <p:spPr>
          <a:xfrm>
            <a:off x="7608168" y="3933056"/>
            <a:ext cx="1872208" cy="114374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002060"/>
                </a:solidFill>
              </a:rPr>
              <a:t>Suojelupoliisi</a:t>
            </a:r>
          </a:p>
        </p:txBody>
      </p:sp>
      <p:cxnSp>
        <p:nvCxnSpPr>
          <p:cNvPr id="14" name="Suora yhdysviiva 13"/>
          <p:cNvCxnSpPr>
            <a:stCxn id="6" idx="2"/>
            <a:endCxn id="7" idx="0"/>
          </p:cNvCxnSpPr>
          <p:nvPr/>
        </p:nvCxnSpPr>
        <p:spPr>
          <a:xfrm>
            <a:off x="5915980" y="2780928"/>
            <a:ext cx="0" cy="36004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/>
        </p:nvCxnSpPr>
        <p:spPr>
          <a:xfrm>
            <a:off x="3431704" y="3717032"/>
            <a:ext cx="0" cy="21602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yhdysviiva 19"/>
          <p:cNvCxnSpPr/>
          <p:nvPr/>
        </p:nvCxnSpPr>
        <p:spPr>
          <a:xfrm>
            <a:off x="4943872" y="3717032"/>
            <a:ext cx="0" cy="21602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/>
          <p:nvPr/>
        </p:nvCxnSpPr>
        <p:spPr>
          <a:xfrm>
            <a:off x="6528048" y="3717032"/>
            <a:ext cx="0" cy="21602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/>
          <p:nvPr/>
        </p:nvCxnSpPr>
        <p:spPr>
          <a:xfrm>
            <a:off x="8472264" y="3717032"/>
            <a:ext cx="0" cy="21602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BFF284-FA7F-48A9-9B4A-DBFB9830F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Oikeuslaitos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65F980-0D21-4CA6-AC9A-CACBC6341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dirty="0"/>
              <a:t>Oikeuslaitokseen kuuluvat: </a:t>
            </a:r>
          </a:p>
          <a:p>
            <a:pPr marL="539750">
              <a:tabLst>
                <a:tab pos="538163" algn="l"/>
              </a:tabLst>
            </a:pPr>
            <a:r>
              <a:rPr lang="fi-FI" dirty="0"/>
              <a:t>riippumattomat tuomioistuimet</a:t>
            </a:r>
          </a:p>
          <a:p>
            <a:pPr marL="539750">
              <a:tabLst>
                <a:tab pos="538163" algn="l"/>
              </a:tabLst>
            </a:pPr>
            <a:r>
              <a:rPr lang="fi-FI" dirty="0"/>
              <a:t>asianajajalaitos</a:t>
            </a:r>
          </a:p>
          <a:p>
            <a:pPr marL="539750">
              <a:tabLst>
                <a:tab pos="538163" algn="l"/>
              </a:tabLst>
            </a:pPr>
            <a:r>
              <a:rPr lang="fi-FI" dirty="0"/>
              <a:t>oikeusaputoimistot </a:t>
            </a:r>
          </a:p>
          <a:p>
            <a:pPr marL="539750">
              <a:tabLst>
                <a:tab pos="538163" algn="l"/>
              </a:tabLst>
            </a:pPr>
            <a:r>
              <a:rPr lang="fi-FI" dirty="0"/>
              <a:t>syyttäjälaitos</a:t>
            </a:r>
          </a:p>
          <a:p>
            <a:pPr marL="539750">
              <a:tabLst>
                <a:tab pos="538163" algn="l"/>
              </a:tabLst>
            </a:pPr>
            <a:r>
              <a:rPr lang="fi-FI" dirty="0"/>
              <a:t>ulosottoviranomaiset</a:t>
            </a:r>
          </a:p>
          <a:p>
            <a:pPr marL="539750">
              <a:tabLst>
                <a:tab pos="538163" algn="l"/>
              </a:tabLst>
            </a:pPr>
            <a:r>
              <a:rPr lang="fi-FI" dirty="0"/>
              <a:t>rikosseuraamuslaitos.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894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 descr="Tuomioistuinten valitusti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47775" y="758197"/>
            <a:ext cx="9144000" cy="53416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BB31B6-9B4E-4919-9AEF-73BC5493A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latin typeface="+mn-lt"/>
              </a:rPr>
              <a:t>Luottamus yhteiskunnassa</a:t>
            </a:r>
            <a:endParaRPr lang="fi-FI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B8AFC9-E81F-483B-AE27-E9CECFF98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0000" indent="-270000">
              <a:spcBef>
                <a:spcPts val="561"/>
              </a:spcBef>
            </a:pPr>
            <a:r>
              <a:rPr lang="fi-FI" dirty="0"/>
              <a:t>Kansalaisten luottamus poliittisiin ja vallassa oleviin henkilöihin ja toimijoihin</a:t>
            </a:r>
          </a:p>
          <a:p>
            <a:pPr marL="270000" indent="-270000">
              <a:spcBef>
                <a:spcPts val="561"/>
              </a:spcBef>
            </a:pPr>
            <a:r>
              <a:rPr lang="fi-FI" dirty="0"/>
              <a:t>Kansalaisten luottamus pysyviin instituutioihin</a:t>
            </a:r>
          </a:p>
          <a:p>
            <a:pPr marL="270000" indent="-270000">
              <a:spcBef>
                <a:spcPts val="561"/>
              </a:spcBef>
            </a:pPr>
            <a:r>
              <a:rPr lang="fi-FI" dirty="0"/>
              <a:t>Sosiaalinen luottamus</a:t>
            </a:r>
          </a:p>
          <a:p>
            <a:pPr marL="630000" lvl="1" indent="-270000">
              <a:spcBef>
                <a:spcPts val="561"/>
              </a:spcBef>
              <a:buSzPct val="75000"/>
              <a:buFont typeface="Järjestelmäfontti"/>
              <a:buChar char="–"/>
            </a:pPr>
            <a:r>
              <a:rPr lang="fi-FI" sz="2600" dirty="0"/>
              <a:t>Luottamus ihmisten toimintaan osana yhteiskuntaa</a:t>
            </a:r>
          </a:p>
          <a:p>
            <a:pPr marL="630000" lvl="1" indent="-270000">
              <a:spcBef>
                <a:spcPts val="561"/>
              </a:spcBef>
              <a:buSzPct val="75000"/>
              <a:buFont typeface="Järjestelmäfontti"/>
              <a:buChar char="–"/>
            </a:pPr>
            <a:r>
              <a:rPr lang="fi-FI" sz="2600" dirty="0"/>
              <a:t>Hyvinvointivaltio ja pienet tuloerot lisäävät sosiaalista luottamusta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4534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661911-15CF-4092-976A-3004DC997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latin typeface="+mn-lt"/>
              </a:rPr>
              <a:t>Miksi luottamus on yhteiskunnassa </a:t>
            </a:r>
            <a:br>
              <a:rPr lang="fi-FI" sz="4400" dirty="0">
                <a:latin typeface="+mn-lt"/>
              </a:rPr>
            </a:br>
            <a:r>
              <a:rPr lang="fi-FI" sz="4400" dirty="0">
                <a:latin typeface="+mn-lt"/>
              </a:rPr>
              <a:t>tärkeää?</a:t>
            </a:r>
            <a:endParaRPr lang="fi-FI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3708DB-2BA2-4C5E-A4CD-0BFC035B3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0000" indent="-270000"/>
            <a:r>
              <a:rPr lang="fi-FI" dirty="0"/>
              <a:t>Tukee yhteiskunnan eheyttä.</a:t>
            </a:r>
          </a:p>
          <a:p>
            <a:pPr marL="270000" indent="-270000"/>
            <a:r>
              <a:rPr lang="fi-FI" dirty="0"/>
              <a:t>Lisää turvallisuuden tunnetta.</a:t>
            </a:r>
          </a:p>
          <a:p>
            <a:pPr marL="270000" indent="-270000"/>
            <a:r>
              <a:rPr lang="fi-FI" dirty="0"/>
              <a:t>Mahdollistaa protestoinnin ja epäluottamuksen sekä vaihtoehtoisten </a:t>
            </a:r>
            <a:r>
              <a:rPr lang="fi-FI"/>
              <a:t>toimintatapojen esittämisen</a:t>
            </a:r>
            <a:endParaRPr lang="fi-FI" dirty="0"/>
          </a:p>
          <a:p>
            <a:pPr marL="270000" indent="-270000"/>
            <a:r>
              <a:rPr lang="fi-FI" dirty="0"/>
              <a:t>Mahdollistaa uudistusten tekemisen yhteiskunnassa.</a:t>
            </a:r>
          </a:p>
          <a:p>
            <a:pPr marL="270000" indent="-27000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3494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114</Words>
  <Application>Microsoft Macintosh PowerPoint</Application>
  <PresentationFormat>Laajakuva</PresentationFormat>
  <Paragraphs>35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Järjestelmäfontti</vt:lpstr>
      <vt:lpstr>Office-teema</vt:lpstr>
      <vt:lpstr>PowerPoint-esitys</vt:lpstr>
      <vt:lpstr>Poliisi</vt:lpstr>
      <vt:lpstr>PowerPoint-esitys</vt:lpstr>
      <vt:lpstr>Oikeuslaitos</vt:lpstr>
      <vt:lpstr>PowerPoint-esitys</vt:lpstr>
      <vt:lpstr>Luottamus yhteiskunnassa</vt:lpstr>
      <vt:lpstr>Miksi luottamus on yhteiskunnassa  tärkeää?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17</cp:revision>
  <dcterms:created xsi:type="dcterms:W3CDTF">2020-11-26T06:08:36Z</dcterms:created>
  <dcterms:modified xsi:type="dcterms:W3CDTF">2021-05-27T09:19:19Z</dcterms:modified>
</cp:coreProperties>
</file>