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305" r:id="rId6"/>
    <p:sldId id="306" r:id="rId7"/>
    <p:sldId id="307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DB814-6500-47C2-8D62-1FFF44F3C356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65CCA-C6AB-4BD1-8046-A44432C3C8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329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62CC03-8ED6-44DB-8D8B-B049A153E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028B28F-8691-4D23-9962-0592DBC58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5AE728-BA33-4833-BC11-C766B3D5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908C12-9C71-41A3-8872-6A3B8A5F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BE718C-6A4B-452E-8C32-8B54DCA8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63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2AA726-6418-4A69-A57A-7C62EC46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DCE31F9-66AF-4DC8-8691-65DC9AEB5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B0F871-A5BD-46E9-82AB-FD3B505F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FFD5D0-49A9-40E3-98E4-D5314C47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36C690-E69B-4D0D-8089-CD27D222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03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D41C62D-A64D-47D3-A37C-64EBDADAB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0D2F171-6D00-4973-9A23-DEE988A9B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9F3865-748C-4754-AF84-E4BCEB66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574051-401C-4017-8F8B-2D4A0FBC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EF7920-1C19-4A64-8D0F-434F9CA4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5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1976EE-A374-48A5-9DCF-28640A06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DD96BF-A2DB-4BAB-9FDC-988584E90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7AF3B9-1DBD-41A6-BE90-47D7BA2D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AE5AA9-B35F-42B8-9C51-4457D2B3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302E7D-757E-477F-A1A3-3DD5FC5B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2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9DF9CC-D6A8-4925-BBFB-4A0FC682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A0E279-FD7C-41BC-81D8-F62367D66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8CA084-73F7-432C-8F79-7C5D1DA2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4F0EBA-47B1-4118-B5B6-8A56ACE3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329C95-4CFD-4324-A007-2D465F18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88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3A8021-9CA6-4BC4-83E8-9F740409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DCA5BE-EAD9-44ED-BEC8-4E919658D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427652D-A145-4449-BDAF-2875904F3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99F769-ED1F-4D65-A513-00A07D85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BD17AC-EDB9-4150-BC8E-1C00F50A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43D1C53-0C7E-4786-B078-408B62F4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64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687E84-C7E7-4BED-A434-55D1C7CB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82786CD-109F-41CF-ACD5-B8E75A8B5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5DAE002-FC9D-4119-AB6D-E1F00AE62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82764BB-5E4F-4FD8-A155-B52B321C2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46D8CF8-AFD2-442A-8D07-15D47F2BA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6F205F2-0AE6-48F2-A0E9-95253B26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698B901-A28F-4232-981E-2D44E594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A7F567C-F337-4492-8FBA-D8E44F8B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1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2A6A51-C291-4B56-9E26-F5DDB9C5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0238A37-920B-407F-8054-3482C997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E2B0DDA-2A97-4FA1-BAAD-946FEC1D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8C55A8E-F485-4167-8B4C-DB7B17D3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66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B3A4B69-0FA5-406B-8F89-8F5A9803D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8FC5CC8-0E77-4233-88BC-269D1FE6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01CEE54-A89A-48A8-B6FC-032FAD80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6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AB5A4E-FE1A-4975-8254-F5EE20592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A2086A-0A01-4FCB-8EF4-9805D5E53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DF6779-C842-4D80-8C2D-7CEBDB32D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658749-1B03-48FC-9DEB-CBF5EA4D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6D4435-21FF-451F-8379-625A7B48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7ECF63-518B-42A8-A99F-E7E9D17A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04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5107E7-A820-4A3F-A698-940985A7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26BDDAA-5F3A-4254-A5B8-C071283E7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3950F04-EB0C-4CB0-BB3E-C8BC1B3BC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4000E5-5730-4A58-A791-7BCE02DD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D6E95A-1C98-4696-A7F3-FAA2ECD59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ABD950-9CE2-4D50-BCF0-BF35792B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77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05DF3A8-A34E-4201-99ED-34A6AB7BD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0B27F4-5024-46B3-AE65-56B5B0EC2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5C3C0B-723D-4320-AFD6-A3095CCE0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5E0BB0-D720-4035-AAB6-981FC5EC0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F6F5A0-285D-4591-9C9C-CAE090964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2E099266-C7BA-49B1-849E-F55D7BF9037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lueuudistus.fi/soteuudistu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>
            <a:extLst>
              <a:ext uri="{FF2B5EF4-FFF2-40B4-BE49-F238E27FC236}">
                <a16:creationId xmlns:a16="http://schemas.microsoft.com/office/drawing/2014/main" id="{4ED94D0A-A306-B648-BA5C-824668EC97A0}"/>
              </a:ext>
            </a:extLst>
          </p:cNvPr>
          <p:cNvSpPr txBox="1">
            <a:spLocks/>
          </p:cNvSpPr>
          <p:nvPr/>
        </p:nvSpPr>
        <p:spPr>
          <a:xfrm>
            <a:off x="1524000" y="540000"/>
            <a:ext cx="9144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i-FI" sz="6000" spc="-1" dirty="0">
                <a:solidFill>
                  <a:srgbClr val="000000"/>
                </a:solidFill>
                <a:latin typeface="Calibri"/>
              </a:rPr>
              <a:t>15 Kunnat ja aluehallinto</a:t>
            </a:r>
            <a:endParaRPr lang="fi-FI" sz="6000" dirty="0"/>
          </a:p>
        </p:txBody>
      </p:sp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3F4BA1BE-3CFD-5A4E-962A-80783CC5C07A}"/>
              </a:ext>
            </a:extLst>
          </p:cNvPr>
          <p:cNvSpPr txBox="1">
            <a:spLocks/>
          </p:cNvSpPr>
          <p:nvPr/>
        </p:nvSpPr>
        <p:spPr>
          <a:xfrm>
            <a:off x="838200" y="1368000"/>
            <a:ext cx="10515600" cy="7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i-FI" dirty="0"/>
              <a:t>Muistiinpanot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7F5CBEF0-27B5-D046-9130-085A3B7D97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254" y="2415496"/>
            <a:ext cx="6041492" cy="382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544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B00787-4499-411E-872D-D4D9B369F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>
                <a:latin typeface="+mn-lt"/>
              </a:rPr>
              <a:t>Kunta</a:t>
            </a:r>
            <a:r>
              <a:rPr lang="fi-FI" altLang="fi-FI" dirty="0"/>
              <a:t> 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0F99EFE-676D-4696-B3C5-995B882E6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i-FI" altLang="fi-FI" dirty="0"/>
              <a:t>Kunnan jäseniä ovat:</a:t>
            </a:r>
          </a:p>
          <a:p>
            <a:pPr marL="702000" lvl="1" indent="-342000">
              <a:spcBef>
                <a:spcPts val="561"/>
              </a:spcBef>
              <a:buFont typeface="Arial" pitchFamily="34" charset="0"/>
              <a:buChar char="•"/>
            </a:pPr>
            <a:r>
              <a:rPr lang="fi-FI" altLang="fi-FI" sz="2800" dirty="0"/>
              <a:t>perusjäsenet</a:t>
            </a:r>
          </a:p>
          <a:p>
            <a:pPr marL="702000" lvl="1" indent="-342000">
              <a:spcBef>
                <a:spcPts val="561"/>
              </a:spcBef>
              <a:buFont typeface="Arial" pitchFamily="34" charset="0"/>
              <a:buChar char="•"/>
            </a:pPr>
            <a:r>
              <a:rPr lang="fi-FI" altLang="fi-FI" sz="2800" dirty="0"/>
              <a:t>yritykset ja yhteisöt</a:t>
            </a:r>
          </a:p>
          <a:p>
            <a:pPr marL="0" indent="0">
              <a:buNone/>
            </a:pPr>
            <a:r>
              <a:rPr lang="fi-FI" altLang="fi-FI" dirty="0"/>
              <a:t>Kunnilla on perustuslakiin perustuva </a:t>
            </a:r>
            <a:r>
              <a:rPr lang="fi-FI" altLang="fi-FI" b="1" dirty="0"/>
              <a:t>itsehallinto</a:t>
            </a:r>
            <a:r>
              <a:rPr lang="fi-FI" altLang="fi-FI" dirty="0"/>
              <a:t>:</a:t>
            </a:r>
          </a:p>
          <a:p>
            <a:pPr marL="702000" lvl="1" indent="-342000">
              <a:spcBef>
                <a:spcPts val="561"/>
              </a:spcBef>
            </a:pPr>
            <a:r>
              <a:rPr lang="fi-FI" altLang="fi-FI" sz="2800" dirty="0"/>
              <a:t>verotusoikeus (kiinteä tasavero)</a:t>
            </a:r>
          </a:p>
          <a:p>
            <a:pPr marL="702000" lvl="1" indent="-342000">
              <a:spcBef>
                <a:spcPts val="561"/>
              </a:spcBef>
            </a:pPr>
            <a:r>
              <a:rPr lang="fi-FI" altLang="fi-FI" sz="2800" dirty="0"/>
              <a:t>oma budjetti</a:t>
            </a:r>
          </a:p>
          <a:p>
            <a:pPr marL="702000" lvl="1" indent="-342000">
              <a:spcBef>
                <a:spcPts val="561"/>
              </a:spcBef>
            </a:pPr>
            <a:r>
              <a:rPr lang="fi-FI" altLang="fi-FI" sz="2800" dirty="0"/>
              <a:t>kunta saa päättää, miten hoitaa sille laissa määrätyt tehtävät eli yleiset tehtävät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2749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DD8707-77DE-4733-8A78-98F6F6E68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Kunnan 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1F58DB0-8B4C-47CC-A787-AB89EA454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000" lvl="1" indent="-342000">
              <a:spcBef>
                <a:spcPts val="561"/>
              </a:spcBef>
            </a:pPr>
            <a:r>
              <a:rPr lang="fi-FI" sz="2800" dirty="0"/>
              <a:t>Kunnat huolehtivat kaksi kolmasosaa kaikista hyvinvointivaltion palveluista (peruspalvelut)</a:t>
            </a:r>
          </a:p>
          <a:p>
            <a:pPr marL="342000" lvl="1" indent="-342000">
              <a:spcBef>
                <a:spcPts val="561"/>
              </a:spcBef>
            </a:pPr>
            <a:r>
              <a:rPr lang="fi-FI" sz="2800" dirty="0"/>
              <a:t>Yli 500 lakisääteistä tehtävää</a:t>
            </a:r>
          </a:p>
          <a:p>
            <a:pPr marL="342000" lvl="1" indent="-342000">
              <a:spcBef>
                <a:spcPts val="561"/>
              </a:spcBef>
            </a:pPr>
            <a:r>
              <a:rPr lang="fi-FI" sz="2800" dirty="0"/>
              <a:t>Kuntien on tarjottava asukkailleen esim. perusopetusta, perusterveydenhoitoa ja lasten päivähoitoa (subjektiiviset oikeudet)</a:t>
            </a:r>
          </a:p>
          <a:p>
            <a:pPr marL="342000" lvl="1" indent="-342000">
              <a:spcBef>
                <a:spcPts val="561"/>
              </a:spcBef>
            </a:pPr>
            <a:r>
              <a:rPr lang="fi-FI" sz="2800" dirty="0"/>
              <a:t>Kunnat huolehtivat kaavoituksesta, vesi- ja energiahuollosta, pelastustoimesta ja jätehuollosta</a:t>
            </a:r>
          </a:p>
          <a:p>
            <a:pPr marL="342000" indent="-342000">
              <a:spcBef>
                <a:spcPts val="561"/>
              </a:spcBef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81414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26913C6-EFC9-4ED8-9A06-478E38604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900" lvl="1" indent="0">
              <a:buNone/>
            </a:pPr>
            <a:r>
              <a:rPr lang="fi-FI" sz="2800" dirty="0">
                <a:sym typeface="Wingdings" pitchFamily="2" charset="2"/>
              </a:rPr>
              <a:t>Kunnan lisääntyneet tehtävät ja heikkenevä huoltosuhde ovat ajaneet kunnat taloudellisiin vaikeuksiin.  Paine vähentää kuntien tehtäviä:</a:t>
            </a:r>
            <a:endParaRPr lang="fi-FI" sz="2800" dirty="0"/>
          </a:p>
          <a:p>
            <a:pPr marL="720000" lvl="1" indent="-360000">
              <a:spcBef>
                <a:spcPts val="561"/>
              </a:spcBef>
              <a:buFont typeface="Calibri" pitchFamily="34" charset="0"/>
              <a:buChar char="→"/>
            </a:pPr>
            <a:r>
              <a:rPr lang="fi-FI" sz="2800" dirty="0">
                <a:hlinkClick r:id="rId2"/>
              </a:rPr>
              <a:t>Sosiaali- ja terveyshallinnon uudistuksen </a:t>
            </a:r>
            <a:r>
              <a:rPr lang="fi-FI" sz="2800" dirty="0"/>
              <a:t>(sote) tarkoituksena on          siirtää tehtäviä kunnalta valtiolle ja maakunnille</a:t>
            </a:r>
          </a:p>
          <a:p>
            <a:pPr marL="720000" lvl="1" indent="-360000">
              <a:spcBef>
                <a:spcPts val="561"/>
              </a:spcBef>
              <a:buFont typeface="Calibri" pitchFamily="34" charset="0"/>
              <a:buChar char="→"/>
            </a:pPr>
            <a:r>
              <a:rPr lang="fi-FI" sz="2800" dirty="0"/>
              <a:t>Kuntaliitokset pyritty parantamaan kuntaliitoksilla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07151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1703512" y="1912384"/>
            <a:ext cx="4032126" cy="2663874"/>
          </a:xfrm>
          <a:prstGeom prst="rect">
            <a:avLst/>
          </a:prstGeom>
          <a:solidFill>
            <a:srgbClr val="92D05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i-FI" altLang="fi-FI" sz="2000" b="1" dirty="0">
                <a:latin typeface="+mj-lt"/>
              </a:rPr>
              <a:t>     </a:t>
            </a:r>
          </a:p>
        </p:txBody>
      </p:sp>
      <p:sp>
        <p:nvSpPr>
          <p:cNvPr id="38915" name="Rectangle 5"/>
          <p:cNvSpPr>
            <a:spLocks noChangeArrowheads="1"/>
          </p:cNvSpPr>
          <p:nvPr/>
        </p:nvSpPr>
        <p:spPr bwMode="auto">
          <a:xfrm>
            <a:off x="6243562" y="1839955"/>
            <a:ext cx="4244926" cy="2664295"/>
          </a:xfrm>
          <a:prstGeom prst="rect">
            <a:avLst/>
          </a:prstGeom>
          <a:solidFill>
            <a:srgbClr val="92D05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fi-FI" altLang="fi-FI" sz="2000" b="1" dirty="0">
              <a:latin typeface="+mj-lt"/>
            </a:endParaRPr>
          </a:p>
        </p:txBody>
      </p:sp>
      <p:sp>
        <p:nvSpPr>
          <p:cNvPr id="38916" name="Rectangle 6"/>
          <p:cNvSpPr>
            <a:spLocks noChangeArrowheads="1"/>
          </p:cNvSpPr>
          <p:nvPr/>
        </p:nvSpPr>
        <p:spPr bwMode="auto">
          <a:xfrm>
            <a:off x="2423592" y="4720274"/>
            <a:ext cx="7210244" cy="863600"/>
          </a:xfrm>
          <a:prstGeom prst="rect">
            <a:avLst/>
          </a:prstGeom>
          <a:solidFill>
            <a:srgbClr val="92D05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fi-FI" altLang="fi-FI" sz="2000" b="1" dirty="0">
              <a:latin typeface="+mj-lt"/>
            </a:endParaRPr>
          </a:p>
          <a:p>
            <a:pPr algn="ctr" eaLnBrk="1" hangingPunct="1"/>
            <a:endParaRPr lang="fi-FI" altLang="fi-FI" sz="2000" b="1" dirty="0">
              <a:latin typeface="+mj-lt"/>
            </a:endParaRPr>
          </a:p>
          <a:p>
            <a:pPr algn="ctr" eaLnBrk="1" hangingPunct="1"/>
            <a:r>
              <a:rPr lang="fi-FI" altLang="fi-FI" sz="2000" b="1" dirty="0">
                <a:latin typeface="+mj-lt"/>
              </a:rPr>
              <a:t>Lautakunnat</a:t>
            </a:r>
          </a:p>
          <a:p>
            <a:pPr algn="ctr" eaLnBrk="1" hangingPunct="1"/>
            <a:r>
              <a:rPr lang="fi-FI" altLang="fi-FI" sz="2000" dirty="0">
                <a:latin typeface="+mj-lt"/>
              </a:rPr>
              <a:t>vastaavat kuntien varsinaisesta palvelutuotannosta</a:t>
            </a:r>
            <a:endParaRPr lang="fi-FI" altLang="fi-FI" sz="2000" b="1" dirty="0">
              <a:latin typeface="+mj-lt"/>
            </a:endParaRPr>
          </a:p>
          <a:p>
            <a:pPr algn="ctr" eaLnBrk="1" hangingPunct="1"/>
            <a:endParaRPr lang="fi-FI" altLang="fi-FI" sz="2000" b="1" dirty="0">
              <a:latin typeface="+mj-lt"/>
            </a:endParaRPr>
          </a:p>
          <a:p>
            <a:pPr algn="ctr" eaLnBrk="1" hangingPunct="1"/>
            <a:endParaRPr lang="fi-FI" altLang="fi-FI" sz="2000" b="1" dirty="0">
              <a:latin typeface="+mj-lt"/>
            </a:endParaRPr>
          </a:p>
        </p:txBody>
      </p:sp>
      <p:sp>
        <p:nvSpPr>
          <p:cNvPr id="38917" name="Rectangle 7"/>
          <p:cNvSpPr>
            <a:spLocks noChangeArrowheads="1"/>
          </p:cNvSpPr>
          <p:nvPr/>
        </p:nvSpPr>
        <p:spPr bwMode="auto">
          <a:xfrm>
            <a:off x="2413228" y="5944410"/>
            <a:ext cx="7283222" cy="504056"/>
          </a:xfrm>
          <a:prstGeom prst="rect">
            <a:avLst/>
          </a:prstGeom>
          <a:solidFill>
            <a:srgbClr val="92D05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i-FI" altLang="fi-FI" sz="2000" b="1" dirty="0">
                <a:latin typeface="+mj-lt"/>
              </a:rPr>
              <a:t>Viranhaltijat ja toimenhaltijat </a:t>
            </a:r>
          </a:p>
        </p:txBody>
      </p:sp>
      <p:sp>
        <p:nvSpPr>
          <p:cNvPr id="38918" name="Rectangle 8"/>
          <p:cNvSpPr>
            <a:spLocks noChangeArrowheads="1"/>
          </p:cNvSpPr>
          <p:nvPr/>
        </p:nvSpPr>
        <p:spPr bwMode="auto">
          <a:xfrm>
            <a:off x="2783632" y="399794"/>
            <a:ext cx="5976664" cy="1296144"/>
          </a:xfrm>
          <a:prstGeom prst="rect">
            <a:avLst/>
          </a:prstGeom>
          <a:solidFill>
            <a:srgbClr val="92D05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i-FI" altLang="fi-FI" sz="2000" b="1" dirty="0">
                <a:latin typeface="+mj-lt"/>
              </a:rPr>
              <a:t>Kaupunginjohtaja (tai pormestari)</a:t>
            </a:r>
          </a:p>
          <a:p>
            <a:pPr eaLnBrk="1" hangingPunct="1">
              <a:buFont typeface="Calibri" pitchFamily="34" charset="0"/>
              <a:buChar char="→"/>
            </a:pPr>
            <a:r>
              <a:rPr lang="fi-FI" altLang="fi-FI" sz="2000" dirty="0">
                <a:latin typeface="+mj-lt"/>
              </a:rPr>
              <a:t> kunnan ylin viranhaltija, hallinnon johtaja</a:t>
            </a:r>
          </a:p>
          <a:p>
            <a:pPr eaLnBrk="1" hangingPunct="1">
              <a:buFont typeface="Calibri" pitchFamily="34" charset="0"/>
              <a:buChar char="→"/>
            </a:pPr>
            <a:r>
              <a:rPr lang="fi-FI" altLang="fi-FI" sz="2000" dirty="0">
                <a:latin typeface="+mj-lt"/>
              </a:rPr>
              <a:t> oikeus puhua kunnan puolesta</a:t>
            </a:r>
          </a:p>
          <a:p>
            <a:pPr eaLnBrk="1" hangingPunct="1">
              <a:buFont typeface="Calibri" pitchFamily="34" charset="0"/>
              <a:buChar char="→"/>
            </a:pPr>
            <a:r>
              <a:rPr lang="fi-FI" altLang="fi-FI" sz="2000" dirty="0">
                <a:latin typeface="+mj-lt"/>
              </a:rPr>
              <a:t> pormestari  on luottamustoimi, johon valitaan vaaleilla</a:t>
            </a:r>
            <a:endParaRPr lang="fi-FI" altLang="fi-FI" sz="2000" b="1" dirty="0">
              <a:latin typeface="+mj-lt"/>
            </a:endParaRPr>
          </a:p>
        </p:txBody>
      </p:sp>
      <p:sp>
        <p:nvSpPr>
          <p:cNvPr id="38920" name="Line 10"/>
          <p:cNvSpPr>
            <a:spLocks noChangeShapeType="1"/>
          </p:cNvSpPr>
          <p:nvPr/>
        </p:nvSpPr>
        <p:spPr bwMode="auto">
          <a:xfrm>
            <a:off x="5735960" y="2920074"/>
            <a:ext cx="432048" cy="1728192"/>
          </a:xfrm>
          <a:prstGeom prst="line">
            <a:avLst/>
          </a:prstGeom>
          <a:noFill/>
          <a:ln w="31750">
            <a:solidFill>
              <a:srgbClr val="92D05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5735960" y="1695938"/>
            <a:ext cx="216024" cy="1224136"/>
          </a:xfrm>
          <a:prstGeom prst="line">
            <a:avLst/>
          </a:prstGeom>
          <a:noFill/>
          <a:ln w="31750">
            <a:solidFill>
              <a:srgbClr val="92D05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5735960" y="2920074"/>
            <a:ext cx="504056" cy="0"/>
          </a:xfrm>
          <a:prstGeom prst="line">
            <a:avLst/>
          </a:prstGeom>
          <a:noFill/>
          <a:ln w="31750">
            <a:solidFill>
              <a:srgbClr val="92D05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/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5960806" y="5584866"/>
            <a:ext cx="0" cy="432048"/>
          </a:xfrm>
          <a:prstGeom prst="line">
            <a:avLst/>
          </a:prstGeom>
          <a:noFill/>
          <a:ln w="31750">
            <a:solidFill>
              <a:srgbClr val="92D05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/>
          </a:p>
        </p:txBody>
      </p:sp>
      <p:sp>
        <p:nvSpPr>
          <p:cNvPr id="16" name="Suorakulmio 15"/>
          <p:cNvSpPr/>
          <p:nvPr/>
        </p:nvSpPr>
        <p:spPr>
          <a:xfrm>
            <a:off x="6240016" y="1839955"/>
            <a:ext cx="41764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 algn="ctr"/>
            <a:r>
              <a:rPr lang="fi-FI" altLang="fi-FI" sz="2000" b="1" dirty="0">
                <a:latin typeface="+mj-lt"/>
              </a:rPr>
              <a:t>Hallitus</a:t>
            </a:r>
          </a:p>
          <a:p>
            <a:pPr marL="268288" indent="-268288">
              <a:buFont typeface="Calibri" pitchFamily="34" charset="0"/>
              <a:buChar char="→"/>
            </a:pPr>
            <a:r>
              <a:rPr lang="fi-FI" sz="2000" dirty="0">
                <a:latin typeface="+mj-lt"/>
              </a:rPr>
              <a:t>vastaa kunnan hallinnosta ja taloudesta </a:t>
            </a:r>
          </a:p>
          <a:p>
            <a:pPr marL="268288" indent="-268288">
              <a:buFont typeface="Calibri" pitchFamily="34" charset="0"/>
              <a:buChar char="→"/>
            </a:pPr>
            <a:r>
              <a:rPr lang="fi-FI" sz="2000" dirty="0">
                <a:latin typeface="+mj-lt"/>
              </a:rPr>
              <a:t> edustaa kuntaa ja valvoo sen etuja </a:t>
            </a:r>
          </a:p>
          <a:p>
            <a:pPr marL="268288" indent="-268288">
              <a:buFont typeface="Calibri" pitchFamily="34" charset="0"/>
              <a:buChar char="→"/>
            </a:pPr>
            <a:r>
              <a:rPr lang="fi-FI" sz="2000" dirty="0">
                <a:latin typeface="+mj-lt"/>
              </a:rPr>
              <a:t>valmistelee valtuuston käsiteltäväksi tulevat asiat  </a:t>
            </a:r>
          </a:p>
          <a:p>
            <a:pPr marL="268288" indent="-268288">
              <a:buFont typeface="Calibri" pitchFamily="34" charset="0"/>
              <a:buChar char="→"/>
            </a:pPr>
            <a:r>
              <a:rPr lang="fi-FI" sz="2000" dirty="0">
                <a:latin typeface="+mj-lt"/>
              </a:rPr>
              <a:t> toimeenpanee valtuuston päätöks</a:t>
            </a:r>
            <a:r>
              <a:rPr lang="fi-FI" dirty="0"/>
              <a:t>et</a:t>
            </a:r>
            <a:endParaRPr lang="fi-FI" altLang="fi-FI" b="1" dirty="0"/>
          </a:p>
        </p:txBody>
      </p:sp>
      <p:sp>
        <p:nvSpPr>
          <p:cNvPr id="17" name="Suorakulmio 16"/>
          <p:cNvSpPr/>
          <p:nvPr/>
        </p:nvSpPr>
        <p:spPr>
          <a:xfrm>
            <a:off x="1775520" y="1983971"/>
            <a:ext cx="40324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fi-FI" altLang="fi-FI" sz="2000" b="1" dirty="0">
                <a:latin typeface="+mj-lt"/>
              </a:rPr>
              <a:t>Valtuusto </a:t>
            </a:r>
          </a:p>
          <a:p>
            <a:pPr algn="ctr" eaLnBrk="1" hangingPunct="1"/>
            <a:r>
              <a:rPr lang="fi-FI" altLang="fi-FI" sz="2000" dirty="0">
                <a:latin typeface="+mj-lt"/>
              </a:rPr>
              <a:t>päättää…</a:t>
            </a:r>
          </a:p>
          <a:p>
            <a:pPr eaLnBrk="1" hangingPunct="1">
              <a:buFont typeface="Calibri" pitchFamily="34" charset="0"/>
              <a:buChar char="→"/>
            </a:pPr>
            <a:r>
              <a:rPr lang="fi-FI" altLang="fi-FI" sz="2000" dirty="0">
                <a:latin typeface="+mj-lt"/>
              </a:rPr>
              <a:t> hallituksen kokoonpanosta</a:t>
            </a:r>
          </a:p>
          <a:p>
            <a:pPr eaLnBrk="1" hangingPunct="1">
              <a:buFont typeface="Calibri" pitchFamily="34" charset="0"/>
              <a:buChar char="→"/>
            </a:pPr>
            <a:r>
              <a:rPr lang="fi-FI" altLang="fi-FI" sz="2000" dirty="0">
                <a:latin typeface="+mj-lt"/>
              </a:rPr>
              <a:t> lautakuntien kokoonpanosta</a:t>
            </a:r>
          </a:p>
          <a:p>
            <a:pPr eaLnBrk="1" hangingPunct="1">
              <a:buFont typeface="Calibri" pitchFamily="34" charset="0"/>
              <a:buChar char="→"/>
            </a:pPr>
            <a:r>
              <a:rPr lang="fi-FI" altLang="fi-FI" sz="2000" dirty="0">
                <a:latin typeface="+mj-lt"/>
              </a:rPr>
              <a:t> talousarviosta </a:t>
            </a:r>
          </a:p>
          <a:p>
            <a:pPr eaLnBrk="1" hangingPunct="1">
              <a:buFont typeface="Calibri" pitchFamily="34" charset="0"/>
              <a:buChar char="→"/>
            </a:pPr>
            <a:r>
              <a:rPr lang="fi-FI" altLang="fi-FI" sz="2000" dirty="0">
                <a:latin typeface="+mj-lt"/>
              </a:rPr>
              <a:t> kunta- ja kiinteistöveroprosentista</a:t>
            </a:r>
          </a:p>
          <a:p>
            <a:pPr eaLnBrk="1" hangingPunct="1">
              <a:buFont typeface="Calibri" pitchFamily="34" charset="0"/>
              <a:buChar char="→"/>
            </a:pPr>
            <a:r>
              <a:rPr lang="fi-FI" altLang="fi-FI" sz="2000" dirty="0">
                <a:latin typeface="+mj-lt"/>
              </a:rPr>
              <a:t> eri maksujen perusteista  </a:t>
            </a:r>
          </a:p>
          <a:p>
            <a:pPr eaLnBrk="1" hangingPunct="1">
              <a:buFont typeface="Calibri" pitchFamily="34" charset="0"/>
              <a:buChar char="→"/>
            </a:pPr>
            <a:r>
              <a:rPr lang="fi-FI" altLang="fi-FI" sz="2000" dirty="0">
                <a:latin typeface="+mj-lt"/>
              </a:rPr>
              <a:t> yleis- ja  asemakaavasta</a:t>
            </a:r>
            <a:r>
              <a:rPr lang="fi-FI" altLang="fi-FI" sz="2000" b="1" dirty="0">
                <a:latin typeface="+mj-lt"/>
              </a:rPr>
              <a:t> </a:t>
            </a:r>
            <a:endParaRPr lang="fi-FI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7A4B72-81E5-48E4-A106-13EAFEE04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>
                <a:latin typeface="+mn-lt"/>
              </a:rPr>
              <a:t>Kuntalaisen osallistumisoikeus</a:t>
            </a:r>
            <a:endParaRPr lang="fi-FI" dirty="0">
              <a:latin typeface="+mn-l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C2BAEF-DEFC-4AF3-BE3C-44DBE6DDB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8288" lvl="1" indent="-268288">
              <a:buNone/>
            </a:pPr>
            <a:r>
              <a:rPr lang="fi-FI" altLang="fi-FI" sz="2800" dirty="0"/>
              <a:t>Kuntalaisella on </a:t>
            </a:r>
          </a:p>
          <a:p>
            <a:pPr marL="342000" lvl="1" indent="-342000">
              <a:spcBef>
                <a:spcPts val="561"/>
              </a:spcBef>
            </a:pPr>
            <a:r>
              <a:rPr lang="fi-FI" altLang="fi-FI" sz="2800" dirty="0"/>
              <a:t>oikeus saada tietoa; kunnalla puolestaan  tiedottamisvelvollisuus</a:t>
            </a:r>
          </a:p>
          <a:p>
            <a:pPr marL="342000" lvl="1" indent="-342000">
              <a:spcBef>
                <a:spcPts val="561"/>
              </a:spcBef>
            </a:pPr>
            <a:r>
              <a:rPr lang="fi-FI" altLang="fi-FI" sz="2800" dirty="0"/>
              <a:t>valitusoikeus toimielinten ja virkamiesten päätöksistä (ei valtuuston, ellei päätös ole lainvastainen)</a:t>
            </a:r>
          </a:p>
          <a:p>
            <a:pPr marL="342000" lvl="1" indent="-342000">
              <a:spcBef>
                <a:spcPts val="561"/>
              </a:spcBef>
            </a:pPr>
            <a:r>
              <a:rPr lang="fi-FI" altLang="fi-FI" sz="2800" dirty="0"/>
              <a:t>aloiteoikeus</a:t>
            </a:r>
          </a:p>
          <a:p>
            <a:pPr marL="342000" lvl="1" indent="-342000">
              <a:spcBef>
                <a:spcPts val="561"/>
              </a:spcBef>
            </a:pPr>
            <a:r>
              <a:rPr lang="fi-FI" altLang="fi-FI" sz="2800" dirty="0"/>
              <a:t>oikeus osallistua kunnalliseen kansanäänestykseen</a:t>
            </a:r>
          </a:p>
          <a:p>
            <a:pPr marL="342000" lvl="1" indent="-342000">
              <a:spcBef>
                <a:spcPts val="561"/>
              </a:spcBef>
            </a:pPr>
            <a:r>
              <a:rPr lang="fi-FI" altLang="fi-FI" sz="2800" dirty="0"/>
              <a:t>oikeus käyttää sähköisiä vaikuttamiskanavia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22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782471-61D9-4BD8-99B6-8320F40FB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Hyvän hallinnon periaatteet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ED62C2D-8CB3-4524-902E-5EE13D117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000" indent="-342000">
              <a:spcBef>
                <a:spcPts val="561"/>
              </a:spcBef>
            </a:pPr>
            <a:r>
              <a:rPr lang="fi-FI" dirty="0"/>
              <a:t>Oikeusperiaatteet</a:t>
            </a:r>
          </a:p>
          <a:p>
            <a:pPr marL="630000" lvl="1" indent="-270000">
              <a:spcBef>
                <a:spcPts val="561"/>
              </a:spcBef>
              <a:buSzPct val="75000"/>
              <a:buFont typeface="Järjestelmäfontti"/>
              <a:buChar char="–"/>
            </a:pPr>
            <a:r>
              <a:rPr lang="fi-FI" sz="2600" dirty="0"/>
              <a:t>yhdenvertaisuus</a:t>
            </a:r>
          </a:p>
          <a:p>
            <a:pPr marL="630000" lvl="1" indent="-270000">
              <a:spcBef>
                <a:spcPts val="561"/>
              </a:spcBef>
              <a:buSzPct val="75000"/>
              <a:buFont typeface="Järjestelmäfontti"/>
              <a:buChar char="–"/>
            </a:pPr>
            <a:r>
              <a:rPr lang="fi-FI" sz="2600" dirty="0"/>
              <a:t>oikeudenmukaisuus</a:t>
            </a:r>
          </a:p>
          <a:p>
            <a:pPr marL="630000" lvl="1" indent="-270000">
              <a:spcBef>
                <a:spcPts val="561"/>
              </a:spcBef>
              <a:buSzPct val="75000"/>
              <a:buFont typeface="Järjestelmäfontti"/>
              <a:buChar char="–"/>
            </a:pPr>
            <a:r>
              <a:rPr lang="fi-FI" sz="2600" dirty="0"/>
              <a:t>valitusoikeus (viranomaisen toiminnan oltava lainmukaista)</a:t>
            </a:r>
          </a:p>
          <a:p>
            <a:pPr marL="342000" indent="-342000">
              <a:spcBef>
                <a:spcPts val="561"/>
              </a:spcBef>
            </a:pPr>
            <a:r>
              <a:rPr lang="fi-FI" dirty="0"/>
              <a:t>Viranomaisella neuvontavelvollisuus</a:t>
            </a:r>
          </a:p>
          <a:p>
            <a:pPr marL="342000" indent="-342000">
              <a:spcBef>
                <a:spcPts val="561"/>
              </a:spcBef>
            </a:pPr>
            <a:r>
              <a:rPr lang="fi-FI" dirty="0"/>
              <a:t>Palvelun oltava asiallista ja asianmukaista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46324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252</Words>
  <Application>Microsoft Macintosh PowerPoint</Application>
  <PresentationFormat>Laajakuva</PresentationFormat>
  <Paragraphs>56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Järjestelmäfontti</vt:lpstr>
      <vt:lpstr>Office-teema</vt:lpstr>
      <vt:lpstr>PowerPoint-esitys</vt:lpstr>
      <vt:lpstr>Kunta </vt:lpstr>
      <vt:lpstr>Kunnan tehtävät</vt:lpstr>
      <vt:lpstr>PowerPoint-esitys</vt:lpstr>
      <vt:lpstr>PowerPoint-esitys</vt:lpstr>
      <vt:lpstr>Kuntalaisen osallistumisoikeus</vt:lpstr>
      <vt:lpstr>Hyvän hallinnon periaatteet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Minna Sallanen</dc:creator>
  <cp:lastModifiedBy>Anu Mikkonen</cp:lastModifiedBy>
  <cp:revision>16</cp:revision>
  <dcterms:created xsi:type="dcterms:W3CDTF">2020-11-26T06:08:36Z</dcterms:created>
  <dcterms:modified xsi:type="dcterms:W3CDTF">2021-05-26T09:27:41Z</dcterms:modified>
</cp:coreProperties>
</file>