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59" r:id="rId4"/>
    <p:sldId id="260" r:id="rId5"/>
    <p:sldId id="261" r:id="rId6"/>
    <p:sldId id="314" r:id="rId7"/>
    <p:sldId id="315" r:id="rId8"/>
    <p:sldId id="318" r:id="rId9"/>
    <p:sldId id="325" r:id="rId10"/>
    <p:sldId id="344" r:id="rId11"/>
    <p:sldId id="345" r:id="rId12"/>
    <p:sldId id="346" r:id="rId13"/>
    <p:sldId id="347" r:id="rId14"/>
    <p:sldId id="339" r:id="rId1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59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200" y="9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4DB814-6500-47C2-8D62-1FFF44F3C356}" type="datetimeFigureOut">
              <a:rPr lang="fi-FI" smtClean="0"/>
              <a:t>26.5.2021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065CCA-C6AB-4BD1-8046-A44432C3C88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83296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B6F17B0-01C2-406C-86F5-6E50A286EA6C}" type="slidenum">
              <a:rPr lang="en-US" altLang="fi-FI"/>
              <a:pPr/>
              <a:t>2</a:t>
            </a:fld>
            <a:endParaRPr lang="en-US" altLang="fi-FI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fi-FI" altLang="fi-FI" dirty="0"/>
              <a:t>Vallanjako Suomessa</a:t>
            </a:r>
          </a:p>
          <a:p>
            <a:pPr eaLnBrk="1" hangingPunct="1"/>
            <a:endParaRPr lang="fi-FI" altLang="fi-FI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i-FI" altLang="fi-FI" sz="2400" dirty="0"/>
              <a:t> Suomi on tasavaltainen parlamentaarinen demokratia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i-FI" altLang="fi-FI" sz="2400" dirty="0"/>
              <a:t> Suomen </a:t>
            </a:r>
            <a:r>
              <a:rPr lang="fi-FI" altLang="fi-FI" sz="2400" b="1" dirty="0"/>
              <a:t>valtiosääntö</a:t>
            </a:r>
            <a:r>
              <a:rPr lang="fi-FI" altLang="fi-FI" sz="2400" dirty="0"/>
              <a:t> on vahvistettu vuoden 2000 perustuslaissa</a:t>
            </a:r>
          </a:p>
          <a:p>
            <a:pPr marL="717550" lvl="2" indent="-358775" eaLnBrk="1" fontAlgn="auto" hangingPunct="1">
              <a:spcAft>
                <a:spcPts val="0"/>
              </a:spcAft>
              <a:buFont typeface="Calibri" pitchFamily="34" charset="0"/>
              <a:buChar char="→"/>
              <a:defRPr/>
            </a:pPr>
            <a:r>
              <a:rPr lang="fi-FI" altLang="fi-FI" dirty="0"/>
              <a:t>määritellään eduskunnan, valtioneuvoston ja presidentin  väliset toimivaltasuhteet, valtaoikeudet ja päätöksenteko eli miten valta on jaettu</a:t>
            </a:r>
          </a:p>
          <a:p>
            <a:pPr marL="717550" lvl="2" indent="-358775" eaLnBrk="1" fontAlgn="auto" hangingPunct="1">
              <a:spcAft>
                <a:spcPts val="0"/>
              </a:spcAft>
              <a:buFont typeface="Calibri" pitchFamily="34" charset="0"/>
              <a:buChar char="→"/>
              <a:defRPr/>
            </a:pPr>
            <a:r>
              <a:rPr lang="fi-FI" altLang="fi-FI" dirty="0"/>
              <a:t>parlamentaarinen hallitustapa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i-FI" altLang="fi-FI" sz="2400" dirty="0"/>
              <a:t> Vallan kolmijako-oppi Suomessa </a:t>
            </a:r>
          </a:p>
          <a:p>
            <a:pPr eaLnBrk="1" hangingPunct="1"/>
            <a:endParaRPr lang="fi-FI" altLang="fi-FI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i-FI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Presidentin suhde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i-FI" sz="1200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endParaRPr>
          </a:p>
          <a:p>
            <a:pPr>
              <a:defRPr/>
            </a:pPr>
            <a:r>
              <a:rPr lang="fi-FI" sz="1200" b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Eduskuntaan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fi-FI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voi hajottaa eduskunnan pääministerin aloitteesta ja eduskuntaryhmiä kuultuaan (eli määrätä uudet vaalit)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fi-FI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vahvistaa lait</a:t>
            </a:r>
          </a:p>
          <a:p>
            <a:pPr marL="285750" indent="-285750">
              <a:buFontTx/>
              <a:buChar char="-"/>
              <a:defRPr/>
            </a:pPr>
            <a:endParaRPr lang="fi-FI" sz="1200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endParaRPr>
          </a:p>
          <a:p>
            <a:pPr>
              <a:defRPr/>
            </a:pPr>
            <a:r>
              <a:rPr lang="fi-FI" sz="1200" b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Hallitukseen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i-FI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johtaa ulkopolitiikkaa yhteistoiminnassa valtioneuvoston kanssa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i-FI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nimittää pääministerin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i-FI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nimittää ministerit 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i-FI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myöntää hallitukselle eron pyynnöstä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i-FI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johtaa puhetta ulko- ja turvallisuuspoliittisessa valio-kunnassa (UTVA)</a:t>
            </a:r>
          </a:p>
          <a:p>
            <a:pPr marL="285750" indent="-285750">
              <a:defRPr/>
            </a:pPr>
            <a:endParaRPr lang="fi-FI" sz="1200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endParaRPr>
          </a:p>
          <a:p>
            <a:pPr marL="285750" indent="-285750">
              <a:defRPr/>
            </a:pPr>
            <a:r>
              <a:rPr lang="fi-FI" sz="1200" b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Kansalaisiin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fi-FI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arvoniemien myöntäminen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fi-FI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armahdusoikeus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88D154B-87B1-46EB-9CFB-39B2091FA8A5}" type="slidenum">
              <a:rPr lang="en-US" altLang="fi-FI" smtClean="0"/>
              <a:pPr>
                <a:defRPr/>
              </a:pPr>
              <a:t>14</a:t>
            </a:fld>
            <a:endParaRPr lang="en-US" altLang="fi-F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C62CC03-8ED6-44DB-8D8B-B049A153EA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028B28F-8691-4D23-9962-0592DBC58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B5AE728-BA33-4833-BC11-C766B3D53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26.5.2021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4908C12-9C71-41A3-8872-6A3B8A5F9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5BE718C-6A4B-452E-8C32-8B54DCA88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0634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22AA726-6418-4A69-A57A-7C62EC463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DCE31F9-66AF-4DC8-8691-65DC9AEB59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5B0F871-A5BD-46E9-82AB-FD3B505F1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26.5.2021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FFD5D0-49A9-40E3-98E4-D5314C473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236C690-E69B-4D0D-8089-CD27D2224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1032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5D41C62D-A64D-47D3-A37C-64EBDADAB4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50D2F171-6D00-4973-9A23-DEE988A9B3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C9F3865-748C-4754-AF84-E4BCEB661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26.5.2021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7574051-401C-4017-8F8B-2D4A0FBC5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5EF7920-1C19-4A64-8D0F-434F9CA40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352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F1976EE-A374-48A5-9DCF-28640A066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3DD96BF-A2DB-4BAB-9FDC-988584E909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27AF3B9-1DBD-41A6-BE90-47D7BA2DF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26.5.2021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2AE5AA9-B35F-42B8-9C51-4457D2B30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0302E7D-757E-477F-A1A3-3DD5FC5BE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20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9DF9CC-D6A8-4925-BBFB-4A0FC6820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3A0E279-FD7C-41BC-81D8-F62367D663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98CA084-73F7-432C-8F79-7C5D1DA21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26.5.2021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4F0EBA-47B1-4118-B5B6-8A56ACE38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6329C95-4CFD-4324-A007-2D465F185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6883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63A8021-9CA6-4BC4-83E8-9F7404095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2DCA5BE-EAD9-44ED-BEC8-4E919658D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427652D-A145-4449-BDAF-2875904F34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799F769-ED1F-4D65-A513-00A07D85A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26.5.2021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9BD17AC-EDB9-4150-BC8E-1C00F50AE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43D1C53-0C7E-4786-B078-408B62F41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8649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6687E84-C7E7-4BED-A434-55D1C7CBD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82786CD-109F-41CF-ACD5-B8E75A8B52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5DAE002-FC9D-4119-AB6D-E1F00AE626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82764BB-5E4F-4FD8-A155-B52B321C2E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046D8CF8-AFD2-442A-8D07-15D47F2BAC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C6F205F2-0AE6-48F2-A0E9-95253B265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26.5.2021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5698B901-A28F-4232-981E-2D44E594C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A7F567C-F337-4492-8FBA-D8E44F8BC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519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E2A6A51-C291-4B56-9E26-F5DDB9C57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B0238A37-920B-407F-8054-3482C9971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26.5.2021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E2B0DDA-2A97-4FA1-BAAD-946FEC1DA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68C55A8E-F485-4167-8B4C-DB7B17D32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2667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FB3A4B69-0FA5-406B-8F89-8F5A9803D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26.5.2021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88FC5CC8-0E77-4233-88BC-269D1FE6B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01CEE54-A89A-48A8-B6FC-032FAD807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865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5AB5A4E-FE1A-4975-8254-F5EE20592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FA2086A-0A01-4FCB-8EF4-9805D5E53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1BDF6779-C842-4D80-8C2D-7CEBDB32DC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2658749-1B03-48FC-9DEB-CBF5EA4D5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26.5.2021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86D4435-21FF-451F-8379-625A7B481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97ECF63-518B-42A8-A99F-E7E9D17A5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3047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B5107E7-A820-4A3F-A698-940985A7D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26BDDAA-5F3A-4254-A5B8-C071283E7B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3950F04-EB0C-4CB0-BB3E-C8BC1B3BC7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04000E5-5730-4A58-A791-7BCE02DD0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26.5.2021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FD6E95A-1C98-4696-A7F3-FAA2ECD59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7ABD950-9CE2-4D50-BCF0-BF35792B8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0779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205DF3A8-A34E-4201-99ED-34A6AB7BD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10B27F4-5024-46B3-AE65-56B5B0EC2F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95C3C0B-723D-4320-AFD6-A3095CCE06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A0BAD-D582-4C09-9CDF-887CBE9A8775}" type="datetimeFigureOut">
              <a:rPr lang="fi-FI" smtClean="0"/>
              <a:t>26.5.2021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75E0BB0-D720-4035-AAB6-981FC5EC03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4F6F5A0-285D-4591-9C9C-CAE0909640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2E099266-C7BA-49B1-849E-F55D7BF9037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34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20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1">
            <a:extLst>
              <a:ext uri="{FF2B5EF4-FFF2-40B4-BE49-F238E27FC236}">
                <a16:creationId xmlns:a16="http://schemas.microsoft.com/office/drawing/2014/main" id="{743871F6-197A-5046-A392-E0EB1D611979}"/>
              </a:ext>
            </a:extLst>
          </p:cNvPr>
          <p:cNvSpPr txBox="1">
            <a:spLocks/>
          </p:cNvSpPr>
          <p:nvPr/>
        </p:nvSpPr>
        <p:spPr>
          <a:xfrm>
            <a:off x="1524000" y="540000"/>
            <a:ext cx="9144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i-FI" sz="6000" spc="-1" dirty="0">
                <a:solidFill>
                  <a:srgbClr val="000000"/>
                </a:solidFill>
                <a:latin typeface="Calibri"/>
              </a:rPr>
              <a:t>14 Vallanjako Suomessa</a:t>
            </a:r>
            <a:endParaRPr lang="fi-FI" sz="6000" dirty="0"/>
          </a:p>
        </p:txBody>
      </p:sp>
      <p:sp>
        <p:nvSpPr>
          <p:cNvPr id="5" name="Sisällön paikkamerkki 2">
            <a:extLst>
              <a:ext uri="{FF2B5EF4-FFF2-40B4-BE49-F238E27FC236}">
                <a16:creationId xmlns:a16="http://schemas.microsoft.com/office/drawing/2014/main" id="{9999D866-3B85-1E4A-B193-9106304739B6}"/>
              </a:ext>
            </a:extLst>
          </p:cNvPr>
          <p:cNvSpPr txBox="1">
            <a:spLocks/>
          </p:cNvSpPr>
          <p:nvPr/>
        </p:nvSpPr>
        <p:spPr>
          <a:xfrm>
            <a:off x="838200" y="1368000"/>
            <a:ext cx="10515600" cy="7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i-FI" dirty="0"/>
              <a:t>Muistiinpanot</a:t>
            </a:r>
          </a:p>
        </p:txBody>
      </p:sp>
      <p:pic>
        <p:nvPicPr>
          <p:cNvPr id="11" name="Kuva 10" descr="Kuva, joka sisältää kohteen sisä, sisäkatto, henkilö, henkilöt&#10;&#10;Kuvaus luotu automaattisesti">
            <a:extLst>
              <a:ext uri="{FF2B5EF4-FFF2-40B4-BE49-F238E27FC236}">
                <a16:creationId xmlns:a16="http://schemas.microsoft.com/office/drawing/2014/main" id="{811F14F1-4A1B-8047-8420-DD33878852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4740" y="2196000"/>
            <a:ext cx="6242520" cy="4144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5446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tsikko 1"/>
          <p:cNvSpPr>
            <a:spLocks noGrp="1"/>
          </p:cNvSpPr>
          <p:nvPr>
            <p:ph type="title"/>
          </p:nvPr>
        </p:nvSpPr>
        <p:spPr>
          <a:xfrm>
            <a:off x="2063552" y="0"/>
            <a:ext cx="7128792" cy="1143000"/>
          </a:xfrm>
        </p:spPr>
        <p:txBody>
          <a:bodyPr>
            <a:normAutofit/>
          </a:bodyPr>
          <a:lstStyle/>
          <a:p>
            <a:r>
              <a:rPr lang="fi-FI" dirty="0">
                <a:latin typeface="+mn-lt"/>
              </a:rPr>
              <a:t>Hallituksen muodostaminen</a:t>
            </a:r>
          </a:p>
        </p:txBody>
      </p:sp>
      <p:sp>
        <p:nvSpPr>
          <p:cNvPr id="7" name="Alanuoli 6"/>
          <p:cNvSpPr/>
          <p:nvPr/>
        </p:nvSpPr>
        <p:spPr>
          <a:xfrm>
            <a:off x="2027240" y="1196976"/>
            <a:ext cx="2124545" cy="1367929"/>
          </a:xfrm>
          <a:prstGeom prst="down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fi-FI" sz="2000" dirty="0"/>
              <a:t> </a:t>
            </a:r>
          </a:p>
        </p:txBody>
      </p:sp>
      <p:sp>
        <p:nvSpPr>
          <p:cNvPr id="10" name="Alanuoli 9"/>
          <p:cNvSpPr/>
          <p:nvPr/>
        </p:nvSpPr>
        <p:spPr>
          <a:xfrm>
            <a:off x="1991545" y="2636913"/>
            <a:ext cx="2124545" cy="1367929"/>
          </a:xfrm>
          <a:prstGeom prst="down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fi-FI" sz="2000" dirty="0"/>
              <a:t> </a:t>
            </a:r>
          </a:p>
        </p:txBody>
      </p:sp>
      <p:sp>
        <p:nvSpPr>
          <p:cNvPr id="13" name="Alanuoli 12"/>
          <p:cNvSpPr/>
          <p:nvPr/>
        </p:nvSpPr>
        <p:spPr>
          <a:xfrm>
            <a:off x="1991545" y="4077073"/>
            <a:ext cx="2124545" cy="1367929"/>
          </a:xfrm>
          <a:prstGeom prst="down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fi-FI" sz="2000" dirty="0"/>
          </a:p>
        </p:txBody>
      </p:sp>
      <p:sp>
        <p:nvSpPr>
          <p:cNvPr id="14" name="Alanuoli 13"/>
          <p:cNvSpPr/>
          <p:nvPr/>
        </p:nvSpPr>
        <p:spPr>
          <a:xfrm>
            <a:off x="1991545" y="5490072"/>
            <a:ext cx="2124545" cy="1367929"/>
          </a:xfrm>
          <a:prstGeom prst="down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fi-FI" sz="2000" dirty="0"/>
              <a:t> </a:t>
            </a:r>
          </a:p>
        </p:txBody>
      </p:sp>
      <p:sp>
        <p:nvSpPr>
          <p:cNvPr id="16" name="Suorakulmio 15"/>
          <p:cNvSpPr/>
          <p:nvPr/>
        </p:nvSpPr>
        <p:spPr>
          <a:xfrm>
            <a:off x="4341600" y="1196753"/>
            <a:ext cx="5400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fi-FI" sz="2200" dirty="0"/>
              <a:t>Presidentti ilmoittaa pääministeriehdokkaan (hallitustunnustelija) eduskunnalle</a:t>
            </a:r>
          </a:p>
        </p:txBody>
      </p:sp>
      <p:sp>
        <p:nvSpPr>
          <p:cNvPr id="17" name="Suorakulmio 16"/>
          <p:cNvSpPr/>
          <p:nvPr/>
        </p:nvSpPr>
        <p:spPr>
          <a:xfrm>
            <a:off x="4341600" y="2636913"/>
            <a:ext cx="626909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200" dirty="0">
                <a:solidFill>
                  <a:srgbClr val="000000"/>
                </a:solidFill>
                <a:cs typeface="Arial"/>
              </a:rPr>
              <a:t>Eduskunta äänestää pääministeristä. Jos ehdokas saa enemmistön, hänestä tulee pääministeri</a:t>
            </a:r>
            <a:endParaRPr lang="fi-FI" sz="2200" dirty="0"/>
          </a:p>
        </p:txBody>
      </p:sp>
      <p:sp>
        <p:nvSpPr>
          <p:cNvPr id="18" name="Suorakulmio 17"/>
          <p:cNvSpPr/>
          <p:nvPr/>
        </p:nvSpPr>
        <p:spPr>
          <a:xfrm>
            <a:off x="4341600" y="4077073"/>
            <a:ext cx="464400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200" dirty="0"/>
              <a:t>Presidentti nimittää pääministerin ja tämän ehdotuksesta muut ministerit</a:t>
            </a:r>
          </a:p>
        </p:txBody>
      </p:sp>
      <p:sp>
        <p:nvSpPr>
          <p:cNvPr id="19" name="Suorakulmio 18"/>
          <p:cNvSpPr/>
          <p:nvPr/>
        </p:nvSpPr>
        <p:spPr>
          <a:xfrm>
            <a:off x="4341600" y="5445225"/>
            <a:ext cx="560316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200" dirty="0"/>
              <a:t>Nimityksen jälkeen hallitus antaa ohjelmansa tiedonantona eduskunnalle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4" grpId="0" animBg="1"/>
      <p:bldP spid="17" grpId="0"/>
      <p:bldP spid="18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5362D0B-4DCE-4A85-AC4C-DC4B8AA69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+mn-lt"/>
              </a:rPr>
              <a:t>Hallitus eroaa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A46AAB0-AA71-40C3-9210-60D0618F37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000" lvl="1" indent="-342000">
              <a:lnSpc>
                <a:spcPct val="100000"/>
              </a:lnSpc>
              <a:spcBef>
                <a:spcPts val="561"/>
              </a:spcBef>
              <a:buFont typeface="Arial" pitchFamily="34" charset="0"/>
              <a:buChar char="•"/>
            </a:pPr>
            <a:r>
              <a:rPr lang="fi-FI" sz="2800" dirty="0"/>
              <a:t>aina eduskuntavaalien jälkeen</a:t>
            </a:r>
          </a:p>
          <a:p>
            <a:pPr marL="342000" lvl="1" indent="-342000">
              <a:lnSpc>
                <a:spcPct val="100000"/>
              </a:lnSpc>
              <a:spcBef>
                <a:spcPts val="561"/>
              </a:spcBef>
              <a:buFont typeface="Arial" pitchFamily="34" charset="0"/>
              <a:buChar char="•"/>
            </a:pPr>
            <a:r>
              <a:rPr lang="fi-FI" sz="2800" dirty="0"/>
              <a:t>saatuaan epäluottamuslauseen</a:t>
            </a:r>
          </a:p>
          <a:p>
            <a:pPr marL="342000" lvl="1" indent="-342000">
              <a:lnSpc>
                <a:spcPct val="100000"/>
              </a:lnSpc>
              <a:spcBef>
                <a:spcPts val="561"/>
              </a:spcBef>
              <a:buFont typeface="Arial" pitchFamily="34" charset="0"/>
              <a:buChar char="•"/>
            </a:pPr>
            <a:r>
              <a:rPr lang="fi-FI" sz="2800" dirty="0"/>
              <a:t>pyydettyään itse eroa (pääministerin aloitteesta)</a:t>
            </a:r>
          </a:p>
          <a:p>
            <a:pPr marL="342000" indent="-342000">
              <a:lnSpc>
                <a:spcPct val="100000"/>
              </a:lnSpc>
              <a:spcBef>
                <a:spcPts val="561"/>
              </a:spcBef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793607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A6A6C0A-4527-46E2-B502-363028724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sz="4400" dirty="0">
                <a:latin typeface="+mn-lt"/>
                <a:cs typeface="Arial" charset="0"/>
              </a:rPr>
              <a:t>Pääministerin asema</a:t>
            </a:r>
            <a:endParaRPr lang="fi-FI" dirty="0">
              <a:latin typeface="+mn-lt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715E7B1-C767-4691-9316-58235887B9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000" indent="-342000" eaLnBrk="1" hangingPunct="1">
              <a:lnSpc>
                <a:spcPct val="100000"/>
              </a:lnSpc>
              <a:spcBef>
                <a:spcPts val="561"/>
              </a:spcBef>
            </a:pPr>
            <a:r>
              <a:rPr lang="fi-FI" altLang="fi-FI" dirty="0">
                <a:cs typeface="Arial" charset="0"/>
              </a:rPr>
              <a:t>Perustuslaki nosti pääministerin painoarvoa Suomen poliittisena johtajana</a:t>
            </a:r>
          </a:p>
          <a:p>
            <a:pPr marL="342000" indent="-342000" eaLnBrk="1" hangingPunct="1">
              <a:lnSpc>
                <a:spcPct val="100000"/>
              </a:lnSpc>
              <a:spcBef>
                <a:spcPts val="561"/>
              </a:spcBef>
            </a:pPr>
            <a:r>
              <a:rPr lang="fi-FI" altLang="fi-FI" dirty="0">
                <a:cs typeface="Arial" charset="0"/>
              </a:rPr>
              <a:t>Valtaoikeuksia:</a:t>
            </a:r>
          </a:p>
          <a:p>
            <a:pPr marL="878450" indent="-457200">
              <a:buFont typeface="Calibri" pitchFamily="34" charset="0"/>
              <a:buChar char="→"/>
            </a:pPr>
            <a:r>
              <a:rPr lang="fi-FI" altLang="fi-FI" sz="2600" dirty="0">
                <a:cs typeface="Arial" charset="0"/>
              </a:rPr>
              <a:t>määrää ministerit ministerivaliokuntiin</a:t>
            </a:r>
          </a:p>
          <a:p>
            <a:pPr marL="878450" indent="-457200">
              <a:buFont typeface="Calibri" pitchFamily="34" charset="0"/>
              <a:buChar char="→"/>
            </a:pPr>
            <a:r>
              <a:rPr lang="fi-FI" altLang="fi-FI" sz="2600" dirty="0">
                <a:cs typeface="Arial" charset="0"/>
              </a:rPr>
              <a:t>presidentin sijainen</a:t>
            </a:r>
          </a:p>
          <a:p>
            <a:pPr marL="878450" indent="-457200">
              <a:buFont typeface="Calibri" pitchFamily="34" charset="0"/>
              <a:buChar char="→"/>
            </a:pPr>
            <a:r>
              <a:rPr lang="fi-FI" altLang="fi-FI" sz="2600" dirty="0">
                <a:cs typeface="Arial" charset="0"/>
              </a:rPr>
              <a:t>eduskunnan hajottaminen pääministerin aloitteesta</a:t>
            </a:r>
          </a:p>
          <a:p>
            <a:pPr marL="878450" indent="-457200">
              <a:buFont typeface="Calibri" pitchFamily="34" charset="0"/>
              <a:buChar char="→"/>
            </a:pPr>
            <a:r>
              <a:rPr lang="fi-FI" altLang="fi-FI" sz="2600" dirty="0">
                <a:cs typeface="Arial" charset="0"/>
              </a:rPr>
              <a:t>johtaa ulkopolitiikkaa yhdessä presidentin kanssa</a:t>
            </a:r>
          </a:p>
          <a:p>
            <a:pPr marL="878450" indent="-457200">
              <a:buFont typeface="Calibri" pitchFamily="34" charset="0"/>
              <a:buChar char="→"/>
            </a:pPr>
            <a:r>
              <a:rPr lang="fi-FI" altLang="fi-FI" sz="2600" dirty="0">
                <a:cs typeface="Arial" charset="0"/>
              </a:rPr>
              <a:t>johtaa Suomen EU-politiikkaa (osallistuu aina Euroopan neuvoston kokouksiin)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254473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B8F9AFE-B35D-4018-99FF-E5EE09274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+mn-lt"/>
              </a:rPr>
              <a:t>Presidentin monet roolit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DDFA2FA-B2E3-4EE5-9D85-BF55D8D19C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098696" cy="4351338"/>
          </a:xfrm>
        </p:spPr>
        <p:txBody>
          <a:bodyPr>
            <a:noAutofit/>
          </a:bodyPr>
          <a:lstStyle/>
          <a:p>
            <a:pPr marL="342000" lvl="1" indent="-342000">
              <a:lnSpc>
                <a:spcPct val="100000"/>
              </a:lnSpc>
              <a:spcBef>
                <a:spcPts val="561"/>
              </a:spcBef>
              <a:buFont typeface="Arial" pitchFamily="34" charset="0"/>
              <a:buChar char="•"/>
            </a:pPr>
            <a:r>
              <a:rPr lang="fi-FI" altLang="fi-FI" sz="2800" dirty="0">
                <a:cs typeface="Arial" charset="0"/>
              </a:rPr>
              <a:t>käyttää toimeenpanovaltaa </a:t>
            </a:r>
          </a:p>
          <a:p>
            <a:pPr marL="342000" lvl="1" indent="-342000">
              <a:lnSpc>
                <a:spcPct val="100000"/>
              </a:lnSpc>
              <a:spcBef>
                <a:spcPts val="561"/>
              </a:spcBef>
              <a:buFont typeface="Arial" pitchFamily="34" charset="0"/>
              <a:buChar char="•"/>
            </a:pPr>
            <a:r>
              <a:rPr lang="fi-FI" altLang="fi-FI" sz="2800" dirty="0">
                <a:cs typeface="Arial" charset="0"/>
              </a:rPr>
              <a:t>johtaa ulkopolitiikkaa yhdessä valtioneuvoston kanssa </a:t>
            </a:r>
          </a:p>
          <a:p>
            <a:pPr marL="702000" lvl="2" indent="-342000">
              <a:lnSpc>
                <a:spcPct val="100000"/>
              </a:lnSpc>
              <a:spcBef>
                <a:spcPts val="561"/>
              </a:spcBef>
              <a:buFont typeface="Calibri" pitchFamily="34" charset="0"/>
              <a:buChar char="→"/>
            </a:pPr>
            <a:r>
              <a:rPr lang="fi-FI" altLang="fi-FI" sz="2600" dirty="0">
                <a:cs typeface="Arial" charset="0"/>
              </a:rPr>
              <a:t>Suhteet EU:n ulkopuolisiin valtioihin ja yhteisöihin presidentin vastuulla</a:t>
            </a:r>
          </a:p>
          <a:p>
            <a:pPr marL="702000" lvl="2" indent="-342000">
              <a:lnSpc>
                <a:spcPct val="100000"/>
              </a:lnSpc>
              <a:spcBef>
                <a:spcPts val="561"/>
              </a:spcBef>
              <a:buFont typeface="Calibri" pitchFamily="34" charset="0"/>
              <a:buChar char="→"/>
            </a:pPr>
            <a:r>
              <a:rPr lang="fi-FI" altLang="fi-FI" sz="2600" dirty="0">
                <a:cs typeface="Arial" charset="0"/>
              </a:rPr>
              <a:t>EU-politiikka pääministerin vastuulla</a:t>
            </a:r>
          </a:p>
          <a:p>
            <a:pPr marL="342000" lvl="1" indent="-342000">
              <a:lnSpc>
                <a:spcPct val="100000"/>
              </a:lnSpc>
              <a:spcBef>
                <a:spcPts val="561"/>
              </a:spcBef>
              <a:buFont typeface="Arial" pitchFamily="34" charset="0"/>
              <a:buChar char="•"/>
            </a:pPr>
            <a:r>
              <a:rPr lang="fi-FI" altLang="fi-FI" sz="2800" dirty="0">
                <a:cs typeface="Arial" charset="0"/>
              </a:rPr>
              <a:t>on puolustusvoimien ylipäällikkö</a:t>
            </a:r>
          </a:p>
          <a:p>
            <a:pPr marL="342000" lvl="1" indent="-342000">
              <a:lnSpc>
                <a:spcPct val="100000"/>
              </a:lnSpc>
              <a:spcBef>
                <a:spcPts val="561"/>
              </a:spcBef>
              <a:buFont typeface="Arial" pitchFamily="34" charset="0"/>
              <a:buChar char="•"/>
            </a:pPr>
            <a:r>
              <a:rPr lang="fi-FI" altLang="fi-FI" sz="2800" dirty="0">
                <a:cs typeface="Arial" charset="0"/>
              </a:rPr>
              <a:t>nimittää korkeimpia virkamiehiä, esim. suurlähettiläät ja Suomen pankin pääjohtajan</a:t>
            </a:r>
          </a:p>
          <a:p>
            <a:pPr marL="342000" lvl="1" indent="-342000">
              <a:lnSpc>
                <a:spcPct val="100000"/>
              </a:lnSpc>
              <a:spcBef>
                <a:spcPts val="561"/>
              </a:spcBef>
              <a:buFont typeface="Arial" pitchFamily="34" charset="0"/>
              <a:buChar char="•"/>
            </a:pPr>
            <a:r>
              <a:rPr lang="fi-FI" altLang="fi-FI" sz="2800" dirty="0">
                <a:cs typeface="Arial" charset="0"/>
              </a:rPr>
              <a:t>antaa arvonimiä ja myöntää kunniamerkkejä</a:t>
            </a:r>
          </a:p>
          <a:p>
            <a:pPr marL="342000" lvl="1" indent="-342000">
              <a:lnSpc>
                <a:spcPct val="100000"/>
              </a:lnSpc>
              <a:spcBef>
                <a:spcPts val="561"/>
              </a:spcBef>
              <a:buFont typeface="Arial" pitchFamily="34" charset="0"/>
              <a:buChar char="•"/>
            </a:pPr>
            <a:r>
              <a:rPr lang="fi-FI" altLang="fi-FI" sz="2800" dirty="0">
                <a:cs typeface="Arial" charset="0"/>
              </a:rPr>
              <a:t>on arvojohtaja.</a:t>
            </a:r>
          </a:p>
          <a:p>
            <a:pPr>
              <a:lnSpc>
                <a:spcPct val="100000"/>
              </a:lnSpc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732723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kstiruutu 3"/>
          <p:cNvSpPr txBox="1">
            <a:spLocks noChangeArrowheads="1"/>
          </p:cNvSpPr>
          <p:nvPr/>
        </p:nvSpPr>
        <p:spPr bwMode="auto">
          <a:xfrm>
            <a:off x="838800" y="360000"/>
            <a:ext cx="518457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i-FI" sz="4400" dirty="0"/>
              <a:t>Presidentin suhde</a:t>
            </a:r>
          </a:p>
        </p:txBody>
      </p:sp>
      <p:sp>
        <p:nvSpPr>
          <p:cNvPr id="6" name="Tekstiruutu 5"/>
          <p:cNvSpPr txBox="1"/>
          <p:nvPr/>
        </p:nvSpPr>
        <p:spPr>
          <a:xfrm>
            <a:off x="838800" y="1188000"/>
            <a:ext cx="10514400" cy="64232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i-FI" sz="2800" b="1" dirty="0"/>
              <a:t>Eduskuntaan</a:t>
            </a:r>
          </a:p>
          <a:p>
            <a:pPr marL="342000" indent="-342000">
              <a:lnSpc>
                <a:spcPct val="80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fi-FI" sz="2800" dirty="0"/>
              <a:t>voi hajottaa eduskunnan pääministerin aloitteesta ja eduskuntaryhmiä kuultuaan (eli määrätä uudet vaalit)</a:t>
            </a:r>
          </a:p>
          <a:p>
            <a:pPr marL="342000" indent="-342000">
              <a:lnSpc>
                <a:spcPct val="80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fi-FI" sz="2800" dirty="0"/>
              <a:t>vahvistaa lait</a:t>
            </a:r>
          </a:p>
          <a:p>
            <a:pPr marL="285750" indent="-285750">
              <a:lnSpc>
                <a:spcPct val="80000"/>
              </a:lnSpc>
              <a:buFontTx/>
              <a:buChar char="-"/>
              <a:defRPr/>
            </a:pPr>
            <a:endParaRPr lang="fi-FI" sz="1400" dirty="0"/>
          </a:p>
          <a:p>
            <a:pPr>
              <a:defRPr/>
            </a:pPr>
            <a:r>
              <a:rPr lang="fi-FI" sz="2800" b="1" dirty="0"/>
              <a:t>Hallitukseen</a:t>
            </a:r>
          </a:p>
          <a:p>
            <a:pPr marL="342000" indent="-342000">
              <a:lnSpc>
                <a:spcPct val="80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fi-FI" sz="2800" dirty="0"/>
              <a:t>johtaa ulkopolitiikkaa yhteistoiminnassa valtioneuvoston kanssa</a:t>
            </a:r>
          </a:p>
          <a:p>
            <a:pPr marL="342000" indent="-342000">
              <a:lnSpc>
                <a:spcPct val="80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fi-FI" sz="2800" dirty="0"/>
              <a:t>nimittää pääministerin</a:t>
            </a:r>
          </a:p>
          <a:p>
            <a:pPr marL="342000" indent="-342000">
              <a:lnSpc>
                <a:spcPct val="80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fi-FI" sz="2800" dirty="0"/>
              <a:t>nimittää ministerit  </a:t>
            </a:r>
          </a:p>
          <a:p>
            <a:pPr marL="342000" indent="-342000">
              <a:lnSpc>
                <a:spcPct val="80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fi-FI" sz="2800" dirty="0"/>
              <a:t>myöntää hallitukselle eron pyynnöstä</a:t>
            </a:r>
          </a:p>
          <a:p>
            <a:pPr marL="342000" indent="-342000">
              <a:lnSpc>
                <a:spcPct val="80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fi-FI" sz="2800" dirty="0"/>
              <a:t>johtaa puhetta ulko- ja turvallisuuspoliittisessa valio-kunnassa (UTVA)</a:t>
            </a:r>
          </a:p>
          <a:p>
            <a:pPr marL="285750" indent="-285750">
              <a:lnSpc>
                <a:spcPct val="80000"/>
              </a:lnSpc>
              <a:defRPr/>
            </a:pPr>
            <a:endParaRPr lang="fi-FI" sz="1400" dirty="0"/>
          </a:p>
          <a:p>
            <a:pPr marL="285750" indent="-285750">
              <a:defRPr/>
            </a:pPr>
            <a:r>
              <a:rPr lang="fi-FI" sz="2800" b="1" dirty="0"/>
              <a:t>Kansalaisiin</a:t>
            </a:r>
          </a:p>
          <a:p>
            <a:pPr marL="342000" indent="-342000">
              <a:lnSpc>
                <a:spcPct val="80000"/>
              </a:lnSpc>
              <a:spcBef>
                <a:spcPts val="300"/>
              </a:spcBef>
              <a:buFont typeface="Arial" pitchFamily="34" charset="0"/>
              <a:buChar char="•"/>
            </a:pPr>
            <a:r>
              <a:rPr lang="fi-FI" sz="2800" dirty="0"/>
              <a:t>arvoniemien myöntäminen</a:t>
            </a:r>
          </a:p>
          <a:p>
            <a:pPr marL="342000" indent="-342000">
              <a:lnSpc>
                <a:spcPct val="80000"/>
              </a:lnSpc>
              <a:spcBef>
                <a:spcPts val="300"/>
              </a:spcBef>
              <a:buFont typeface="Arial" pitchFamily="34" charset="0"/>
              <a:buChar char="•"/>
            </a:pPr>
            <a:r>
              <a:rPr lang="fi-FI" sz="2800" dirty="0"/>
              <a:t>armahdusoikeus</a:t>
            </a:r>
          </a:p>
          <a:p>
            <a:pPr marL="285750" indent="-285750">
              <a:defRPr/>
            </a:pPr>
            <a:endParaRPr lang="fi-FI" sz="2800" dirty="0"/>
          </a:p>
          <a:p>
            <a:pPr marL="285750" indent="-285750">
              <a:buFontTx/>
              <a:buChar char="-"/>
              <a:defRPr/>
            </a:pPr>
            <a:endParaRPr lang="fi-FI" sz="2800" dirty="0">
              <a:latin typeface="+mj-lt"/>
            </a:endParaRPr>
          </a:p>
        </p:txBody>
      </p:sp>
      <p:sp>
        <p:nvSpPr>
          <p:cNvPr id="7" name="Tekstiruutu 6"/>
          <p:cNvSpPr txBox="1"/>
          <p:nvPr/>
        </p:nvSpPr>
        <p:spPr>
          <a:xfrm>
            <a:off x="4943475" y="1557339"/>
            <a:ext cx="3024188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algn="ctr">
              <a:buFontTx/>
              <a:buChar char="-"/>
              <a:defRPr/>
            </a:pPr>
            <a:endParaRPr lang="fi-FI" sz="2400" b="1" dirty="0">
              <a:latin typeface="+mj-lt"/>
            </a:endParaRPr>
          </a:p>
          <a:p>
            <a:pPr marL="285750" indent="-285750" algn="ctr">
              <a:buFontTx/>
              <a:buChar char="-"/>
              <a:defRPr/>
            </a:pPr>
            <a:endParaRPr lang="fi-FI" sz="2400" b="1" dirty="0">
              <a:latin typeface="+mj-lt"/>
            </a:endParaRPr>
          </a:p>
          <a:p>
            <a:pPr>
              <a:defRPr/>
            </a:pPr>
            <a:endParaRPr lang="fi-FI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 descr="Vallan kolmijak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7055708" y="2918673"/>
            <a:ext cx="5136292" cy="3359137"/>
          </a:xfrm>
          <a:prstGeom prst="rect">
            <a:avLst/>
          </a:prstGeom>
        </p:spPr>
      </p:pic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800" y="363600"/>
            <a:ext cx="7686675" cy="1168638"/>
          </a:xfrm>
        </p:spPr>
        <p:txBody>
          <a:bodyPr/>
          <a:lstStyle/>
          <a:p>
            <a:pPr eaLnBrk="1" hangingPunct="1"/>
            <a:r>
              <a:rPr lang="fi-FI" altLang="fi-FI" dirty="0">
                <a:latin typeface="+mn-lt"/>
              </a:rPr>
              <a:t>Vallanjako Suomessa</a:t>
            </a:r>
            <a:endParaRPr lang="fi-FI" altLang="fi-FI" sz="1200" dirty="0">
              <a:latin typeface="+mn-lt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838800" y="1656000"/>
            <a:ext cx="8235586" cy="4014787"/>
          </a:xfrm>
        </p:spPr>
        <p:txBody>
          <a:bodyPr rtlCol="0">
            <a:noAutofit/>
          </a:bodyPr>
          <a:lstStyle/>
          <a:p>
            <a:pPr marL="342000" indent="-342000">
              <a:lnSpc>
                <a:spcPct val="100000"/>
              </a:lnSpc>
              <a:spcBef>
                <a:spcPts val="561"/>
              </a:spcBef>
              <a:defRPr/>
            </a:pPr>
            <a:r>
              <a:rPr lang="fi-FI" altLang="fi-FI" dirty="0"/>
              <a:t>Suomi on tasavaltainen parlamentaarinen demokratia</a:t>
            </a:r>
          </a:p>
          <a:p>
            <a:pPr marL="342000" indent="-342000">
              <a:lnSpc>
                <a:spcPct val="100000"/>
              </a:lnSpc>
              <a:spcBef>
                <a:spcPts val="561"/>
              </a:spcBef>
              <a:defRPr/>
            </a:pPr>
            <a:r>
              <a:rPr lang="fi-FI" altLang="fi-FI" dirty="0"/>
              <a:t>Suomen </a:t>
            </a:r>
            <a:r>
              <a:rPr lang="fi-FI" altLang="fi-FI" b="1" dirty="0"/>
              <a:t>valtiosääntö</a:t>
            </a:r>
            <a:r>
              <a:rPr lang="fi-FI" altLang="fi-FI" dirty="0"/>
              <a:t> on vahvistettu vuoden 2000 perustuslaissa</a:t>
            </a:r>
          </a:p>
          <a:p>
            <a:pPr marL="702000" lvl="2" indent="-342000">
              <a:lnSpc>
                <a:spcPct val="100000"/>
              </a:lnSpc>
              <a:spcBef>
                <a:spcPts val="561"/>
              </a:spcBef>
              <a:buFont typeface="Calibri" pitchFamily="34" charset="0"/>
              <a:buChar char="→"/>
              <a:defRPr/>
            </a:pPr>
            <a:r>
              <a:rPr lang="fi-FI" altLang="fi-FI" sz="2600" dirty="0"/>
              <a:t>määritellään eduskunnan, valtioneuvoston ja presidentin  väliset toimivaltasuhteet, valtaoikeudet ja päätöksenteko eli miten valta </a:t>
            </a:r>
            <a:br>
              <a:rPr lang="fi-FI" altLang="fi-FI" sz="2600" dirty="0"/>
            </a:br>
            <a:r>
              <a:rPr lang="fi-FI" altLang="fi-FI" sz="2600" dirty="0"/>
              <a:t>on jaettu</a:t>
            </a:r>
          </a:p>
          <a:p>
            <a:pPr marL="702000" lvl="2" indent="-342000">
              <a:lnSpc>
                <a:spcPct val="100000"/>
              </a:lnSpc>
              <a:spcBef>
                <a:spcPts val="561"/>
              </a:spcBef>
              <a:buFont typeface="Calibri" pitchFamily="34" charset="0"/>
              <a:buChar char="→"/>
              <a:defRPr/>
            </a:pPr>
            <a:r>
              <a:rPr lang="fi-FI" altLang="fi-FI" sz="2600" dirty="0"/>
              <a:t>parlamentaarinen hallitustapa</a:t>
            </a:r>
          </a:p>
          <a:p>
            <a:pPr marL="342000" indent="-342000">
              <a:lnSpc>
                <a:spcPct val="100000"/>
              </a:lnSpc>
              <a:spcBef>
                <a:spcPts val="561"/>
              </a:spcBef>
              <a:defRPr/>
            </a:pPr>
            <a:r>
              <a:rPr lang="fi-FI" altLang="fi-FI" dirty="0"/>
              <a:t>Vallan kolmijako-oppi Suomessa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3C91F50-D523-4291-9137-6BDE1C3DC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+mn-lt"/>
              </a:rPr>
              <a:t>Eduskunta vallankäyttäjänä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87633A9-1B7A-4596-84CA-7EC8D96400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92000"/>
            <a:ext cx="11247783" cy="4351338"/>
          </a:xfrm>
        </p:spPr>
        <p:txBody>
          <a:bodyPr>
            <a:noAutofit/>
          </a:bodyPr>
          <a:lstStyle/>
          <a:p>
            <a:pPr marL="342000" indent="-342000">
              <a:lnSpc>
                <a:spcPct val="100000"/>
              </a:lnSpc>
              <a:spcBef>
                <a:spcPts val="561"/>
              </a:spcBef>
              <a:defRPr/>
            </a:pPr>
            <a:r>
              <a:rPr lang="fi-FI" altLang="fi-FI" dirty="0"/>
              <a:t>Eduskunta käyttää ylintä päätösvaltaa ja lainsäädäntövaltaa</a:t>
            </a:r>
            <a:endParaRPr lang="fi-FI" altLang="fi-FI" dirty="0">
              <a:sym typeface="Wingdings" panose="05000000000000000000" pitchFamily="2" charset="2"/>
            </a:endParaRPr>
          </a:p>
          <a:p>
            <a:pPr marL="342000" indent="-342000">
              <a:lnSpc>
                <a:spcPct val="100000"/>
              </a:lnSpc>
              <a:spcBef>
                <a:spcPts val="561"/>
              </a:spcBef>
              <a:defRPr/>
            </a:pPr>
            <a:r>
              <a:rPr lang="fi-FI" altLang="fi-FI" dirty="0">
                <a:sym typeface="Wingdings" panose="05000000000000000000" pitchFamily="2" charset="2"/>
              </a:rPr>
              <a:t>Eduskunta kokoontuu </a:t>
            </a:r>
            <a:r>
              <a:rPr lang="fi-FI" altLang="fi-FI" b="1" dirty="0">
                <a:sym typeface="Wingdings" panose="05000000000000000000" pitchFamily="2" charset="2"/>
              </a:rPr>
              <a:t>valtiopäiville </a:t>
            </a:r>
            <a:r>
              <a:rPr lang="fi-FI" altLang="fi-FI" dirty="0">
                <a:sym typeface="Wingdings" panose="05000000000000000000" pitchFamily="2" charset="2"/>
              </a:rPr>
              <a:t>1. helmikuuta</a:t>
            </a:r>
          </a:p>
          <a:p>
            <a:pPr marL="342000" indent="-342000">
              <a:lnSpc>
                <a:spcPct val="100000"/>
              </a:lnSpc>
              <a:spcBef>
                <a:spcPts val="561"/>
              </a:spcBef>
              <a:defRPr/>
            </a:pPr>
            <a:r>
              <a:rPr lang="fi-FI" altLang="fi-FI" dirty="0">
                <a:sym typeface="Wingdings" panose="05000000000000000000" pitchFamily="2" charset="2"/>
              </a:rPr>
              <a:t>Toimielimet ja niiden tehtävät:</a:t>
            </a:r>
          </a:p>
          <a:p>
            <a:pPr marL="702000" indent="-342000">
              <a:lnSpc>
                <a:spcPct val="100000"/>
              </a:lnSpc>
              <a:spcBef>
                <a:spcPts val="561"/>
              </a:spcBef>
              <a:buNone/>
              <a:defRPr/>
            </a:pPr>
            <a:r>
              <a:rPr lang="fi-FI" altLang="fi-FI" b="1" dirty="0">
                <a:sym typeface="Wingdings" panose="05000000000000000000" pitchFamily="2" charset="2"/>
              </a:rPr>
              <a:t>a) Puhemies ja puhemiehistö</a:t>
            </a:r>
          </a:p>
          <a:p>
            <a:pPr marL="1062000" indent="-342000">
              <a:lnSpc>
                <a:spcPct val="100000"/>
              </a:lnSpc>
              <a:spcBef>
                <a:spcPts val="561"/>
              </a:spcBef>
              <a:buFont typeface="Calibri" pitchFamily="34" charset="0"/>
              <a:buChar char="→"/>
              <a:defRPr/>
            </a:pPr>
            <a:r>
              <a:rPr lang="fi-FI" altLang="fi-FI" sz="2600" dirty="0">
                <a:sym typeface="Wingdings" panose="05000000000000000000" pitchFamily="2" charset="2"/>
              </a:rPr>
              <a:t>johtaa puhetta täysistunnoissa ja muotoilee äänestysehdotukset</a:t>
            </a:r>
          </a:p>
          <a:p>
            <a:pPr marL="702000" indent="-342000">
              <a:lnSpc>
                <a:spcPct val="100000"/>
              </a:lnSpc>
              <a:spcBef>
                <a:spcPts val="561"/>
              </a:spcBef>
              <a:buNone/>
              <a:defRPr/>
            </a:pPr>
            <a:r>
              <a:rPr lang="fi-FI" altLang="fi-FI" b="1" dirty="0">
                <a:sym typeface="Wingdings" panose="05000000000000000000" pitchFamily="2" charset="2"/>
              </a:rPr>
              <a:t>b) Valiokunnat</a:t>
            </a:r>
          </a:p>
          <a:p>
            <a:pPr marL="1062000" indent="-342000">
              <a:lnSpc>
                <a:spcPct val="100000"/>
              </a:lnSpc>
              <a:spcBef>
                <a:spcPts val="561"/>
              </a:spcBef>
              <a:buFont typeface="Calibri" pitchFamily="34" charset="0"/>
              <a:buChar char="→"/>
              <a:defRPr/>
            </a:pPr>
            <a:r>
              <a:rPr lang="fi-FI" altLang="fi-FI" sz="2600" dirty="0">
                <a:sym typeface="Wingdings" panose="05000000000000000000" pitchFamily="2" charset="2"/>
              </a:rPr>
              <a:t>15 erityisvaliokuntaa (vastaavat toimialueiltaan ministeriöitä)</a:t>
            </a:r>
          </a:p>
          <a:p>
            <a:pPr marL="1062000" indent="-342000">
              <a:lnSpc>
                <a:spcPct val="100000"/>
              </a:lnSpc>
              <a:spcBef>
                <a:spcPts val="561"/>
              </a:spcBef>
              <a:buFont typeface="Calibri" pitchFamily="34" charset="0"/>
              <a:buChar char="→"/>
              <a:defRPr/>
            </a:pPr>
            <a:r>
              <a:rPr lang="fi-FI" altLang="fi-FI" sz="2600" dirty="0">
                <a:sym typeface="Wingdings" panose="05000000000000000000" pitchFamily="2" charset="2"/>
              </a:rPr>
              <a:t>lakiasioiden valmistelu</a:t>
            </a:r>
          </a:p>
          <a:p>
            <a:pPr marL="1062000" indent="-342000">
              <a:lnSpc>
                <a:spcPct val="100000"/>
              </a:lnSpc>
              <a:spcBef>
                <a:spcPts val="561"/>
              </a:spcBef>
              <a:buFont typeface="Calibri" pitchFamily="34" charset="0"/>
              <a:buChar char="→"/>
              <a:defRPr/>
            </a:pPr>
            <a:r>
              <a:rPr lang="fi-FI" altLang="fi-FI" sz="2600" dirty="0">
                <a:sym typeface="Wingdings" panose="05000000000000000000" pitchFamily="2" charset="2"/>
              </a:rPr>
              <a:t>asiantuntijoiden, eturyhmien ja kansalaisjärjestöjen kuuleminen (lobbaus)</a:t>
            </a:r>
          </a:p>
          <a:p>
            <a:pPr marL="1062000" indent="-342000">
              <a:lnSpc>
                <a:spcPct val="100000"/>
              </a:lnSpc>
              <a:spcBef>
                <a:spcPts val="561"/>
              </a:spcBef>
              <a:buFont typeface="Calibri" pitchFamily="34" charset="0"/>
              <a:buChar char="→"/>
              <a:defRPr/>
            </a:pPr>
            <a:r>
              <a:rPr lang="fi-FI" altLang="fi-FI" sz="2600" dirty="0">
                <a:sym typeface="Wingdings" panose="05000000000000000000" pitchFamily="2" charset="2"/>
              </a:rPr>
              <a:t>merkittävin osa kansanedustajien työstä</a:t>
            </a:r>
          </a:p>
        </p:txBody>
      </p:sp>
    </p:spTree>
    <p:extLst>
      <p:ext uri="{BB962C8B-B14F-4D97-AF65-F5344CB8AC3E}">
        <p14:creationId xmlns:p14="http://schemas.microsoft.com/office/powerpoint/2010/main" val="3635733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0E24352-3590-4862-8CEF-79EA7C0EF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4000"/>
            <a:ext cx="10515600" cy="1325563"/>
          </a:xfrm>
        </p:spPr>
        <p:txBody>
          <a:bodyPr/>
          <a:lstStyle/>
          <a:p>
            <a:r>
              <a:rPr lang="fi-FI" altLang="fi-FI" sz="4400" dirty="0">
                <a:latin typeface="+mn-lt"/>
                <a:ea typeface="+mj-ea"/>
                <a:cs typeface="+mj-cs"/>
              </a:rPr>
              <a:t>Eduskunta vallankäyttäjänä </a:t>
            </a:r>
            <a:endParaRPr lang="fi-FI" dirty="0">
              <a:latin typeface="+mn-lt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A7579BF-6892-4FB6-969B-3EC3905DB9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04000"/>
            <a:ext cx="10860157" cy="4351338"/>
          </a:xfrm>
        </p:spPr>
        <p:txBody>
          <a:bodyPr>
            <a:noAutofit/>
          </a:bodyPr>
          <a:lstStyle/>
          <a:p>
            <a:pPr marL="0" lvl="1" indent="0">
              <a:lnSpc>
                <a:spcPct val="80000"/>
              </a:lnSpc>
              <a:spcBef>
                <a:spcPct val="20000"/>
              </a:spcBef>
              <a:buNone/>
              <a:defRPr/>
            </a:pPr>
            <a:r>
              <a:rPr lang="fi-FI" altLang="fi-FI" sz="2800" b="1" dirty="0">
                <a:latin typeface="Calibri" panose="020F0502020204030204" pitchFamily="34" charset="0"/>
                <a:sym typeface="Wingdings" panose="05000000000000000000" pitchFamily="2" charset="2"/>
              </a:rPr>
              <a:t>c) Suuri valiokunta</a:t>
            </a:r>
            <a:r>
              <a:rPr lang="fi-FI" altLang="fi-FI" sz="2800" dirty="0"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</a:p>
          <a:p>
            <a:pPr marL="646775" lvl="1" indent="-358775">
              <a:lnSpc>
                <a:spcPct val="80000"/>
              </a:lnSpc>
              <a:spcBef>
                <a:spcPct val="20000"/>
              </a:spcBef>
              <a:buFont typeface="Calibri" pitchFamily="34" charset="0"/>
              <a:buChar char="→"/>
              <a:defRPr/>
            </a:pPr>
            <a:r>
              <a:rPr lang="fi-FI" altLang="fi-FI" sz="2600" dirty="0">
                <a:latin typeface="Calibri" panose="020F0502020204030204" pitchFamily="34" charset="0"/>
                <a:sym typeface="Wingdings" panose="05000000000000000000" pitchFamily="2" charset="2"/>
              </a:rPr>
              <a:t>lakiesitysten ristiriitaisuuksien sovittelu</a:t>
            </a:r>
          </a:p>
          <a:p>
            <a:pPr marL="646775" lvl="1" indent="-358775">
              <a:lnSpc>
                <a:spcPct val="80000"/>
              </a:lnSpc>
              <a:spcBef>
                <a:spcPct val="20000"/>
              </a:spcBef>
              <a:buFont typeface="Calibri" pitchFamily="34" charset="0"/>
              <a:buChar char="→"/>
              <a:defRPr/>
            </a:pPr>
            <a:r>
              <a:rPr lang="fi-FI" altLang="fi-FI" sz="2600" dirty="0">
                <a:latin typeface="Calibri" panose="020F0502020204030204" pitchFamily="34" charset="0"/>
                <a:sym typeface="Wingdings" panose="05000000000000000000" pitchFamily="2" charset="2"/>
              </a:rPr>
              <a:t>EU-asioiden käsittely, Suomen kanta asioihin (ei ulko- ja </a:t>
            </a:r>
            <a:r>
              <a:rPr lang="fi-FI" altLang="fi-FI" sz="2600" dirty="0" err="1">
                <a:latin typeface="Calibri" panose="020F0502020204030204" pitchFamily="34" charset="0"/>
                <a:sym typeface="Wingdings" panose="05000000000000000000" pitchFamily="2" charset="2"/>
              </a:rPr>
              <a:t>turvallisuuspol</a:t>
            </a:r>
            <a:r>
              <a:rPr lang="fi-FI" altLang="fi-FI" sz="2600" dirty="0">
                <a:latin typeface="Calibri" panose="020F0502020204030204" pitchFamily="34" charset="0"/>
                <a:sym typeface="Wingdings" panose="05000000000000000000" pitchFamily="2" charset="2"/>
              </a:rPr>
              <a:t>.)</a:t>
            </a:r>
          </a:p>
          <a:p>
            <a:pPr marL="0" lvl="1" indent="0">
              <a:lnSpc>
                <a:spcPct val="80000"/>
              </a:lnSpc>
              <a:spcBef>
                <a:spcPct val="20000"/>
              </a:spcBef>
              <a:buNone/>
              <a:defRPr/>
            </a:pPr>
            <a:r>
              <a:rPr lang="fi-FI" altLang="fi-FI" sz="2800" b="1" dirty="0">
                <a:latin typeface="Calibri" panose="020F0502020204030204" pitchFamily="34" charset="0"/>
                <a:sym typeface="Wingdings" panose="05000000000000000000" pitchFamily="2" charset="2"/>
              </a:rPr>
              <a:t>d) Täysistunto</a:t>
            </a:r>
          </a:p>
          <a:p>
            <a:pPr marL="648000" lvl="2" indent="-358775">
              <a:lnSpc>
                <a:spcPct val="80000"/>
              </a:lnSpc>
              <a:spcBef>
                <a:spcPct val="20000"/>
              </a:spcBef>
              <a:buFont typeface="Calibri" pitchFamily="34" charset="0"/>
              <a:buChar char="→"/>
              <a:defRPr/>
            </a:pPr>
            <a:r>
              <a:rPr lang="fi-FI" altLang="fi-FI" sz="2600" dirty="0">
                <a:latin typeface="Calibri" panose="020F0502020204030204" pitchFamily="34" charset="0"/>
                <a:sym typeface="Wingdings" panose="05000000000000000000" pitchFamily="2" charset="2"/>
              </a:rPr>
              <a:t>lähetekeskustelut, budjetti, välikysymys, tiedonannot, selonteot, ajankohtaiskeskustelut</a:t>
            </a:r>
          </a:p>
          <a:p>
            <a:pPr marL="0" lvl="1" indent="0">
              <a:lnSpc>
                <a:spcPct val="80000"/>
              </a:lnSpc>
              <a:spcBef>
                <a:spcPct val="20000"/>
              </a:spcBef>
              <a:buNone/>
              <a:defRPr/>
            </a:pPr>
            <a:r>
              <a:rPr lang="fi-FI" altLang="fi-FI" sz="2800" b="1" dirty="0">
                <a:latin typeface="Calibri" panose="020F0502020204030204" pitchFamily="34" charset="0"/>
                <a:sym typeface="Wingdings" panose="05000000000000000000" pitchFamily="2" charset="2"/>
              </a:rPr>
              <a:t>e) Oikeusasiamies </a:t>
            </a:r>
          </a:p>
          <a:p>
            <a:pPr marL="648000" lvl="2" indent="-358775">
              <a:lnSpc>
                <a:spcPct val="80000"/>
              </a:lnSpc>
              <a:spcBef>
                <a:spcPct val="20000"/>
              </a:spcBef>
              <a:buFont typeface="Calibri" pitchFamily="34" charset="0"/>
              <a:buChar char="→"/>
              <a:defRPr/>
            </a:pPr>
            <a:r>
              <a:rPr lang="fi-FI" altLang="fi-FI" sz="2600" dirty="0">
                <a:latin typeface="Calibri" panose="020F0502020204030204" pitchFamily="34" charset="0"/>
                <a:sym typeface="Wingdings" panose="05000000000000000000" pitchFamily="2" charset="2"/>
              </a:rPr>
              <a:t>valvoo, että virkamiehet noudattavat lakia (kaikki julkisia tehtäviä hoitavat)</a:t>
            </a:r>
          </a:p>
          <a:p>
            <a:pPr marL="648000" lvl="2" indent="-358775">
              <a:lnSpc>
                <a:spcPct val="80000"/>
              </a:lnSpc>
              <a:spcBef>
                <a:spcPct val="20000"/>
              </a:spcBef>
              <a:buFont typeface="Calibri" pitchFamily="34" charset="0"/>
              <a:buChar char="→"/>
              <a:defRPr/>
            </a:pPr>
            <a:r>
              <a:rPr lang="fi-FI" altLang="fi-FI" sz="2600" dirty="0">
                <a:latin typeface="Calibri" panose="020F0502020204030204" pitchFamily="34" charset="0"/>
                <a:sym typeface="Wingdings" panose="05000000000000000000" pitchFamily="2" charset="2"/>
              </a:rPr>
              <a:t>hyvän hallinnon ja ihmisoikeuksien toteutuminen</a:t>
            </a:r>
          </a:p>
          <a:p>
            <a:pPr marL="648000" lvl="2" indent="-358775">
              <a:lnSpc>
                <a:spcPct val="80000"/>
              </a:lnSpc>
              <a:spcBef>
                <a:spcPct val="20000"/>
              </a:spcBef>
              <a:buFont typeface="Calibri" pitchFamily="34" charset="0"/>
              <a:buChar char="→"/>
              <a:defRPr/>
            </a:pPr>
            <a:r>
              <a:rPr lang="fi-FI" altLang="fi-FI" sz="2600" dirty="0">
                <a:latin typeface="Calibri" panose="020F0502020204030204" pitchFamily="34" charset="0"/>
                <a:sym typeface="Wingdings" panose="05000000000000000000" pitchFamily="2" charset="2"/>
              </a:rPr>
              <a:t>kansalaiset voivat tehdä kanteluita vapaamuotoisesti tai lomakkeella</a:t>
            </a:r>
          </a:p>
          <a:p>
            <a:pPr marL="0" lvl="1" indent="0">
              <a:lnSpc>
                <a:spcPct val="80000"/>
              </a:lnSpc>
              <a:spcBef>
                <a:spcPct val="20000"/>
              </a:spcBef>
              <a:buNone/>
              <a:defRPr/>
            </a:pPr>
            <a:r>
              <a:rPr lang="fi-FI" altLang="fi-FI" sz="2800" b="1" dirty="0">
                <a:latin typeface="Calibri" panose="020F0502020204030204" pitchFamily="34" charset="0"/>
                <a:sym typeface="Wingdings" panose="05000000000000000000" pitchFamily="2" charset="2"/>
              </a:rPr>
              <a:t>f) Eduskuntaryhmät</a:t>
            </a:r>
          </a:p>
          <a:p>
            <a:pPr marL="648000" lvl="2" indent="-358775">
              <a:lnSpc>
                <a:spcPct val="80000"/>
              </a:lnSpc>
              <a:spcBef>
                <a:spcPct val="20000"/>
              </a:spcBef>
              <a:buFont typeface="Calibri" pitchFamily="34" charset="0"/>
              <a:buChar char="→"/>
              <a:defRPr/>
            </a:pPr>
            <a:r>
              <a:rPr lang="fi-FI" altLang="fi-FI" sz="2600" dirty="0">
                <a:latin typeface="Calibri" panose="020F0502020204030204" pitchFamily="34" charset="0"/>
                <a:sym typeface="Wingdings" panose="05000000000000000000" pitchFamily="2" charset="2"/>
              </a:rPr>
              <a:t>puolueet toimivat eduskuntaryhminä</a:t>
            </a:r>
          </a:p>
          <a:p>
            <a:pPr marL="648000" lvl="2" indent="-358775">
              <a:lnSpc>
                <a:spcPct val="80000"/>
              </a:lnSpc>
              <a:spcBef>
                <a:spcPct val="20000"/>
              </a:spcBef>
              <a:buFont typeface="Calibri" pitchFamily="34" charset="0"/>
              <a:buChar char="→"/>
              <a:defRPr/>
            </a:pPr>
            <a:r>
              <a:rPr lang="fi-FI" altLang="fi-FI" sz="2600" dirty="0">
                <a:latin typeface="Calibri" panose="020F0502020204030204" pitchFamily="34" charset="0"/>
                <a:sym typeface="Wingdings" panose="05000000000000000000" pitchFamily="2" charset="2"/>
              </a:rPr>
              <a:t>äänestykset ja kannanotot eduskuntaryhmittäin (puoluekuri)</a:t>
            </a:r>
          </a:p>
        </p:txBody>
      </p:sp>
    </p:spTree>
    <p:extLst>
      <p:ext uri="{BB962C8B-B14F-4D97-AF65-F5344CB8AC3E}">
        <p14:creationId xmlns:p14="http://schemas.microsoft.com/office/powerpoint/2010/main" val="789307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30C067E-B3F0-4349-B873-7EBAC6588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dirty="0">
                <a:latin typeface="+mn-lt"/>
              </a:rPr>
              <a:t>Eduskunnan keskeiset tehtävät</a:t>
            </a:r>
            <a:endParaRPr lang="fi-FI" dirty="0">
              <a:latin typeface="+mn-lt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B6CC7B6-E8E7-4732-876B-B123A9872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000" lvl="1" indent="-342000">
              <a:lnSpc>
                <a:spcPct val="100000"/>
              </a:lnSpc>
              <a:spcBef>
                <a:spcPts val="561"/>
              </a:spcBef>
              <a:buFont typeface="Arial" pitchFamily="34" charset="0"/>
              <a:buChar char="•"/>
            </a:pPr>
            <a:r>
              <a:rPr lang="fi-FI" altLang="fi-FI" sz="2800" dirty="0"/>
              <a:t>Lakien säätäminen</a:t>
            </a:r>
          </a:p>
          <a:p>
            <a:pPr marL="342000" lvl="1" indent="-342000">
              <a:lnSpc>
                <a:spcPct val="100000"/>
              </a:lnSpc>
              <a:spcBef>
                <a:spcPts val="561"/>
              </a:spcBef>
              <a:buFont typeface="Arial" pitchFamily="34" charset="0"/>
              <a:buChar char="•"/>
            </a:pPr>
            <a:r>
              <a:rPr lang="fi-FI" altLang="fi-FI" sz="2800" dirty="0"/>
              <a:t>Budjetin hyväksyminen</a:t>
            </a:r>
          </a:p>
          <a:p>
            <a:pPr marL="342000" lvl="1" indent="-342000">
              <a:lnSpc>
                <a:spcPct val="100000"/>
              </a:lnSpc>
              <a:spcBef>
                <a:spcPts val="561"/>
              </a:spcBef>
              <a:buFont typeface="Arial" pitchFamily="34" charset="0"/>
              <a:buChar char="•"/>
            </a:pPr>
            <a:r>
              <a:rPr lang="fi-FI" altLang="fi-FI" sz="2800" dirty="0"/>
              <a:t>Sodasta ja rauhasta päättäminen</a:t>
            </a:r>
          </a:p>
          <a:p>
            <a:pPr marL="342000" lvl="1" indent="-342000">
              <a:lnSpc>
                <a:spcPct val="100000"/>
              </a:lnSpc>
              <a:spcBef>
                <a:spcPts val="561"/>
              </a:spcBef>
              <a:buFont typeface="Arial" pitchFamily="34" charset="0"/>
              <a:buChar char="•"/>
            </a:pPr>
            <a:r>
              <a:rPr lang="fi-FI" altLang="fi-FI" sz="2800" dirty="0"/>
              <a:t>Pääministerin valinta</a:t>
            </a:r>
          </a:p>
          <a:p>
            <a:pPr marL="342000" lvl="1" indent="-342000">
              <a:lnSpc>
                <a:spcPct val="100000"/>
              </a:lnSpc>
              <a:spcBef>
                <a:spcPts val="561"/>
              </a:spcBef>
              <a:buFont typeface="Arial" pitchFamily="34" charset="0"/>
              <a:buChar char="•"/>
            </a:pPr>
            <a:r>
              <a:rPr lang="fi-FI" altLang="fi-FI" sz="2800" dirty="0"/>
              <a:t>Hallituksen poliittinen valvonta</a:t>
            </a:r>
          </a:p>
          <a:p>
            <a:pPr marL="342000" lvl="1" indent="-342000">
              <a:lnSpc>
                <a:spcPct val="100000"/>
              </a:lnSpc>
              <a:spcBef>
                <a:spcPts val="561"/>
              </a:spcBef>
              <a:buFont typeface="Arial" pitchFamily="34" charset="0"/>
              <a:buChar char="•"/>
            </a:pPr>
            <a:r>
              <a:rPr lang="fi-FI" altLang="fi-FI" sz="2800" dirty="0"/>
              <a:t>Osallistuminen EU-asioiden valmistelemiseen</a:t>
            </a:r>
          </a:p>
          <a:p>
            <a:pPr marL="342000" indent="-342000">
              <a:lnSpc>
                <a:spcPct val="100000"/>
              </a:lnSpc>
              <a:spcBef>
                <a:spcPts val="561"/>
              </a:spcBef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68326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tsikko 1"/>
          <p:cNvSpPr>
            <a:spLocks noGrp="1"/>
          </p:cNvSpPr>
          <p:nvPr>
            <p:ph type="title"/>
          </p:nvPr>
        </p:nvSpPr>
        <p:spPr>
          <a:xfrm>
            <a:off x="838800" y="576000"/>
            <a:ext cx="6995120" cy="1143000"/>
          </a:xfrm>
        </p:spPr>
        <p:txBody>
          <a:bodyPr>
            <a:normAutofit fontScale="90000"/>
          </a:bodyPr>
          <a:lstStyle/>
          <a:p>
            <a:r>
              <a:rPr lang="fi-FI" altLang="fi-FI" dirty="0">
                <a:latin typeface="+mn-lt"/>
              </a:rPr>
              <a:t>Hallituksen valvonta eli parlamentarismin toteutuminen</a:t>
            </a:r>
            <a:endParaRPr lang="fi-FI" dirty="0">
              <a:latin typeface="+mn-lt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800" y="2204865"/>
            <a:ext cx="6275040" cy="3921299"/>
          </a:xfrm>
        </p:spPr>
        <p:txBody>
          <a:bodyPr>
            <a:normAutofit/>
          </a:bodyPr>
          <a:lstStyle/>
          <a:p>
            <a:pPr marL="342000" lvl="1" indent="-342000" eaLnBrk="1" hangingPunct="1">
              <a:spcBef>
                <a:spcPts val="561"/>
              </a:spcBef>
              <a:buFont typeface="Arial" panose="020B0604020202020204" pitchFamily="34" charset="0"/>
              <a:buChar char="•"/>
              <a:defRPr/>
            </a:pPr>
            <a:r>
              <a:rPr lang="fi-FI" altLang="fi-FI" sz="2800" dirty="0"/>
              <a:t>Suullinen kyselytunti</a:t>
            </a:r>
          </a:p>
          <a:p>
            <a:pPr marL="342000" lvl="1" indent="-342000" eaLnBrk="1" hangingPunct="1">
              <a:spcBef>
                <a:spcPts val="561"/>
              </a:spcBef>
              <a:buFont typeface="Arial" panose="020B0604020202020204" pitchFamily="34" charset="0"/>
              <a:buChar char="•"/>
              <a:defRPr/>
            </a:pPr>
            <a:r>
              <a:rPr lang="fi-FI" altLang="fi-FI" sz="2800" dirty="0"/>
              <a:t>Ajankohtaiskeskustelu</a:t>
            </a:r>
          </a:p>
          <a:p>
            <a:pPr marL="342000" lvl="1" indent="-342000" eaLnBrk="1" hangingPunct="1">
              <a:spcBef>
                <a:spcPts val="561"/>
              </a:spcBef>
              <a:buFont typeface="Arial" panose="020B0604020202020204" pitchFamily="34" charset="0"/>
              <a:buChar char="•"/>
              <a:defRPr/>
            </a:pPr>
            <a:r>
              <a:rPr lang="fi-FI" altLang="fi-FI" sz="2800" dirty="0"/>
              <a:t>Hallituksen antama selonteko</a:t>
            </a:r>
          </a:p>
          <a:p>
            <a:pPr marL="342000" lvl="1" indent="-342000" eaLnBrk="1" hangingPunct="1">
              <a:spcBef>
                <a:spcPts val="561"/>
              </a:spcBef>
              <a:buFont typeface="Arial" panose="020B0604020202020204" pitchFamily="34" charset="0"/>
              <a:buChar char="•"/>
              <a:defRPr/>
            </a:pPr>
            <a:r>
              <a:rPr lang="fi-FI" altLang="fi-FI" sz="2800" dirty="0"/>
              <a:t>Välikysymys (opposition toimesta)</a:t>
            </a:r>
          </a:p>
          <a:p>
            <a:pPr marL="342000" lvl="1" indent="-342000" eaLnBrk="1" hangingPunct="1">
              <a:spcBef>
                <a:spcPts val="561"/>
              </a:spcBef>
              <a:buFont typeface="Arial" panose="020B0604020202020204" pitchFamily="34" charset="0"/>
              <a:buChar char="•"/>
              <a:defRPr/>
            </a:pPr>
            <a:r>
              <a:rPr lang="fi-FI" altLang="fi-FI" sz="2800" dirty="0"/>
              <a:t>Tiedonanto ja luottamuskysymys (hallituksen itsevalvonta)</a:t>
            </a:r>
          </a:p>
          <a:p>
            <a:pPr marL="342000" lvl="1" indent="-342000" eaLnBrk="1" hangingPunct="1">
              <a:spcBef>
                <a:spcPts val="561"/>
              </a:spcBef>
              <a:buFont typeface="Arial" panose="020B0604020202020204" pitchFamily="34" charset="0"/>
              <a:buChar char="•"/>
              <a:defRPr/>
            </a:pPr>
            <a:endParaRPr lang="fi-FI" altLang="fi-FI" sz="2800" dirty="0"/>
          </a:p>
          <a:p>
            <a:pPr marL="342000" indent="-342000">
              <a:spcBef>
                <a:spcPts val="561"/>
              </a:spcBef>
              <a:buNone/>
              <a:defRPr/>
            </a:pPr>
            <a:endParaRPr lang="fi-FI" altLang="fi-FI" dirty="0"/>
          </a:p>
          <a:p>
            <a:pPr marL="342000" indent="-342000" eaLnBrk="1" hangingPunct="1">
              <a:spcBef>
                <a:spcPts val="561"/>
              </a:spcBef>
              <a:buFont typeface="Arial" panose="020B0604020202020204" pitchFamily="34" charset="0"/>
              <a:buChar char="•"/>
              <a:defRPr/>
            </a:pPr>
            <a:endParaRPr lang="fi-FI" dirty="0"/>
          </a:p>
        </p:txBody>
      </p:sp>
      <p:sp>
        <p:nvSpPr>
          <p:cNvPr id="13317" name="Tekstiruutu 5"/>
          <p:cNvSpPr txBox="1">
            <a:spLocks noChangeArrowheads="1"/>
          </p:cNvSpPr>
          <p:nvPr/>
        </p:nvSpPr>
        <p:spPr bwMode="auto">
          <a:xfrm>
            <a:off x="6631043" y="2162554"/>
            <a:ext cx="438598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i-FI" sz="2400" dirty="0">
                <a:solidFill>
                  <a:srgbClr val="00B050"/>
                </a:solidFill>
              </a:rPr>
              <a:t>Eduskunnan ja hallituksen välistä vuoropuhelua. Ei tehdä päätöksiä eikä äänestetä.</a:t>
            </a:r>
          </a:p>
        </p:txBody>
      </p:sp>
      <p:sp>
        <p:nvSpPr>
          <p:cNvPr id="7" name="Oikea aaltosulje 6"/>
          <p:cNvSpPr/>
          <p:nvPr/>
        </p:nvSpPr>
        <p:spPr>
          <a:xfrm>
            <a:off x="6676266" y="3598157"/>
            <a:ext cx="216024" cy="1391286"/>
          </a:xfrm>
          <a:prstGeom prst="rightBrac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13319" name="Tekstiruutu 7"/>
          <p:cNvSpPr txBox="1">
            <a:spLocks noChangeArrowheads="1"/>
          </p:cNvSpPr>
          <p:nvPr/>
        </p:nvSpPr>
        <p:spPr bwMode="auto">
          <a:xfrm>
            <a:off x="7018669" y="3789114"/>
            <a:ext cx="374759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i-FI" sz="2400" dirty="0">
                <a:solidFill>
                  <a:srgbClr val="00B050"/>
                </a:solidFill>
              </a:rPr>
              <a:t>Johtavat aina päätökseen ja äänestykseen hallituksen luottamuksesta.</a:t>
            </a:r>
          </a:p>
        </p:txBody>
      </p:sp>
      <p:sp>
        <p:nvSpPr>
          <p:cNvPr id="10" name="Oikea aaltosulje 9"/>
          <p:cNvSpPr/>
          <p:nvPr/>
        </p:nvSpPr>
        <p:spPr>
          <a:xfrm>
            <a:off x="6318921" y="2204864"/>
            <a:ext cx="230966" cy="1890057"/>
          </a:xfrm>
          <a:prstGeom prst="rightBrac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/>
      <p:bldP spid="7" grpId="0" animBg="1"/>
      <p:bldP spid="13319" grpId="0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AA77EDD-E876-492A-B71F-D63687BED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+mn-lt"/>
              </a:rPr>
              <a:t>Kansanedustajan asema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7284A9-9C9E-4EBA-83A4-8A0447C8AD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000" lvl="1" indent="-342000" eaLnBrk="1" hangingPunct="1">
              <a:lnSpc>
                <a:spcPct val="100000"/>
              </a:lnSpc>
              <a:spcBef>
                <a:spcPts val="561"/>
              </a:spcBef>
              <a:buFont typeface="Arial" panose="020B0604020202020204" pitchFamily="34" charset="0"/>
              <a:buChar char="•"/>
              <a:defRPr/>
            </a:pPr>
            <a:r>
              <a:rPr lang="fi-FI" sz="2800" dirty="0"/>
              <a:t>Kansanedustajat kuuluvat eduskuntaryhmään</a:t>
            </a:r>
          </a:p>
          <a:p>
            <a:pPr marL="342000" lvl="1" indent="-342000" eaLnBrk="1" hangingPunct="1">
              <a:lnSpc>
                <a:spcPct val="100000"/>
              </a:lnSpc>
              <a:spcBef>
                <a:spcPts val="561"/>
              </a:spcBef>
              <a:buFont typeface="Arial" panose="020B0604020202020204" pitchFamily="34" charset="0"/>
              <a:buChar char="•"/>
              <a:defRPr/>
            </a:pPr>
            <a:r>
              <a:rPr lang="fi-FI" sz="2800" dirty="0"/>
              <a:t>Heillä on aloiteoikeus: raha- ja toimenpidealoitteet</a:t>
            </a:r>
          </a:p>
          <a:p>
            <a:pPr marL="342000" lvl="1" indent="-342000" eaLnBrk="1" hangingPunct="1">
              <a:lnSpc>
                <a:spcPct val="100000"/>
              </a:lnSpc>
              <a:spcBef>
                <a:spcPts val="561"/>
              </a:spcBef>
              <a:buFont typeface="Arial" panose="020B0604020202020204" pitchFamily="34" charset="0"/>
              <a:buChar char="•"/>
              <a:defRPr/>
            </a:pPr>
            <a:r>
              <a:rPr lang="fi-FI" sz="2800" dirty="0"/>
              <a:t>He pitävät yhteyttä valmisteleviin virkamiehiin, verkostoituvat</a:t>
            </a:r>
          </a:p>
          <a:p>
            <a:pPr marL="342000" lvl="1" indent="-342000" eaLnBrk="1" hangingPunct="1">
              <a:lnSpc>
                <a:spcPct val="100000"/>
              </a:lnSpc>
              <a:spcBef>
                <a:spcPts val="561"/>
              </a:spcBef>
              <a:buFont typeface="Arial" panose="020B0604020202020204" pitchFamily="34" charset="0"/>
              <a:buChar char="•"/>
              <a:defRPr/>
            </a:pPr>
            <a:r>
              <a:rPr lang="fi-FI" sz="2800" dirty="0"/>
              <a:t>Valiokunnissa vaikuttaminen merkittävin työtehtävä</a:t>
            </a:r>
          </a:p>
          <a:p>
            <a:pPr marL="342000" indent="-342000">
              <a:lnSpc>
                <a:spcPct val="100000"/>
              </a:lnSpc>
              <a:spcBef>
                <a:spcPts val="561"/>
              </a:spcBef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846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6F83B03-F36A-4DBB-8CF8-FEACD0089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dirty="0">
                <a:latin typeface="+mn-lt"/>
              </a:rPr>
              <a:t>Valtioneuvosto eli hallitus</a:t>
            </a:r>
            <a:endParaRPr lang="fi-FI" dirty="0">
              <a:latin typeface="+mn-lt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3E1433C-CE8D-406E-A14F-BE809E0B1C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000" indent="-342000" eaLnBrk="1" hangingPunct="1">
              <a:lnSpc>
                <a:spcPct val="100000"/>
              </a:lnSpc>
              <a:spcBef>
                <a:spcPts val="561"/>
              </a:spcBef>
              <a:buFont typeface="Arial" panose="020B0604020202020204" pitchFamily="34" charset="0"/>
              <a:buChar char="•"/>
              <a:defRPr/>
            </a:pPr>
            <a:r>
              <a:rPr lang="fi-FI" dirty="0"/>
              <a:t>Ministerin on oltava rehellinen ja taitava Suomen kansalainen</a:t>
            </a:r>
          </a:p>
          <a:p>
            <a:pPr marL="342000" indent="-342000" eaLnBrk="1" hangingPunct="1">
              <a:lnSpc>
                <a:spcPct val="100000"/>
              </a:lnSpc>
              <a:spcBef>
                <a:spcPts val="561"/>
              </a:spcBef>
              <a:buFont typeface="Arial" panose="020B0604020202020204" pitchFamily="34" charset="0"/>
              <a:buChar char="•"/>
              <a:defRPr/>
            </a:pPr>
            <a:r>
              <a:rPr lang="fi-FI" dirty="0"/>
              <a:t>Hallituksessa on 11 ministeriötä </a:t>
            </a:r>
          </a:p>
          <a:p>
            <a:pPr marL="342000" indent="-342000" eaLnBrk="1" hangingPunct="1">
              <a:lnSpc>
                <a:spcPct val="100000"/>
              </a:lnSpc>
              <a:spcBef>
                <a:spcPts val="561"/>
              </a:spcBef>
              <a:buFont typeface="Arial" panose="020B0604020202020204" pitchFamily="34" charset="0"/>
              <a:buChar char="•"/>
              <a:defRPr/>
            </a:pPr>
            <a:r>
              <a:rPr lang="fi-FI" dirty="0"/>
              <a:t>Eduskunta valitsee pääministerin (presidentti nimittää tehtäväänsä)</a:t>
            </a:r>
          </a:p>
          <a:p>
            <a:pPr marL="342000" indent="-342000" eaLnBrk="1" hangingPunct="1">
              <a:lnSpc>
                <a:spcPct val="100000"/>
              </a:lnSpc>
              <a:spcBef>
                <a:spcPts val="561"/>
              </a:spcBef>
              <a:buFont typeface="Arial" panose="020B0604020202020204" pitchFamily="34" charset="0"/>
              <a:buChar char="•"/>
              <a:defRPr/>
            </a:pPr>
            <a:r>
              <a:rPr lang="fi-FI" dirty="0"/>
              <a:t>Valtioneuvosto käyttää toimeenpanovaltaa</a:t>
            </a:r>
          </a:p>
          <a:p>
            <a:pPr marL="788938" lvl="1" indent="-439738">
              <a:buFont typeface="Calibri" pitchFamily="34" charset="0"/>
              <a:buChar char="→"/>
              <a:defRPr/>
            </a:pPr>
            <a:r>
              <a:rPr lang="fi-FI" sz="2600" dirty="0"/>
              <a:t>valmistelee ja toimeenpanee lakiehdotuksia</a:t>
            </a:r>
          </a:p>
          <a:p>
            <a:pPr marL="788938" lvl="1" indent="-439738">
              <a:buFont typeface="Calibri" pitchFamily="34" charset="0"/>
              <a:buChar char="→"/>
              <a:defRPr/>
            </a:pPr>
            <a:r>
              <a:rPr lang="fi-FI" sz="2600" dirty="0"/>
              <a:t>ministeriöt hallinnoivat omaa toimialaansa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39487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tsikko 1"/>
          <p:cNvSpPr>
            <a:spLocks noGrp="1"/>
          </p:cNvSpPr>
          <p:nvPr>
            <p:ph type="title"/>
          </p:nvPr>
        </p:nvSpPr>
        <p:spPr>
          <a:xfrm>
            <a:off x="2063552" y="0"/>
            <a:ext cx="7128792" cy="1143000"/>
          </a:xfrm>
        </p:spPr>
        <p:txBody>
          <a:bodyPr>
            <a:normAutofit/>
          </a:bodyPr>
          <a:lstStyle/>
          <a:p>
            <a:r>
              <a:rPr lang="fi-FI" dirty="0">
                <a:latin typeface="+mn-lt"/>
              </a:rPr>
              <a:t>Hallituksen muodostaminen</a:t>
            </a:r>
          </a:p>
        </p:txBody>
      </p:sp>
      <p:sp>
        <p:nvSpPr>
          <p:cNvPr id="7" name="Alanuoli 6"/>
          <p:cNvSpPr/>
          <p:nvPr/>
        </p:nvSpPr>
        <p:spPr>
          <a:xfrm>
            <a:off x="2027240" y="1196976"/>
            <a:ext cx="2124545" cy="1367929"/>
          </a:xfrm>
          <a:prstGeom prst="down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fi-FI" sz="2000" dirty="0"/>
              <a:t> </a:t>
            </a:r>
          </a:p>
        </p:txBody>
      </p:sp>
      <p:sp>
        <p:nvSpPr>
          <p:cNvPr id="9" name="Suorakulmio 8"/>
          <p:cNvSpPr/>
          <p:nvPr/>
        </p:nvSpPr>
        <p:spPr>
          <a:xfrm>
            <a:off x="4348331" y="1196753"/>
            <a:ext cx="540059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fi-FI" sz="2200" dirty="0"/>
              <a:t>Eduskuntaryhmät nimeävät </a:t>
            </a:r>
            <a:r>
              <a:rPr lang="fi-FI" sz="2200" b="1" dirty="0"/>
              <a:t>hallitustunnustelijan</a:t>
            </a:r>
            <a:r>
              <a:rPr lang="fi-FI" sz="2200" dirty="0"/>
              <a:t> vaalien tuloksen perusteella</a:t>
            </a:r>
          </a:p>
        </p:txBody>
      </p:sp>
      <p:sp>
        <p:nvSpPr>
          <p:cNvPr id="10" name="Alanuoli 9"/>
          <p:cNvSpPr/>
          <p:nvPr/>
        </p:nvSpPr>
        <p:spPr>
          <a:xfrm>
            <a:off x="1991545" y="2636913"/>
            <a:ext cx="2124545" cy="1367929"/>
          </a:xfrm>
          <a:prstGeom prst="down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fi-FI" sz="2000" dirty="0"/>
              <a:t> </a:t>
            </a:r>
          </a:p>
        </p:txBody>
      </p:sp>
      <p:sp>
        <p:nvSpPr>
          <p:cNvPr id="11" name="Suorakulmio 10"/>
          <p:cNvSpPr/>
          <p:nvPr/>
        </p:nvSpPr>
        <p:spPr>
          <a:xfrm>
            <a:off x="4348331" y="2636912"/>
            <a:ext cx="633623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fi-FI" sz="2200" dirty="0"/>
              <a:t>Hallitustunnustelija neuvottelee ja sopii eduskuntaryhmien kanssa hallituksen kokoonpanosta ja </a:t>
            </a:r>
            <a:r>
              <a:rPr lang="fi-FI" sz="2200" b="1" dirty="0"/>
              <a:t>hallitusohjelman </a:t>
            </a:r>
            <a:r>
              <a:rPr lang="fi-FI" sz="2200" dirty="0"/>
              <a:t>avainkysymyksistä</a:t>
            </a:r>
          </a:p>
        </p:txBody>
      </p:sp>
      <p:sp>
        <p:nvSpPr>
          <p:cNvPr id="12" name="Suorakulmio 11"/>
          <p:cNvSpPr/>
          <p:nvPr/>
        </p:nvSpPr>
        <p:spPr>
          <a:xfrm>
            <a:off x="4348331" y="4077073"/>
            <a:ext cx="518457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200" dirty="0"/>
              <a:t>Laaditaan hallitusohjelma, </a:t>
            </a:r>
            <a:br>
              <a:rPr lang="fi-FI" sz="2200" dirty="0"/>
            </a:br>
            <a:r>
              <a:rPr lang="fi-FI" sz="2200" dirty="0"/>
              <a:t>mukana hallitukseen tulevat puolueet </a:t>
            </a:r>
          </a:p>
        </p:txBody>
      </p:sp>
      <p:sp>
        <p:nvSpPr>
          <p:cNvPr id="13" name="Alanuoli 12"/>
          <p:cNvSpPr/>
          <p:nvPr/>
        </p:nvSpPr>
        <p:spPr>
          <a:xfrm>
            <a:off x="1991545" y="4077073"/>
            <a:ext cx="2124545" cy="1367929"/>
          </a:xfrm>
          <a:prstGeom prst="down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fi-FI" sz="2000" dirty="0"/>
              <a:t> </a:t>
            </a:r>
          </a:p>
        </p:txBody>
      </p:sp>
      <p:sp>
        <p:nvSpPr>
          <p:cNvPr id="14" name="Alanuoli 13"/>
          <p:cNvSpPr/>
          <p:nvPr/>
        </p:nvSpPr>
        <p:spPr>
          <a:xfrm>
            <a:off x="1991545" y="5490072"/>
            <a:ext cx="2124545" cy="1367929"/>
          </a:xfrm>
          <a:prstGeom prst="down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fi-FI" sz="2000" dirty="0"/>
              <a:t> </a:t>
            </a:r>
          </a:p>
        </p:txBody>
      </p:sp>
      <p:sp>
        <p:nvSpPr>
          <p:cNvPr id="15" name="Suorakulmio 14"/>
          <p:cNvSpPr/>
          <p:nvPr/>
        </p:nvSpPr>
        <p:spPr>
          <a:xfrm>
            <a:off x="4348331" y="5517233"/>
            <a:ext cx="4572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fi-FI" sz="2200" dirty="0"/>
              <a:t>Jaetaan hallituspuolueille ministerien paikat eli ministerinsalkut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10" grpId="0" animBg="1"/>
      <p:bldP spid="11" grpId="0"/>
      <p:bldP spid="12" grpId="0"/>
      <p:bldP spid="13" grpId="0" animBg="1"/>
      <p:bldP spid="14" grpId="0" animBg="1"/>
      <p:bldP spid="15" grpId="0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594</Words>
  <Application>Microsoft Macintosh PowerPoint</Application>
  <PresentationFormat>Laajakuva</PresentationFormat>
  <Paragraphs>140</Paragraphs>
  <Slides>14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Office-teema</vt:lpstr>
      <vt:lpstr>PowerPoint-esitys</vt:lpstr>
      <vt:lpstr>Vallanjako Suomessa</vt:lpstr>
      <vt:lpstr>Eduskunta vallankäyttäjänä</vt:lpstr>
      <vt:lpstr>Eduskunta vallankäyttäjänä </vt:lpstr>
      <vt:lpstr>Eduskunnan keskeiset tehtävät</vt:lpstr>
      <vt:lpstr>Hallituksen valvonta eli parlamentarismin toteutuminen</vt:lpstr>
      <vt:lpstr>Kansanedustajan asema</vt:lpstr>
      <vt:lpstr>Valtioneuvosto eli hallitus</vt:lpstr>
      <vt:lpstr>Hallituksen muodostaminen</vt:lpstr>
      <vt:lpstr>Hallituksen muodostaminen</vt:lpstr>
      <vt:lpstr>Hallitus eroaa</vt:lpstr>
      <vt:lpstr>Pääministerin asema</vt:lpstr>
      <vt:lpstr>Presidentin monet roolit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Minna Sallanen</dc:creator>
  <cp:lastModifiedBy>Anu Mikkonen</cp:lastModifiedBy>
  <cp:revision>18</cp:revision>
  <dcterms:created xsi:type="dcterms:W3CDTF">2020-11-26T06:08:36Z</dcterms:created>
  <dcterms:modified xsi:type="dcterms:W3CDTF">2021-05-26T09:22:09Z</dcterms:modified>
</cp:coreProperties>
</file>