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335" r:id="rId4"/>
    <p:sldId id="329" r:id="rId5"/>
    <p:sldId id="334" r:id="rId6"/>
    <p:sldId id="339" r:id="rId7"/>
    <p:sldId id="332"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6" d="100"/>
          <a:sy n="106" d="100"/>
        </p:scale>
        <p:origin x="1312"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DB814-6500-47C2-8D62-1FFF44F3C356}" type="datetimeFigureOut">
              <a:rPr lang="fi-FI" smtClean="0"/>
              <a:t>7.5.2021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65CCA-C6AB-4BD1-8046-A44432C3C888}" type="slidenum">
              <a:rPr lang="fi-FI" smtClean="0"/>
              <a:t>‹#›</a:t>
            </a:fld>
            <a:endParaRPr lang="fi-FI"/>
          </a:p>
        </p:txBody>
      </p:sp>
    </p:spTree>
    <p:extLst>
      <p:ext uri="{BB962C8B-B14F-4D97-AF65-F5344CB8AC3E}">
        <p14:creationId xmlns:p14="http://schemas.microsoft.com/office/powerpoint/2010/main" val="30832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Vihje opettajalle (kuvio löytyy kirjan</a:t>
            </a:r>
            <a:r>
              <a:rPr lang="fi-FI" b="1" baseline="0" dirty="0"/>
              <a:t> sivulta </a:t>
            </a:r>
            <a:r>
              <a:rPr lang="fi-FI" b="1" baseline="0" dirty="0">
                <a:solidFill>
                  <a:srgbClr val="C00000"/>
                </a:solidFill>
              </a:rPr>
              <a:t>134</a:t>
            </a:r>
            <a:r>
              <a:rPr lang="fi-FI" b="1" baseline="0" dirty="0"/>
              <a:t>)</a:t>
            </a:r>
          </a:p>
          <a:p>
            <a:pPr marL="228600" indent="-228600">
              <a:buAutoNum type="alphaLcParenR"/>
            </a:pPr>
            <a:r>
              <a:rPr lang="fi-FI" baseline="0" dirty="0"/>
              <a:t>Mitkä ovat Suomen suosituimmat vaalit? Miksi?</a:t>
            </a:r>
          </a:p>
          <a:p>
            <a:pPr marL="228600" indent="-228600">
              <a:buAutoNum type="alphaLcParenR"/>
            </a:pPr>
            <a:r>
              <a:rPr lang="fi-FI" baseline="0" dirty="0"/>
              <a:t>Ovatko </a:t>
            </a:r>
            <a:r>
              <a:rPr lang="fi-FI" baseline="0" dirty="0" err="1"/>
              <a:t>äänestypsrosentit</a:t>
            </a:r>
            <a:r>
              <a:rPr lang="fi-FI" baseline="0" dirty="0"/>
              <a:t> huolestuttavalla tasolla? Mitä niille pitäisi tehdä?</a:t>
            </a:r>
            <a:endParaRPr lang="fi-FI" dirty="0"/>
          </a:p>
        </p:txBody>
      </p:sp>
      <p:sp>
        <p:nvSpPr>
          <p:cNvPr id="4" name="Dian numeron paikkamerkki 3"/>
          <p:cNvSpPr>
            <a:spLocks noGrp="1"/>
          </p:cNvSpPr>
          <p:nvPr>
            <p:ph type="sldNum" sz="quarter" idx="10"/>
          </p:nvPr>
        </p:nvSpPr>
        <p:spPr/>
        <p:txBody>
          <a:bodyPr/>
          <a:lstStyle/>
          <a:p>
            <a:fld id="{78B0B113-5122-4EBA-B32A-E96599B6B5C1}" type="slidenum">
              <a:rPr lang="fi-FI" smtClean="0"/>
              <a:pPr/>
              <a:t>4</a:t>
            </a:fld>
            <a:endParaRPr lang="fi-FI"/>
          </a:p>
        </p:txBody>
      </p:sp>
    </p:spTree>
    <p:extLst>
      <p:ext uri="{BB962C8B-B14F-4D97-AF65-F5344CB8AC3E}">
        <p14:creationId xmlns:p14="http://schemas.microsoft.com/office/powerpoint/2010/main" val="214764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62CC03-8ED6-44DB-8D8B-B049A153EAD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028B28F-8691-4D23-9962-0592DBC58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5AE728-BA33-4833-BC11-C766B3D53194}"/>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5" name="Alatunnisteen paikkamerkki 4">
            <a:extLst>
              <a:ext uri="{FF2B5EF4-FFF2-40B4-BE49-F238E27FC236}">
                <a16:creationId xmlns:a16="http://schemas.microsoft.com/office/drawing/2014/main" id="{94908C12-9C71-41A3-8872-6A3B8A5F93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5BE718C-6A4B-452E-8C32-8B54DCA88F7E}"/>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59063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2AA726-6418-4A69-A57A-7C62EC4637B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DCE31F9-66AF-4DC8-8691-65DC9AEB59C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B0F871-A5BD-46E9-82AB-FD3B505F1993}"/>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5" name="Alatunnisteen paikkamerkki 4">
            <a:extLst>
              <a:ext uri="{FF2B5EF4-FFF2-40B4-BE49-F238E27FC236}">
                <a16:creationId xmlns:a16="http://schemas.microsoft.com/office/drawing/2014/main" id="{CAFFD5D0-49A9-40E3-98E4-D5314C47321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236C690-E69B-4D0D-8089-CD27D222424A}"/>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52103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D41C62D-A64D-47D3-A37C-64EBDADAB4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D2F171-6D00-4973-9A23-DEE988A9B36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C9F3865-748C-4754-AF84-E4BCEB6619E0}"/>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5" name="Alatunnisteen paikkamerkki 4">
            <a:extLst>
              <a:ext uri="{FF2B5EF4-FFF2-40B4-BE49-F238E27FC236}">
                <a16:creationId xmlns:a16="http://schemas.microsoft.com/office/drawing/2014/main" id="{F7574051-401C-4017-8F8B-2D4A0FBC58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EF7920-1C19-4A64-8D0F-434F9CA408AA}"/>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2035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1976EE-A374-48A5-9DCF-28640A0660C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3DD96BF-A2DB-4BAB-9FDC-988584E909A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7AF3B9-1DBD-41A6-BE90-47D7BA2DF299}"/>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5" name="Alatunnisteen paikkamerkki 4">
            <a:extLst>
              <a:ext uri="{FF2B5EF4-FFF2-40B4-BE49-F238E27FC236}">
                <a16:creationId xmlns:a16="http://schemas.microsoft.com/office/drawing/2014/main" id="{52AE5AA9-B35F-42B8-9C51-4457D2B30E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302E7D-757E-477F-A1A3-3DD5FC5BE6B5}"/>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122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9DF9CC-D6A8-4925-BBFB-4A0FC68206F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3A0E279-FD7C-41BC-81D8-F62367D66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98CA084-73F7-432C-8F79-7C5D1DA21F56}"/>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5" name="Alatunnisteen paikkamerkki 4">
            <a:extLst>
              <a:ext uri="{FF2B5EF4-FFF2-40B4-BE49-F238E27FC236}">
                <a16:creationId xmlns:a16="http://schemas.microsoft.com/office/drawing/2014/main" id="{CA4F0EBA-47B1-4118-B5B6-8A56ACE3828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329C95-4CFD-4324-A007-2D465F1852F8}"/>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54688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A8021-9CA6-4BC4-83E8-9F7404095D4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2DCA5BE-EAD9-44ED-BEC8-4E919658D63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427652D-A145-4449-BDAF-2875904F34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799F769-ED1F-4D65-A513-00A07D85A866}"/>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6" name="Alatunnisteen paikkamerkki 5">
            <a:extLst>
              <a:ext uri="{FF2B5EF4-FFF2-40B4-BE49-F238E27FC236}">
                <a16:creationId xmlns:a16="http://schemas.microsoft.com/office/drawing/2014/main" id="{09BD17AC-EDB9-4150-BC8E-1C00F50AE51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43D1C53-0C7E-4786-B078-408B62F41DA4}"/>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392864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687E84-C7E7-4BED-A434-55D1C7CBDDF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82786CD-109F-41CF-ACD5-B8E75A8B5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5DAE002-FC9D-4119-AB6D-E1F00AE6260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82764BB-5E4F-4FD8-A155-B52B321C2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46D8CF8-AFD2-442A-8D07-15D47F2BAC5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6F205F2-0AE6-48F2-A0E9-95253B2659F8}"/>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8" name="Alatunnisteen paikkamerkki 7">
            <a:extLst>
              <a:ext uri="{FF2B5EF4-FFF2-40B4-BE49-F238E27FC236}">
                <a16:creationId xmlns:a16="http://schemas.microsoft.com/office/drawing/2014/main" id="{5698B901-A28F-4232-981E-2D44E594CD2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A7F567C-F337-4492-8FBA-D8E44F8BCEDA}"/>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30651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2A6A51-C291-4B56-9E26-F5DDB9C5704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0238A37-920B-407F-8054-3482C9971952}"/>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4" name="Alatunnisteen paikkamerkki 3">
            <a:extLst>
              <a:ext uri="{FF2B5EF4-FFF2-40B4-BE49-F238E27FC236}">
                <a16:creationId xmlns:a16="http://schemas.microsoft.com/office/drawing/2014/main" id="{5E2B0DDA-2A97-4FA1-BAAD-946FEC1DAC4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8C55A8E-F485-4167-8B4C-DB7B17D3261A}"/>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337266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3A4B69-0FA5-406B-8F89-8F5A9803D480}"/>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3" name="Alatunnisteen paikkamerkki 2">
            <a:extLst>
              <a:ext uri="{FF2B5EF4-FFF2-40B4-BE49-F238E27FC236}">
                <a16:creationId xmlns:a16="http://schemas.microsoft.com/office/drawing/2014/main" id="{88FC5CC8-0E77-4233-88BC-269D1FE6B65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01CEE54-A89A-48A8-B6FC-032FAD807FDD}"/>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4086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B5A4E-FE1A-4975-8254-F5EE20592C6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FA2086A-0A01-4FCB-8EF4-9805D5E538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BDF6779-C842-4D80-8C2D-7CEBDB32D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2658749-1B03-48FC-9DEB-CBF5EA4D5FF0}"/>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6" name="Alatunnisteen paikkamerkki 5">
            <a:extLst>
              <a:ext uri="{FF2B5EF4-FFF2-40B4-BE49-F238E27FC236}">
                <a16:creationId xmlns:a16="http://schemas.microsoft.com/office/drawing/2014/main" id="{286D4435-21FF-451F-8379-625A7B481FF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7ECF63-518B-42A8-A99F-E7E9D17A56F4}"/>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240304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5107E7-A820-4A3F-A698-940985A7DB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26BDDAA-5F3A-4254-A5B8-C071283E7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3950F04-EB0C-4CB0-BB3E-C8BC1B3BC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04000E5-5730-4A58-A791-7BCE02DD039F}"/>
              </a:ext>
            </a:extLst>
          </p:cNvPr>
          <p:cNvSpPr>
            <a:spLocks noGrp="1"/>
          </p:cNvSpPr>
          <p:nvPr>
            <p:ph type="dt" sz="half" idx="10"/>
          </p:nvPr>
        </p:nvSpPr>
        <p:spPr/>
        <p:txBody>
          <a:bodyPr/>
          <a:lstStyle/>
          <a:p>
            <a:fld id="{F5FA0BAD-D582-4C09-9CDF-887CBE9A8775}" type="datetimeFigureOut">
              <a:rPr lang="fi-FI" smtClean="0"/>
              <a:t>7.5.2021</a:t>
            </a:fld>
            <a:endParaRPr lang="fi-FI"/>
          </a:p>
        </p:txBody>
      </p:sp>
      <p:sp>
        <p:nvSpPr>
          <p:cNvPr id="6" name="Alatunnisteen paikkamerkki 5">
            <a:extLst>
              <a:ext uri="{FF2B5EF4-FFF2-40B4-BE49-F238E27FC236}">
                <a16:creationId xmlns:a16="http://schemas.microsoft.com/office/drawing/2014/main" id="{6FD6E95A-1C98-4696-A7F3-FAA2ECD5927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7ABD950-9CE2-4D50-BCF0-BF35792B8013}"/>
              </a:ext>
            </a:extLst>
          </p:cNvPr>
          <p:cNvSpPr>
            <a:spLocks noGrp="1"/>
          </p:cNvSpPr>
          <p:nvPr>
            <p:ph type="sldNum" sz="quarter" idx="12"/>
          </p:nvPr>
        </p:nvSpPr>
        <p:spPr/>
        <p:txBody>
          <a:bodyPr/>
          <a:lstStyle/>
          <a:p>
            <a:fld id="{54F1EF2D-5999-4351-8801-391AAB3C1529}" type="slidenum">
              <a:rPr lang="fi-FI" smtClean="0"/>
              <a:t>‹#›</a:t>
            </a:fld>
            <a:endParaRPr lang="fi-FI"/>
          </a:p>
        </p:txBody>
      </p:sp>
    </p:spTree>
    <p:extLst>
      <p:ext uri="{BB962C8B-B14F-4D97-AF65-F5344CB8AC3E}">
        <p14:creationId xmlns:p14="http://schemas.microsoft.com/office/powerpoint/2010/main" val="172077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05DF3A8-A34E-4201-99ED-34A6AB7BD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10B27F4-5024-46B3-AE65-56B5B0EC2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895C3C0B-723D-4320-AFD6-A3095CCE0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A0BAD-D582-4C09-9CDF-887CBE9A8775}" type="datetimeFigureOut">
              <a:rPr lang="fi-FI" smtClean="0"/>
              <a:t>7.5.2021</a:t>
            </a:fld>
            <a:endParaRPr lang="fi-FI"/>
          </a:p>
        </p:txBody>
      </p:sp>
      <p:sp>
        <p:nvSpPr>
          <p:cNvPr id="5" name="Alatunnisteen paikkamerkki 4">
            <a:extLst>
              <a:ext uri="{FF2B5EF4-FFF2-40B4-BE49-F238E27FC236}">
                <a16:creationId xmlns:a16="http://schemas.microsoft.com/office/drawing/2014/main" id="{375E0BB0-D720-4035-AAB6-981FC5EC0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24F6F5A0-285D-4591-9C9C-CAE0909640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1EF2D-5999-4351-8801-391AAB3C1529}" type="slidenum">
              <a:rPr lang="fi-FI" smtClean="0"/>
              <a:t>‹#›</a:t>
            </a:fld>
            <a:endParaRPr lang="fi-FI"/>
          </a:p>
        </p:txBody>
      </p:sp>
      <p:pic>
        <p:nvPicPr>
          <p:cNvPr id="10" name="Kuva 9">
            <a:extLst>
              <a:ext uri="{FF2B5EF4-FFF2-40B4-BE49-F238E27FC236}">
                <a16:creationId xmlns:a16="http://schemas.microsoft.com/office/drawing/2014/main" id="{2E099266-C7BA-49B1-849E-F55D7BF9037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26282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5A4296CA-5644-C741-8D14-AC9D81BB597E}"/>
              </a:ext>
            </a:extLst>
          </p:cNvPr>
          <p:cNvSpPr txBox="1">
            <a:spLocks/>
          </p:cNvSpPr>
          <p:nvPr/>
        </p:nvSpPr>
        <p:spPr>
          <a:xfrm>
            <a:off x="1524000" y="540000"/>
            <a:ext cx="9144000" cy="72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sz="6000" spc="-1" dirty="0">
                <a:solidFill>
                  <a:srgbClr val="000000"/>
                </a:solidFill>
                <a:latin typeface="Calibri"/>
              </a:rPr>
              <a:t>13 Vaalit Suomessa</a:t>
            </a:r>
            <a:endParaRPr lang="fi-FI" sz="6000" dirty="0"/>
          </a:p>
        </p:txBody>
      </p:sp>
      <p:pic>
        <p:nvPicPr>
          <p:cNvPr id="10" name="Kuva 9">
            <a:extLst>
              <a:ext uri="{FF2B5EF4-FFF2-40B4-BE49-F238E27FC236}">
                <a16:creationId xmlns:a16="http://schemas.microsoft.com/office/drawing/2014/main" id="{3F5C736E-78BC-3044-A5E8-CB6F5E7E2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737" y="2111124"/>
            <a:ext cx="3434525" cy="4856205"/>
          </a:xfrm>
          <a:prstGeom prst="rect">
            <a:avLst/>
          </a:prstGeom>
        </p:spPr>
      </p:pic>
      <p:sp>
        <p:nvSpPr>
          <p:cNvPr id="6" name="Sisällön paikkamerkki 2">
            <a:extLst>
              <a:ext uri="{FF2B5EF4-FFF2-40B4-BE49-F238E27FC236}">
                <a16:creationId xmlns:a16="http://schemas.microsoft.com/office/drawing/2014/main" id="{23F652F6-E98A-8845-8489-F6DC1C15864B}"/>
              </a:ext>
            </a:extLst>
          </p:cNvPr>
          <p:cNvSpPr txBox="1">
            <a:spLocks/>
          </p:cNvSpPr>
          <p:nvPr/>
        </p:nvSpPr>
        <p:spPr>
          <a:xfrm>
            <a:off x="838200" y="1368000"/>
            <a:ext cx="10515600" cy="72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i-FI" dirty="0"/>
              <a:t>Muistiinpanot</a:t>
            </a:r>
          </a:p>
        </p:txBody>
      </p:sp>
    </p:spTree>
    <p:extLst>
      <p:ext uri="{BB962C8B-B14F-4D97-AF65-F5344CB8AC3E}">
        <p14:creationId xmlns:p14="http://schemas.microsoft.com/office/powerpoint/2010/main" val="326854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vaalit suomessa.jpg">
            <a:extLst>
              <a:ext uri="{FF2B5EF4-FFF2-40B4-BE49-F238E27FC236}">
                <a16:creationId xmlns:a16="http://schemas.microsoft.com/office/drawing/2014/main" id="{ED6AAB52-DDE5-413E-A84F-97D885C46083}"/>
              </a:ext>
            </a:extLst>
          </p:cNvPr>
          <p:cNvPicPr>
            <a:picLocks noGrp="1" noChangeAspect="1"/>
          </p:cNvPicPr>
          <p:nvPr>
            <p:ph idx="1"/>
          </p:nvPr>
        </p:nvPicPr>
        <p:blipFill>
          <a:blip r:embed="rId2" cstate="print"/>
          <a:stretch>
            <a:fillRect/>
          </a:stretch>
        </p:blipFill>
        <p:spPr>
          <a:xfrm>
            <a:off x="1629134" y="1610139"/>
            <a:ext cx="8933732" cy="4566824"/>
          </a:xfrm>
          <a:prstGeom prst="rect">
            <a:avLst/>
          </a:prstGeom>
        </p:spPr>
      </p:pic>
    </p:spTree>
    <p:extLst>
      <p:ext uri="{BB962C8B-B14F-4D97-AF65-F5344CB8AC3E}">
        <p14:creationId xmlns:p14="http://schemas.microsoft.com/office/powerpoint/2010/main" val="108974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40C938A-CF99-8D41-8A84-9982F855B16B}"/>
              </a:ext>
            </a:extLst>
          </p:cNvPr>
          <p:cNvSpPr>
            <a:spLocks noChangeArrowheads="1"/>
          </p:cNvSpPr>
          <p:nvPr/>
        </p:nvSpPr>
        <p:spPr bwMode="auto">
          <a:xfrm>
            <a:off x="1847528" y="340361"/>
            <a:ext cx="7632848" cy="4032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79350" numCol="1" anchor="ctr" anchorCtr="0" compatLnSpc="1">
            <a:prstTxWarp prst="textNoShape">
              <a:avLst/>
            </a:prstTxWarp>
            <a:spAutoFit/>
          </a:bodyPr>
          <a:lstStyle/>
          <a:p>
            <a:pPr eaLnBrk="0" fontAlgn="base" hangingPunct="0">
              <a:spcBef>
                <a:spcPct val="0"/>
              </a:spcBef>
              <a:spcAft>
                <a:spcPct val="0"/>
              </a:spcAft>
            </a:pPr>
            <a:endParaRPr lang="fi-FI" altLang="fi-FI" dirty="0">
              <a:latin typeface="Arial" panose="020B0604020202020204" pitchFamily="34" charset="0"/>
            </a:endParaRPr>
          </a:p>
        </p:txBody>
      </p:sp>
      <p:pic>
        <p:nvPicPr>
          <p:cNvPr id="2051" name="Picture 3" descr="Vuonna 2021 on kuntavaalit 18.4. Vuonna 2023 on eduskuntavaalit 2.4. Vuonna 2024 on presidentinvaali 28.1. ja europarlamenttivaalit 9.6. Vuonna 2025 on kuntavaalit 13.4. Vuonna 2027 on eduskuntavaalit 18.4. Vuonna 2029 on kuntavaalit 15.4. ja europarlamenttivaalit 10.6. Vuonna 2030 on presidentinvaali 27.1. Vuonna 2031 on eduskuntavaalit 6.4. Vuonna 2033 on kuntavaalit. Vuonna 2034 on europarlamenttivaalit. Vuonna 2035 on eduskuntavaalit.">
            <a:extLst>
              <a:ext uri="{FF2B5EF4-FFF2-40B4-BE49-F238E27FC236}">
                <a16:creationId xmlns:a16="http://schemas.microsoft.com/office/drawing/2014/main" id="{7822CAC5-9603-814F-8FD1-A16606E98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22" y="1583021"/>
            <a:ext cx="6240000" cy="4960797"/>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940EAD08-A3CF-B64C-BC56-DDE43A18EBA6}"/>
              </a:ext>
            </a:extLst>
          </p:cNvPr>
          <p:cNvSpPr txBox="1"/>
          <p:nvPr/>
        </p:nvSpPr>
        <p:spPr>
          <a:xfrm>
            <a:off x="2079413" y="6111676"/>
            <a:ext cx="7169078" cy="523220"/>
          </a:xfrm>
          <a:prstGeom prst="rect">
            <a:avLst/>
          </a:prstGeom>
          <a:noFill/>
        </p:spPr>
        <p:txBody>
          <a:bodyPr wrap="square" rtlCol="0">
            <a:spAutoFit/>
          </a:bodyPr>
          <a:lstStyle/>
          <a:p>
            <a:r>
              <a:rPr lang="fi-FI" sz="2800" dirty="0"/>
              <a:t>Mikä saattaa muuttaa tätä taulukkoa?</a:t>
            </a:r>
          </a:p>
        </p:txBody>
      </p:sp>
      <p:sp>
        <p:nvSpPr>
          <p:cNvPr id="2" name="Suorakulmio 1">
            <a:extLst>
              <a:ext uri="{FF2B5EF4-FFF2-40B4-BE49-F238E27FC236}">
                <a16:creationId xmlns:a16="http://schemas.microsoft.com/office/drawing/2014/main" id="{76C1167E-080B-E447-B8D2-373F2CB83002}"/>
              </a:ext>
            </a:extLst>
          </p:cNvPr>
          <p:cNvSpPr/>
          <p:nvPr/>
        </p:nvSpPr>
        <p:spPr>
          <a:xfrm>
            <a:off x="838800" y="223104"/>
            <a:ext cx="4831002" cy="369332"/>
          </a:xfrm>
          <a:prstGeom prst="rect">
            <a:avLst/>
          </a:prstGeom>
        </p:spPr>
        <p:txBody>
          <a:bodyPr wrap="none">
            <a:noAutofit/>
          </a:bodyPr>
          <a:lstStyle/>
          <a:p>
            <a:pPr eaLnBrk="0" fontAlgn="t" hangingPunct="0">
              <a:spcBef>
                <a:spcPct val="0"/>
              </a:spcBef>
              <a:spcAft>
                <a:spcPct val="0"/>
              </a:spcAft>
            </a:pPr>
            <a:r>
              <a:rPr lang="fi-FI" altLang="fi-FI" sz="4400" dirty="0">
                <a:solidFill>
                  <a:srgbClr val="222222"/>
                </a:solidFill>
              </a:rPr>
              <a:t>Suomessa vuosina 2020–2035 </a:t>
            </a:r>
          </a:p>
          <a:p>
            <a:pPr eaLnBrk="0" fontAlgn="t" hangingPunct="0">
              <a:spcBef>
                <a:spcPct val="0"/>
              </a:spcBef>
              <a:spcAft>
                <a:spcPct val="0"/>
              </a:spcAft>
            </a:pPr>
            <a:r>
              <a:rPr lang="fi-FI" altLang="fi-FI" sz="4400" dirty="0">
                <a:solidFill>
                  <a:srgbClr val="222222"/>
                </a:solidFill>
              </a:rPr>
              <a:t>toimitettavat vaalit</a:t>
            </a:r>
          </a:p>
        </p:txBody>
      </p:sp>
      <p:sp>
        <p:nvSpPr>
          <p:cNvPr id="5" name="Suorakulmio 4">
            <a:extLst>
              <a:ext uri="{FF2B5EF4-FFF2-40B4-BE49-F238E27FC236}">
                <a16:creationId xmlns:a16="http://schemas.microsoft.com/office/drawing/2014/main" id="{19B210DA-0C3E-1445-80E0-FFA0959073B6}"/>
              </a:ext>
            </a:extLst>
          </p:cNvPr>
          <p:cNvSpPr/>
          <p:nvPr/>
        </p:nvSpPr>
        <p:spPr>
          <a:xfrm>
            <a:off x="4606147" y="2406851"/>
            <a:ext cx="447715" cy="121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BF5DAE35-1E88-AF48-A69C-70B268B6C76E}"/>
              </a:ext>
            </a:extLst>
          </p:cNvPr>
          <p:cNvSpPr txBox="1"/>
          <p:nvPr/>
        </p:nvSpPr>
        <p:spPr>
          <a:xfrm>
            <a:off x="4545441" y="2366250"/>
            <a:ext cx="1016843" cy="184666"/>
          </a:xfrm>
          <a:prstGeom prst="rect">
            <a:avLst/>
          </a:prstGeom>
          <a:noFill/>
        </p:spPr>
        <p:txBody>
          <a:bodyPr wrap="square" rtlCol="0">
            <a:spAutoFit/>
          </a:bodyPr>
          <a:lstStyle/>
          <a:p>
            <a:r>
              <a:rPr lang="fi-FI" sz="600" b="1" dirty="0">
                <a:latin typeface="Open Sans Semibold" panose="020B0606030504020204" pitchFamily="34" charset="0"/>
                <a:ea typeface="Open Sans Semibold" panose="020B0606030504020204" pitchFamily="34" charset="0"/>
                <a:cs typeface="Open Sans Semibold" panose="020B0606030504020204" pitchFamily="34" charset="0"/>
              </a:rPr>
              <a:t>13.6.2021</a:t>
            </a:r>
          </a:p>
        </p:txBody>
      </p:sp>
    </p:spTree>
    <p:extLst>
      <p:ext uri="{BB962C8B-B14F-4D97-AF65-F5344CB8AC3E}">
        <p14:creationId xmlns:p14="http://schemas.microsoft.com/office/powerpoint/2010/main" val="81560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kartta&#10;&#10;Kuvaus luotu automaattisesti">
            <a:extLst>
              <a:ext uri="{FF2B5EF4-FFF2-40B4-BE49-F238E27FC236}">
                <a16:creationId xmlns:a16="http://schemas.microsoft.com/office/drawing/2014/main" id="{F6FCDF7F-DC36-469F-B54C-FB6A37BC4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74" y="1322172"/>
            <a:ext cx="7207851" cy="4704955"/>
          </a:xfrm>
          <a:prstGeom prst="rect">
            <a:avLst/>
          </a:prstGeom>
        </p:spPr>
      </p:pic>
    </p:spTree>
    <p:extLst>
      <p:ext uri="{BB962C8B-B14F-4D97-AF65-F5344CB8AC3E}">
        <p14:creationId xmlns:p14="http://schemas.microsoft.com/office/powerpoint/2010/main" val="334146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4F97952-22F6-934A-9841-20E1A1E23387}"/>
              </a:ext>
            </a:extLst>
          </p:cNvPr>
          <p:cNvSpPr>
            <a:spLocks noGrp="1"/>
          </p:cNvSpPr>
          <p:nvPr>
            <p:ph type="title"/>
          </p:nvPr>
        </p:nvSpPr>
        <p:spPr>
          <a:xfrm>
            <a:off x="838800" y="274638"/>
            <a:ext cx="8458202" cy="1143000"/>
          </a:xfrm>
        </p:spPr>
        <p:txBody>
          <a:bodyPr/>
          <a:lstStyle/>
          <a:p>
            <a:r>
              <a:rPr lang="fi-FI" dirty="0">
                <a:latin typeface="+mn-lt"/>
              </a:rPr>
              <a:t>Ääni valintana eli ketkä äänestävät</a:t>
            </a:r>
          </a:p>
        </p:txBody>
      </p:sp>
      <p:sp>
        <p:nvSpPr>
          <p:cNvPr id="4" name="Sisällön paikkamerkki 3">
            <a:extLst>
              <a:ext uri="{FF2B5EF4-FFF2-40B4-BE49-F238E27FC236}">
                <a16:creationId xmlns:a16="http://schemas.microsoft.com/office/drawing/2014/main" id="{C4D76F7A-B2D4-5B4B-A3D4-2F42E1A19A06}"/>
              </a:ext>
            </a:extLst>
          </p:cNvPr>
          <p:cNvSpPr>
            <a:spLocks noGrp="1"/>
          </p:cNvSpPr>
          <p:nvPr>
            <p:ph sz="half" idx="1"/>
          </p:nvPr>
        </p:nvSpPr>
        <p:spPr>
          <a:xfrm>
            <a:off x="838800" y="1600202"/>
            <a:ext cx="5181001" cy="4756150"/>
          </a:xfrm>
        </p:spPr>
        <p:txBody>
          <a:bodyPr>
            <a:noAutofit/>
          </a:bodyPr>
          <a:lstStyle/>
          <a:p>
            <a:pPr marL="252000" indent="-252000">
              <a:spcBef>
                <a:spcPts val="561"/>
              </a:spcBef>
            </a:pPr>
            <a:r>
              <a:rPr lang="fi-FI" dirty="0"/>
              <a:t>Suomessa vaaleissa äänestäminen on vapaaehtoista.</a:t>
            </a:r>
          </a:p>
          <a:p>
            <a:pPr marL="252000" indent="-252000">
              <a:spcBef>
                <a:spcPts val="561"/>
              </a:spcBef>
            </a:pPr>
            <a:r>
              <a:rPr lang="fi-FI" dirty="0"/>
              <a:t>Äänioikeuttaan käyttää yli puolet äänioikeutetuista kaikissa muissa paitsi Euroopan parlamentin vaaleissa.</a:t>
            </a:r>
          </a:p>
          <a:p>
            <a:pPr marL="252000" indent="-252000">
              <a:spcBef>
                <a:spcPts val="561"/>
              </a:spcBef>
            </a:pPr>
            <a:r>
              <a:rPr lang="fi-FI" dirty="0"/>
              <a:t>Kaikkein innokkaimmin äänestävät koulutetut keski-ikäiset, joilla on korkea tulotaso.</a:t>
            </a:r>
          </a:p>
          <a:p>
            <a:pPr marL="252000" indent="-252000">
              <a:spcBef>
                <a:spcPts val="561"/>
              </a:spcBef>
            </a:pPr>
            <a:r>
              <a:rPr lang="fi-FI" dirty="0"/>
              <a:t>Mikä voi selittää eroja?</a:t>
            </a:r>
          </a:p>
          <a:p>
            <a:pPr marL="252000" indent="-252000">
              <a:spcBef>
                <a:spcPts val="561"/>
              </a:spcBef>
            </a:pPr>
            <a:endParaRPr lang="fi-FI" dirty="0"/>
          </a:p>
        </p:txBody>
      </p:sp>
      <p:sp>
        <p:nvSpPr>
          <p:cNvPr id="8" name="Sisällön paikkamerkki 7">
            <a:extLst>
              <a:ext uri="{FF2B5EF4-FFF2-40B4-BE49-F238E27FC236}">
                <a16:creationId xmlns:a16="http://schemas.microsoft.com/office/drawing/2014/main" id="{51295DA3-5B42-594B-81B2-3B1AE7538436}"/>
              </a:ext>
            </a:extLst>
          </p:cNvPr>
          <p:cNvSpPr>
            <a:spLocks noGrp="1"/>
          </p:cNvSpPr>
          <p:nvPr>
            <p:ph sz="half" idx="2"/>
          </p:nvPr>
        </p:nvSpPr>
        <p:spPr>
          <a:xfrm>
            <a:off x="6172200" y="1600203"/>
            <a:ext cx="4038600" cy="3840523"/>
          </a:xfrm>
        </p:spPr>
        <p:txBody>
          <a:bodyPr>
            <a:normAutofit/>
          </a:bodyPr>
          <a:lstStyle/>
          <a:p>
            <a:endParaRPr lang="fi-FI" dirty="0"/>
          </a:p>
        </p:txBody>
      </p:sp>
      <p:pic>
        <p:nvPicPr>
          <p:cNvPr id="1026" name="Picture 2" descr="Kuvio 5. Äänestäneiden osuus äänioikeutetuista tulodesiileittäin eduskuntavaaleissa 2019, %">
            <a:extLst>
              <a:ext uri="{FF2B5EF4-FFF2-40B4-BE49-F238E27FC236}">
                <a16:creationId xmlns:a16="http://schemas.microsoft.com/office/drawing/2014/main" id="{D5EB4C56-277C-2546-8875-2AD0AD89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450" y="1395773"/>
            <a:ext cx="4679615" cy="4264259"/>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26410708-1D41-8643-8370-84E513E8E34C}"/>
              </a:ext>
            </a:extLst>
          </p:cNvPr>
          <p:cNvSpPr txBox="1"/>
          <p:nvPr/>
        </p:nvSpPr>
        <p:spPr>
          <a:xfrm>
            <a:off x="6223688" y="5660032"/>
            <a:ext cx="5471982" cy="923330"/>
          </a:xfrm>
          <a:prstGeom prst="rect">
            <a:avLst/>
          </a:prstGeom>
          <a:noFill/>
        </p:spPr>
        <p:txBody>
          <a:bodyPr wrap="square" rtlCol="0">
            <a:spAutoFit/>
          </a:bodyPr>
          <a:lstStyle/>
          <a:p>
            <a:r>
              <a:rPr lang="fi-FI" dirty="0"/>
              <a:t>Vuoden 2019 eduskuntavaaleissa äänestäneet </a:t>
            </a:r>
            <a:r>
              <a:rPr lang="fi-FI" dirty="0" err="1"/>
              <a:t>tulodesiilien</a:t>
            </a:r>
            <a:r>
              <a:rPr lang="fi-FI" dirty="0"/>
              <a:t> mukaan. Äänestysaktiivisuus on sitä korkeampi, mitä enemmän ansaitsee. </a:t>
            </a:r>
          </a:p>
        </p:txBody>
      </p:sp>
    </p:spTree>
    <p:extLst>
      <p:ext uri="{BB962C8B-B14F-4D97-AF65-F5344CB8AC3E}">
        <p14:creationId xmlns:p14="http://schemas.microsoft.com/office/powerpoint/2010/main" val="214888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1+#ppt_w/2"/>
                                          </p:val>
                                        </p:tav>
                                        <p:tav tm="100000">
                                          <p:val>
                                            <p:strVal val="#ppt_x"/>
                                          </p:val>
                                        </p:tav>
                                      </p:tavLst>
                                    </p:anim>
                                    <p:anim calcmode="lin" valueType="num">
                                      <p:cBhvr additive="base">
                                        <p:cTn id="3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33091C5-DB66-4246-BB21-429112E29BC2}"/>
              </a:ext>
            </a:extLst>
          </p:cNvPr>
          <p:cNvSpPr>
            <a:spLocks noGrp="1"/>
          </p:cNvSpPr>
          <p:nvPr>
            <p:ph type="title"/>
          </p:nvPr>
        </p:nvSpPr>
        <p:spPr>
          <a:xfrm>
            <a:off x="838200" y="290983"/>
            <a:ext cx="10515600" cy="1908518"/>
          </a:xfrm>
        </p:spPr>
        <p:txBody>
          <a:bodyPr>
            <a:noAutofit/>
          </a:bodyPr>
          <a:lstStyle/>
          <a:p>
            <a:r>
              <a:rPr lang="fi-FI" dirty="0">
                <a:latin typeface="+mn-lt"/>
              </a:rPr>
              <a:t>Eri ikäluokkien äänestysaktiivisuus kuntavaaleissa</a:t>
            </a:r>
            <a:br>
              <a:rPr lang="fi-FI" sz="2800" dirty="0">
                <a:latin typeface="+mn-lt"/>
              </a:rPr>
            </a:br>
            <a:br>
              <a:rPr lang="fi-FI" sz="1600" dirty="0">
                <a:latin typeface="+mn-lt"/>
              </a:rPr>
            </a:br>
            <a:r>
              <a:rPr lang="fi-FI" sz="2800" dirty="0">
                <a:latin typeface="+mn-lt"/>
              </a:rPr>
              <a:t>Millainen on äänestysaktiivisuuden taso eri ikäluokissa?</a:t>
            </a:r>
          </a:p>
        </p:txBody>
      </p:sp>
      <p:pic>
        <p:nvPicPr>
          <p:cNvPr id="3074" name="Picture 2" descr="Infograafi äänestysaktiivisuudesta kuntavaaleissa ikäluokittain">
            <a:extLst>
              <a:ext uri="{FF2B5EF4-FFF2-40B4-BE49-F238E27FC236}">
                <a16:creationId xmlns:a16="http://schemas.microsoft.com/office/drawing/2014/main" id="{B417ECE0-3B35-5147-9D63-FD472D60B1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3572" y="2321083"/>
            <a:ext cx="7704856" cy="432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87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190A037-4205-B24A-9423-4BB712621C1D}"/>
              </a:ext>
            </a:extLst>
          </p:cNvPr>
          <p:cNvSpPr>
            <a:spLocks noGrp="1"/>
          </p:cNvSpPr>
          <p:nvPr>
            <p:ph type="title"/>
          </p:nvPr>
        </p:nvSpPr>
        <p:spPr>
          <a:xfrm>
            <a:off x="838200" y="150600"/>
            <a:ext cx="10515600" cy="1325563"/>
          </a:xfrm>
        </p:spPr>
        <p:txBody>
          <a:bodyPr/>
          <a:lstStyle/>
          <a:p>
            <a:r>
              <a:rPr lang="fi-FI" dirty="0">
                <a:latin typeface="+mn-lt"/>
              </a:rPr>
              <a:t>Eurooppalainen vertailu</a:t>
            </a:r>
          </a:p>
        </p:txBody>
      </p:sp>
      <p:sp>
        <p:nvSpPr>
          <p:cNvPr id="7" name="Sisällön paikkamerkki 6">
            <a:extLst>
              <a:ext uri="{FF2B5EF4-FFF2-40B4-BE49-F238E27FC236}">
                <a16:creationId xmlns:a16="http://schemas.microsoft.com/office/drawing/2014/main" id="{0B5458A1-0EE9-8242-AB36-C82215472069}"/>
              </a:ext>
            </a:extLst>
          </p:cNvPr>
          <p:cNvSpPr>
            <a:spLocks noGrp="1"/>
          </p:cNvSpPr>
          <p:nvPr>
            <p:ph sz="half" idx="1"/>
          </p:nvPr>
        </p:nvSpPr>
        <p:spPr>
          <a:xfrm>
            <a:off x="838200" y="1600203"/>
            <a:ext cx="4540405" cy="4525963"/>
          </a:xfrm>
        </p:spPr>
        <p:txBody>
          <a:bodyPr>
            <a:normAutofit/>
          </a:bodyPr>
          <a:lstStyle/>
          <a:p>
            <a:r>
              <a:rPr lang="fi-FI" dirty="0"/>
              <a:t>Euroopan unionin maiden äänestysaktiivisuudessa suomalaiset ovat keskitasoa.</a:t>
            </a:r>
          </a:p>
          <a:p>
            <a:r>
              <a:rPr lang="fi-FI" dirty="0"/>
              <a:t>Mikä selittää Suomen sijoitusta keskivaiheille?</a:t>
            </a:r>
          </a:p>
          <a:p>
            <a:r>
              <a:rPr lang="fi-FI" dirty="0"/>
              <a:t>Millaisia muita havaintoja tilastosta voi tehdä?</a:t>
            </a:r>
          </a:p>
        </p:txBody>
      </p:sp>
      <p:pic>
        <p:nvPicPr>
          <p:cNvPr id="4" name="Kuva 3">
            <a:extLst>
              <a:ext uri="{FF2B5EF4-FFF2-40B4-BE49-F238E27FC236}">
                <a16:creationId xmlns:a16="http://schemas.microsoft.com/office/drawing/2014/main" id="{5CF30382-0986-C444-B120-6B93B4DF9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760" y="1402021"/>
            <a:ext cx="6363314" cy="5364855"/>
          </a:xfrm>
          <a:prstGeom prst="rect">
            <a:avLst/>
          </a:prstGeom>
        </p:spPr>
      </p:pic>
    </p:spTree>
    <p:extLst>
      <p:ext uri="{BB962C8B-B14F-4D97-AF65-F5344CB8AC3E}">
        <p14:creationId xmlns:p14="http://schemas.microsoft.com/office/powerpoint/2010/main" val="255857325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135</Words>
  <Application>Microsoft Macintosh PowerPoint</Application>
  <PresentationFormat>Laajakuva</PresentationFormat>
  <Paragraphs>21</Paragraphs>
  <Slides>7</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Calibri</vt:lpstr>
      <vt:lpstr>Calibri Light</vt:lpstr>
      <vt:lpstr>Open Sans Semibold</vt:lpstr>
      <vt:lpstr>Office-teema</vt:lpstr>
      <vt:lpstr>PowerPoint-esitys</vt:lpstr>
      <vt:lpstr>PowerPoint-esitys</vt:lpstr>
      <vt:lpstr>PowerPoint-esitys</vt:lpstr>
      <vt:lpstr>PowerPoint-esitys</vt:lpstr>
      <vt:lpstr>Ääni valintana eli ketkä äänestävät</vt:lpstr>
      <vt:lpstr>Eri ikäluokkien äänestysaktiivisuus kuntavaaleissa  Millainen on äänestysaktiivisuuden taso eri ikäluokissa?</vt:lpstr>
      <vt:lpstr>Eurooppalainen vertailu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Minna Sallanen</dc:creator>
  <cp:lastModifiedBy>Anu Mikkonen</cp:lastModifiedBy>
  <cp:revision>17</cp:revision>
  <dcterms:created xsi:type="dcterms:W3CDTF">2020-11-26T06:08:36Z</dcterms:created>
  <dcterms:modified xsi:type="dcterms:W3CDTF">2021-05-07T12:59:35Z</dcterms:modified>
</cp:coreProperties>
</file>