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33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B814-6500-47C2-8D62-1FFF44F3C356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65CCA-C6AB-4BD1-8046-A44432C3C8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2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7.5.2021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B5F620BD-3E9E-5F46-BB29-924FDFE4CFDF}"/>
              </a:ext>
            </a:extLst>
          </p:cNvPr>
          <p:cNvSpPr txBox="1">
            <a:spLocks/>
          </p:cNvSpPr>
          <p:nvPr/>
        </p:nvSpPr>
        <p:spPr>
          <a:xfrm>
            <a:off x="1676400" y="2533346"/>
            <a:ext cx="9144000" cy="1817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12 Vaalijärjestelmiä </a:t>
            </a:r>
            <a:br>
              <a:rPr lang="fi-FI" sz="6000" spc="-1" dirty="0">
                <a:solidFill>
                  <a:srgbClr val="000000"/>
                </a:solidFill>
                <a:latin typeface="Calibri"/>
              </a:rPr>
            </a:br>
            <a:r>
              <a:rPr lang="fi-FI" sz="6000" spc="-1" dirty="0">
                <a:solidFill>
                  <a:srgbClr val="000000"/>
                </a:solidFill>
                <a:latin typeface="Calibri"/>
              </a:rPr>
              <a:t>on monenlaisia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71ADB64B-1A96-414F-8093-A02C5917F848}"/>
              </a:ext>
            </a:extLst>
          </p:cNvPr>
          <p:cNvSpPr txBox="1">
            <a:spLocks/>
          </p:cNvSpPr>
          <p:nvPr/>
        </p:nvSpPr>
        <p:spPr>
          <a:xfrm>
            <a:off x="838200" y="4383154"/>
            <a:ext cx="10515600" cy="1227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Muistiinpanot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6854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810D0D-81DF-4DB9-BB98-3D7E47DCD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600"/>
            <a:ext cx="10515600" cy="1325563"/>
          </a:xfrm>
        </p:spPr>
        <p:txBody>
          <a:bodyPr/>
          <a:lstStyle/>
          <a:p>
            <a:r>
              <a:rPr lang="fi-FI" sz="4400" dirty="0">
                <a:latin typeface="+mn-lt"/>
                <a:cs typeface="Trebuchet MS"/>
              </a:rPr>
              <a:t>Vaalijärjestelmät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1EF21B-6165-45BF-A5CC-3DABD7B73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indent="-252000"/>
            <a:r>
              <a:rPr lang="fi-FI" dirty="0">
                <a:cs typeface="Trebuchet MS"/>
              </a:rPr>
              <a:t>Suhteellinen vaalitapa: puolueelle paikkoja suhteessa koko puolueen saamaan äänimäärään</a:t>
            </a:r>
          </a:p>
          <a:p>
            <a:pPr marL="252000" indent="-252000"/>
            <a:r>
              <a:rPr lang="fi-FI" dirty="0">
                <a:cs typeface="Trebuchet MS"/>
              </a:rPr>
              <a:t>Kaksivaiheinen enemmistövaalitapa (vrt. Suomen tasavallan presidentin vaali)</a:t>
            </a:r>
          </a:p>
          <a:p>
            <a:pPr marL="252000" indent="-252000"/>
            <a:r>
              <a:rPr lang="fi-FI" dirty="0">
                <a:cs typeface="Trebuchet MS"/>
              </a:rPr>
              <a:t>Yksinkertainen enemmistövaalitapa: äänestetään vain yhtä ehdokasta ja eniten ääniä saanut ehdokas valitaan kustakin vaalipiiristä</a:t>
            </a:r>
          </a:p>
          <a:p>
            <a:pPr marL="252000" indent="-25200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5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623EBC-24FE-4C69-BF77-A837258FE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 err="1">
                <a:latin typeface="+mn-lt"/>
                <a:cs typeface="Trebuchet MS"/>
              </a:rPr>
              <a:t>d’Hondtin</a:t>
            </a:r>
            <a:r>
              <a:rPr lang="fi-FI" sz="4400" dirty="0">
                <a:latin typeface="+mn-lt"/>
                <a:cs typeface="Trebuchet MS"/>
              </a:rPr>
              <a:t> menetelmä</a:t>
            </a:r>
            <a:endParaRPr lang="fi-FI" dirty="0">
              <a:latin typeface="+mn-l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00E88D-7603-4519-96AF-82489373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-360000">
              <a:buFont typeface="+mj-lt"/>
              <a:buAutoNum type="arabicPeriod"/>
            </a:pPr>
            <a:r>
              <a:rPr lang="fi-FI" sz="2800" dirty="0">
                <a:cs typeface="Trebuchet MS"/>
              </a:rPr>
              <a:t>Lasketaan vaalipiirin jokaisen listan kokonaisäänimäärä</a:t>
            </a:r>
          </a:p>
          <a:p>
            <a:pPr marL="360000" indent="-360000">
              <a:buFont typeface="+mj-lt"/>
              <a:buAutoNum type="arabicPeriod"/>
            </a:pPr>
            <a:r>
              <a:rPr lang="fi-FI" sz="2800" dirty="0">
                <a:cs typeface="Trebuchet MS"/>
              </a:rPr>
              <a:t>Laitetaan listan ehdokkaat järjestykseen äänimäärän perusteella</a:t>
            </a:r>
          </a:p>
          <a:p>
            <a:pPr marL="360000" indent="-360000">
              <a:buFont typeface="+mj-lt"/>
              <a:buAutoNum type="arabicPeriod"/>
            </a:pPr>
            <a:r>
              <a:rPr lang="fi-FI" sz="2800" dirty="0">
                <a:cs typeface="Trebuchet MS"/>
              </a:rPr>
              <a:t>Eniten ääniä saanut ehdokas saa vertausluvukseen koko listan äänimäärän, seuraavaksi tullut puolet ja kolmas kolmasosan jne.</a:t>
            </a:r>
          </a:p>
          <a:p>
            <a:pPr marL="360000" indent="-360000">
              <a:buFont typeface="+mj-lt"/>
              <a:buAutoNum type="arabicPeriod"/>
            </a:pPr>
            <a:r>
              <a:rPr lang="fi-FI" sz="2800" dirty="0">
                <a:cs typeface="Trebuchet MS"/>
              </a:rPr>
              <a:t>Kaikki ehdokkaat kaikilta listoista laitetaan vertausluvun mukaiseen järjestykseen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747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CD9FBF39-937D-D74E-997A-AE2B4D60D8E6}"/>
              </a:ext>
            </a:extLst>
          </p:cNvPr>
          <p:cNvSpPr/>
          <p:nvPr/>
        </p:nvSpPr>
        <p:spPr>
          <a:xfrm>
            <a:off x="5684561" y="1997765"/>
            <a:ext cx="5157787" cy="4874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8D76D917-957F-AC43-9EB1-80C834C57BC3}"/>
              </a:ext>
            </a:extLst>
          </p:cNvPr>
          <p:cNvSpPr/>
          <p:nvPr/>
        </p:nvSpPr>
        <p:spPr>
          <a:xfrm>
            <a:off x="526774" y="1997765"/>
            <a:ext cx="5157787" cy="487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357B864-A9A2-A54E-895B-F188EBA1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latin typeface="+mn-lt"/>
              </a:rPr>
              <a:t>Vaalijärjestelmät vaikuttavat </a:t>
            </a:r>
            <a:br>
              <a:rPr lang="fi-FI" dirty="0">
                <a:latin typeface="+mn-lt"/>
              </a:rPr>
            </a:br>
            <a:r>
              <a:rPr lang="fi-FI" dirty="0">
                <a:latin typeface="+mn-lt"/>
              </a:rPr>
              <a:t>päätöksiin ja puolueisiin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1453F186-827A-2F42-BBA8-ABDA84801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Suhteellinen vaalitapa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3DDFD1-D0FA-664B-B556-6595EDB59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641497"/>
            <a:ext cx="4248472" cy="362108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Tuo esiin myös yhteiskunnan pienten ryhmien näkemyksiä</a:t>
            </a:r>
          </a:p>
          <a:p>
            <a:r>
              <a:rPr lang="fi-FI" dirty="0"/>
              <a:t>Johtaa monipuoluejärjestelmään</a:t>
            </a:r>
          </a:p>
          <a:p>
            <a:r>
              <a:rPr lang="fi-FI" dirty="0"/>
              <a:t>Päätöksenteko voi olla hidasta</a:t>
            </a:r>
          </a:p>
          <a:p>
            <a:r>
              <a:rPr lang="fi-FI" dirty="0"/>
              <a:t> Tuo vakautta yhteiskuntaan</a:t>
            </a:r>
          </a:p>
          <a:p>
            <a:pPr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849A9F-2E1B-4148-84E2-DE210A671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Enemmistövaalitapa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F8DE1B9-E930-7044-B8B4-0BE6ED4EC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9704"/>
            <a:ext cx="4321498" cy="395128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Tarjoaa äänestäjille selkeät vaihtoehdot</a:t>
            </a:r>
          </a:p>
          <a:p>
            <a:r>
              <a:rPr lang="fi-FI" dirty="0"/>
              <a:t>Johtaa kaksipuoluejärjestelmään</a:t>
            </a:r>
          </a:p>
          <a:p>
            <a:r>
              <a:rPr lang="fi-FI" dirty="0"/>
              <a:t>Voi aiheuttaa voimakasta vastakkainasettelua</a:t>
            </a:r>
          </a:p>
          <a:p>
            <a:r>
              <a:rPr lang="fi-FI" dirty="0"/>
              <a:t>Tuottaa tehokkaita hallituksia, jotka eivät tee kompromisseja</a:t>
            </a:r>
          </a:p>
        </p:txBody>
      </p:sp>
    </p:spTree>
    <p:extLst>
      <p:ext uri="{BB962C8B-B14F-4D97-AF65-F5344CB8AC3E}">
        <p14:creationId xmlns:p14="http://schemas.microsoft.com/office/powerpoint/2010/main" val="306333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125</Words>
  <Application>Microsoft Macintosh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Vaalijärjestelmät</vt:lpstr>
      <vt:lpstr>d’Hondtin menetelmä</vt:lpstr>
      <vt:lpstr>Vaalijärjestelmät vaikuttavat  päätöksiin ja puolueisiin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17</cp:revision>
  <dcterms:created xsi:type="dcterms:W3CDTF">2020-11-26T06:08:36Z</dcterms:created>
  <dcterms:modified xsi:type="dcterms:W3CDTF">2021-05-07T12:54:07Z</dcterms:modified>
</cp:coreProperties>
</file>