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62CC03-8ED6-44DB-8D8B-B049A153E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28B28F-8691-4D23-9962-0592DBC58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5AE728-BA33-4833-BC11-C766B3D5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908C12-9C71-41A3-8872-6A3B8A5F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BE718C-6A4B-452E-8C32-8B54DCA8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06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2AA726-6418-4A69-A57A-7C62EC46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DCE31F9-66AF-4DC8-8691-65DC9AEB5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B0F871-A5BD-46E9-82AB-FD3B505F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FFD5D0-49A9-40E3-98E4-D5314C47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36C690-E69B-4D0D-8089-CD27D222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03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D41C62D-A64D-47D3-A37C-64EBDADAB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0D2F171-6D00-4973-9A23-DEE988A9B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9F3865-748C-4754-AF84-E4BCEB66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574051-401C-4017-8F8B-2D4A0FBC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EF7920-1C19-4A64-8D0F-434F9CA4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5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1976EE-A374-48A5-9DCF-28640A06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DD96BF-A2DB-4BAB-9FDC-988584E9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7AF3B9-1DBD-41A6-BE90-47D7BA2D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AE5AA9-B35F-42B8-9C51-4457D2B3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302E7D-757E-477F-A1A3-3DD5FC5B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DF9CC-D6A8-4925-BBFB-4A0FC682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A0E279-FD7C-41BC-81D8-F62367D6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8CA084-73F7-432C-8F79-7C5D1DA2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4F0EBA-47B1-4118-B5B6-8A56ACE3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329C95-4CFD-4324-A007-2D465F18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688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3A8021-9CA6-4BC4-83E8-9F740409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DCA5BE-EAD9-44ED-BEC8-4E919658D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427652D-A145-4449-BDAF-2875904F3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799F769-ED1F-4D65-A513-00A07D85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BD17AC-EDB9-4150-BC8E-1C00F50A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43D1C53-0C7E-4786-B078-408B62F4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64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687E84-C7E7-4BED-A434-55D1C7CB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82786CD-109F-41CF-ACD5-B8E75A8B5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5DAE002-FC9D-4119-AB6D-E1F00AE62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82764BB-5E4F-4FD8-A155-B52B321C2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46D8CF8-AFD2-442A-8D07-15D47F2BA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6F205F2-0AE6-48F2-A0E9-95253B26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698B901-A28F-4232-981E-2D44E594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A7F567C-F337-4492-8FBA-D8E44F8B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1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2A6A51-C291-4B56-9E26-F5DDB9C5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0238A37-920B-407F-8054-3482C9971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E2B0DDA-2A97-4FA1-BAAD-946FEC1D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8C55A8E-F485-4167-8B4C-DB7B17D3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266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3A4B69-0FA5-406B-8F89-8F5A9803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8FC5CC8-0E77-4233-88BC-269D1FE6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01CEE54-A89A-48A8-B6FC-032FAD80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6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AB5A4E-FE1A-4975-8254-F5EE2059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A2086A-0A01-4FCB-8EF4-9805D5E53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DF6779-C842-4D80-8C2D-7CEBDB32D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658749-1B03-48FC-9DEB-CBF5EA4D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6D4435-21FF-451F-8379-625A7B48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7ECF63-518B-42A8-A99F-E7E9D17A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04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5107E7-A820-4A3F-A698-940985A7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26BDDAA-5F3A-4254-A5B8-C071283E7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3950F04-EB0C-4CB0-BB3E-C8BC1B3BC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4000E5-5730-4A58-A791-7BCE02DD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D6E95A-1C98-4696-A7F3-FAA2ECD5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ABD950-9CE2-4D50-BCF0-BF35792B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7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05DF3A8-A34E-4201-99ED-34A6AB7B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10B27F4-5024-46B3-AE65-56B5B0EC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5C3C0B-723D-4320-AFD6-A3095CCE0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5E0BB0-D720-4035-AAB6-981FC5EC0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F6F5A0-285D-4591-9C9C-CAE090964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E099266-C7BA-49B1-849E-F55D7BF9037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9E7048-FBEA-4C89-94CD-13829981D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000"/>
            <a:ext cx="10515600" cy="1440000"/>
          </a:xfrm>
        </p:spPr>
        <p:txBody>
          <a:bodyPr>
            <a:noAutofit/>
          </a:bodyPr>
          <a:lstStyle/>
          <a:p>
            <a:pPr algn="ctr"/>
            <a:r>
              <a:rPr lang="fi-FI" sz="6000" b="0" strike="noStrike" spc="-1" dirty="0">
                <a:solidFill>
                  <a:srgbClr val="000000"/>
                </a:solidFill>
                <a:latin typeface="Calibri"/>
              </a:rPr>
              <a:t>11 Media on tärkeä mielipidevaikuttaja</a:t>
            </a:r>
            <a:endParaRPr lang="fi-FI" sz="60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D2DF710-53CE-4435-9746-F2B3FA936B2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3460665" y="2810406"/>
            <a:ext cx="5270669" cy="3507594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blurRad="65000" dist="50432" dir="1288947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70C84F93-46A5-5947-B2F7-6485920ABBCC}"/>
              </a:ext>
            </a:extLst>
          </p:cNvPr>
          <p:cNvSpPr txBox="1">
            <a:spLocks/>
          </p:cNvSpPr>
          <p:nvPr/>
        </p:nvSpPr>
        <p:spPr>
          <a:xfrm>
            <a:off x="838200" y="2196000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dirty="0"/>
              <a:t>Muistiinpanot</a:t>
            </a:r>
          </a:p>
        </p:txBody>
      </p:sp>
    </p:spTree>
    <p:extLst>
      <p:ext uri="{BB962C8B-B14F-4D97-AF65-F5344CB8AC3E}">
        <p14:creationId xmlns:p14="http://schemas.microsoft.com/office/powerpoint/2010/main" val="154642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288B8E-BD25-4DCE-8C0F-AD227B03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trike="noStrike" spc="-1" dirty="0">
                <a:solidFill>
                  <a:srgbClr val="000000"/>
                </a:solidFill>
                <a:latin typeface="Calibri"/>
              </a:rPr>
              <a:t>Suurimmat media-alan muutokset </a:t>
            </a:r>
            <a:br>
              <a:rPr lang="fi-FI" strike="noStrike" spc="-1" dirty="0">
                <a:solidFill>
                  <a:srgbClr val="000000"/>
                </a:solidFill>
                <a:latin typeface="Calibri"/>
              </a:rPr>
            </a:br>
            <a:r>
              <a:rPr lang="fi-FI" strike="noStrike" spc="-1" dirty="0">
                <a:solidFill>
                  <a:srgbClr val="000000"/>
                </a:solidFill>
                <a:latin typeface="Calibri"/>
              </a:rPr>
              <a:t>2000-luvulla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CB30E8-C16A-4703-98B3-A71C74EA6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9183" cy="4351338"/>
          </a:xfrm>
        </p:spPr>
        <p:txBody>
          <a:bodyPr>
            <a:noAutofit/>
          </a:bodyPr>
          <a:lstStyle/>
          <a:p>
            <a:pPr marL="0" lvl="1" indent="-285480">
              <a:lnSpc>
                <a:spcPct val="75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600" b="0" strike="noStrike" kern="800" spc="-1" dirty="0">
                <a:solidFill>
                  <a:srgbClr val="000000"/>
                </a:solidFill>
                <a:latin typeface="Calibri"/>
              </a:rPr>
              <a:t>Digitalisaatio </a:t>
            </a:r>
          </a:p>
          <a:p>
            <a:pPr marL="576000" lvl="1" indent="-288000">
              <a:lnSpc>
                <a:spcPct val="75000"/>
              </a:lnSpc>
              <a:spcBef>
                <a:spcPts val="561"/>
              </a:spcBef>
              <a:buClr>
                <a:srgbClr val="000000"/>
              </a:buClr>
              <a:buNone/>
            </a:pPr>
            <a:r>
              <a:rPr lang="fi-FI" sz="2600" kern="800" spc="-1" dirty="0">
                <a:solidFill>
                  <a:srgbClr val="000000"/>
                </a:solidFill>
                <a:latin typeface="Calibri"/>
              </a:rPr>
              <a:t>−</a:t>
            </a:r>
            <a:r>
              <a:rPr lang="fi-FI" sz="2600" b="0" strike="noStrike" kern="800" spc="-1" dirty="0">
                <a:solidFill>
                  <a:srgbClr val="000000"/>
                </a:solidFill>
                <a:latin typeface="Calibri"/>
              </a:rPr>
              <a:t> sisällöt tuotetaan, jaellaan ja kulutetaan yhä enemmän digitaalisesti</a:t>
            </a:r>
          </a:p>
          <a:p>
            <a:pPr marL="0" lvl="1" indent="-285480">
              <a:lnSpc>
                <a:spcPct val="75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600" b="0" strike="noStrike" kern="800" spc="-1" dirty="0">
                <a:solidFill>
                  <a:srgbClr val="000000"/>
                </a:solidFill>
                <a:latin typeface="Calibri"/>
              </a:rPr>
              <a:t>Internet</a:t>
            </a:r>
          </a:p>
          <a:p>
            <a:pPr marL="576000" lvl="2" indent="-288000">
              <a:lnSpc>
                <a:spcPct val="75000"/>
              </a:lnSpc>
              <a:spcBef>
                <a:spcPts val="850"/>
              </a:spcBef>
              <a:buClr>
                <a:srgbClr val="000000"/>
              </a:buClr>
              <a:buSzPct val="45000"/>
              <a:buNone/>
            </a:pPr>
            <a:r>
              <a:rPr lang="fi-FI" sz="2600" kern="800" spc="-1" dirty="0">
                <a:solidFill>
                  <a:srgbClr val="000000"/>
                </a:solidFill>
                <a:latin typeface="Calibri"/>
              </a:rPr>
              <a:t>−	</a:t>
            </a:r>
            <a:r>
              <a:rPr lang="fi-FI" sz="2600" b="0" strike="noStrike" kern="800" spc="-1" dirty="0">
                <a:solidFill>
                  <a:srgbClr val="000000"/>
                </a:solidFill>
                <a:latin typeface="Calibri"/>
              </a:rPr>
              <a:t>tiedon hankinnan, tallentamisen, tuottamisen ja jakamisen vallankumous; kansalaisten pääsy mediaan</a:t>
            </a:r>
            <a:endParaRPr lang="fi-FI" sz="2600" kern="800" spc="-1" dirty="0">
              <a:solidFill>
                <a:srgbClr val="000000"/>
              </a:solidFill>
              <a:latin typeface="Calibri"/>
            </a:endParaRPr>
          </a:p>
          <a:p>
            <a:pPr marL="576000" lvl="2" indent="-288000">
              <a:lnSpc>
                <a:spcPct val="75000"/>
              </a:lnSpc>
              <a:spcBef>
                <a:spcPts val="850"/>
              </a:spcBef>
              <a:buClr>
                <a:srgbClr val="000000"/>
              </a:buClr>
              <a:buSzPct val="45000"/>
              <a:buNone/>
            </a:pPr>
            <a:r>
              <a:rPr lang="fi-FI" sz="2600" kern="800" spc="-1" dirty="0">
                <a:solidFill>
                  <a:srgbClr val="000000"/>
                </a:solidFill>
                <a:latin typeface="Calibri"/>
              </a:rPr>
              <a:t>−	vapaa julkaisuoikeus haastaa oikean tiedon tarkastamisen mahdollisuuden </a:t>
            </a:r>
            <a:r>
              <a:rPr lang="fi-FI" sz="2600" kern="800" spc="-1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 keskustelua sananvapauden rajoista</a:t>
            </a:r>
            <a:endParaRPr lang="fi-FI" sz="2600" b="0" strike="noStrike" kern="800" spc="-1" dirty="0">
              <a:solidFill>
                <a:srgbClr val="000000"/>
              </a:solidFill>
              <a:latin typeface="Calibri"/>
            </a:endParaRPr>
          </a:p>
          <a:p>
            <a:pPr marL="0" lvl="1" indent="-285480">
              <a:lnSpc>
                <a:spcPct val="75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600" b="0" strike="noStrike" kern="800" spc="-1" dirty="0">
                <a:solidFill>
                  <a:srgbClr val="000000"/>
                </a:solidFill>
                <a:latin typeface="Calibri"/>
              </a:rPr>
              <a:t>Omistuksen keskittyminen</a:t>
            </a:r>
          </a:p>
          <a:p>
            <a:pPr marL="576000" lvl="2" indent="-288000">
              <a:lnSpc>
                <a:spcPct val="75000"/>
              </a:lnSpc>
              <a:spcBef>
                <a:spcPts val="850"/>
              </a:spcBef>
              <a:buClr>
                <a:srgbClr val="000000"/>
              </a:buClr>
              <a:buSzPct val="45000"/>
              <a:buNone/>
            </a:pPr>
            <a:r>
              <a:rPr lang="fi-FI" sz="2600" kern="800" spc="-1" dirty="0">
                <a:solidFill>
                  <a:srgbClr val="000000"/>
                </a:solidFill>
                <a:latin typeface="Calibri"/>
              </a:rPr>
              <a:t>− </a:t>
            </a:r>
            <a:r>
              <a:rPr lang="fi-FI" sz="2600" b="0" strike="noStrike" kern="800" spc="-1" dirty="0">
                <a:solidFill>
                  <a:srgbClr val="000000"/>
                </a:solidFill>
                <a:latin typeface="Calibri"/>
              </a:rPr>
              <a:t>mediakonsernit, globaali media</a:t>
            </a:r>
          </a:p>
          <a:p>
            <a:pPr marL="0" lvl="1" indent="-285480">
              <a:lnSpc>
                <a:spcPct val="75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600" b="0" strike="noStrike" kern="800" spc="-1" dirty="0">
                <a:solidFill>
                  <a:srgbClr val="000000"/>
                </a:solidFill>
                <a:latin typeface="Calibri"/>
              </a:rPr>
              <a:t>Tuotteiden yhdenmukaistuminen </a:t>
            </a:r>
          </a:p>
          <a:p>
            <a:pPr marL="0" lvl="1" indent="-285480">
              <a:lnSpc>
                <a:spcPct val="75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600" b="0" strike="noStrike" kern="800" spc="-1" dirty="0">
                <a:solidFill>
                  <a:srgbClr val="000000"/>
                </a:solidFill>
                <a:latin typeface="Calibri"/>
              </a:rPr>
              <a:t>Perinteisen tv:n aseman heikkeneminen</a:t>
            </a:r>
          </a:p>
          <a:p>
            <a:pPr marL="576000" lvl="2" indent="-288000">
              <a:lnSpc>
                <a:spcPct val="75000"/>
              </a:lnSpc>
              <a:spcBef>
                <a:spcPts val="850"/>
              </a:spcBef>
              <a:buClr>
                <a:srgbClr val="000000"/>
              </a:buClr>
              <a:buSzPct val="45000"/>
              <a:buNone/>
            </a:pPr>
            <a:r>
              <a:rPr lang="fi-FI" sz="2600" kern="800" spc="-1" dirty="0">
                <a:solidFill>
                  <a:srgbClr val="000000"/>
                </a:solidFill>
                <a:latin typeface="Calibri"/>
              </a:rPr>
              <a:t>− </a:t>
            </a:r>
            <a:r>
              <a:rPr lang="fi-FI" sz="2600" b="0" strike="noStrike" kern="800" spc="-1" dirty="0">
                <a:solidFill>
                  <a:srgbClr val="000000"/>
                </a:solidFill>
                <a:latin typeface="Calibri"/>
              </a:rPr>
              <a:t>suoratoistopalvelut ja tilausohjelmatelevisiot</a:t>
            </a:r>
          </a:p>
          <a:p>
            <a:pPr marL="0" lvl="1" indent="-285480">
              <a:lnSpc>
                <a:spcPct val="75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600" b="0" strike="noStrike" kern="800" spc="-1" dirty="0">
                <a:solidFill>
                  <a:srgbClr val="000000"/>
                </a:solidFill>
                <a:latin typeface="Calibri"/>
              </a:rPr>
              <a:t>Kaupallistuminen </a:t>
            </a:r>
          </a:p>
          <a:p>
            <a:pPr>
              <a:lnSpc>
                <a:spcPct val="75000"/>
              </a:lnSpc>
            </a:pPr>
            <a:endParaRPr lang="fi-FI" sz="2600" kern="800" dirty="0"/>
          </a:p>
        </p:txBody>
      </p:sp>
    </p:spTree>
    <p:extLst>
      <p:ext uri="{BB962C8B-B14F-4D97-AF65-F5344CB8AC3E}">
        <p14:creationId xmlns:p14="http://schemas.microsoft.com/office/powerpoint/2010/main" val="280137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59A6D3-F3EC-4357-8923-A816ABC4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strike="noStrike" spc="-1" dirty="0">
                <a:solidFill>
                  <a:srgbClr val="000000"/>
                </a:solidFill>
                <a:latin typeface="Calibri"/>
              </a:rPr>
              <a:t>Median rooli yhteiskunnassa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515A28-C65E-4D6F-B085-D8284FC54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strike="noStrike" spc="-1" dirty="0">
                <a:solidFill>
                  <a:srgbClr val="000000"/>
                </a:solidFill>
                <a:latin typeface="Calibri"/>
              </a:rPr>
              <a:t>Some luonut uuden kansalaiskeskustelun foorumin</a:t>
            </a:r>
          </a:p>
          <a:p>
            <a:pPr marL="684000" lvl="2" indent="-288000">
              <a:spcBef>
                <a:spcPts val="850"/>
              </a:spcBef>
              <a:buClr>
                <a:srgbClr val="000000"/>
              </a:buClr>
              <a:buSzPct val="45000"/>
              <a:buNone/>
            </a:pPr>
            <a:r>
              <a:rPr lang="fi-FI" sz="2800" spc="-1" dirty="0">
                <a:solidFill>
                  <a:srgbClr val="000000"/>
                </a:solidFill>
                <a:latin typeface="Calibri"/>
              </a:rPr>
              <a:t>− </a:t>
            </a:r>
            <a:r>
              <a:rPr lang="fi-FI" sz="2800" b="0" strike="noStrike" spc="-1" dirty="0">
                <a:solidFill>
                  <a:srgbClr val="000000"/>
                </a:solidFill>
                <a:latin typeface="Calibri"/>
              </a:rPr>
              <a:t>epädemokraattisissa maissa rajoitettua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strike="noStrike" spc="-1" dirty="0">
                <a:solidFill>
                  <a:srgbClr val="000000"/>
                </a:solidFill>
                <a:latin typeface="Calibri"/>
              </a:rPr>
              <a:t>Turvaa sananvapauden</a:t>
            </a:r>
          </a:p>
          <a:p>
            <a:pPr marL="684000" lvl="2" indent="-288000">
              <a:spcBef>
                <a:spcPts val="850"/>
              </a:spcBef>
              <a:buClr>
                <a:srgbClr val="000000"/>
              </a:buClr>
              <a:buSzPct val="45000"/>
              <a:buNone/>
            </a:pPr>
            <a:r>
              <a:rPr lang="fi-FI" sz="2800" spc="-1" dirty="0">
                <a:solidFill>
                  <a:srgbClr val="000000"/>
                </a:solidFill>
                <a:latin typeface="Calibri"/>
              </a:rPr>
              <a:t>− </a:t>
            </a:r>
            <a:r>
              <a:rPr lang="fi-FI" sz="2800" b="0" strike="noStrike" spc="-1" dirty="0">
                <a:solidFill>
                  <a:srgbClr val="000000"/>
                </a:solidFill>
                <a:latin typeface="Calibri"/>
              </a:rPr>
              <a:t>lähdesuoja</a:t>
            </a:r>
          </a:p>
          <a:p>
            <a:pPr marL="684000" lvl="2" indent="-288000">
              <a:spcBef>
                <a:spcPts val="850"/>
              </a:spcBef>
              <a:buClr>
                <a:srgbClr val="000000"/>
              </a:buClr>
              <a:buSzPct val="45000"/>
              <a:buNone/>
            </a:pPr>
            <a:r>
              <a:rPr lang="fi-FI" sz="2800" spc="-1" dirty="0">
                <a:solidFill>
                  <a:srgbClr val="000000"/>
                </a:solidFill>
                <a:latin typeface="Calibri"/>
              </a:rPr>
              <a:t>− </a:t>
            </a:r>
            <a:r>
              <a:rPr lang="fi-FI" sz="2800" b="0" strike="noStrike" spc="-1" dirty="0">
                <a:solidFill>
                  <a:srgbClr val="000000"/>
                </a:solidFill>
                <a:latin typeface="Calibri"/>
              </a:rPr>
              <a:t>ei ennakkosensuuria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strike="noStrike" spc="-1" dirty="0">
                <a:solidFill>
                  <a:srgbClr val="000000"/>
                </a:solidFill>
                <a:latin typeface="Calibri"/>
              </a:rPr>
              <a:t>Vahva mielipidevaikuttaja, jonka käyttäjinä kaupalliset toimijat ja valtiot (informaatiosota)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strike="noStrike" spc="-1" dirty="0">
                <a:solidFill>
                  <a:srgbClr val="000000"/>
                </a:solidFill>
                <a:latin typeface="Calibri"/>
              </a:rPr>
              <a:t>Neljäs valtiomahti ja vallan vahtikoira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103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1A5488-93D1-4E51-A402-B142C36B0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000" indent="-342000"/>
            <a:r>
              <a:rPr lang="fi-FI" dirty="0"/>
              <a:t>myös valtiot pyrkivät vaikuttamaan kansalaisten mielipiteisiin internetin ja sosiaalisen median kautta</a:t>
            </a:r>
          </a:p>
          <a:p>
            <a:pPr marL="342000" indent="-342000"/>
            <a:r>
              <a:rPr lang="fi-FI" dirty="0"/>
              <a:t>informaatiosota</a:t>
            </a:r>
          </a:p>
          <a:p>
            <a:pPr marL="684000" lvl="1" indent="-288000">
              <a:buNone/>
            </a:pPr>
            <a:r>
              <a:rPr lang="fi-FI" sz="2800" dirty="0"/>
              <a:t>− konfliktitilanteeseen liittyvä  vaikuttamispyrkimystä</a:t>
            </a:r>
          </a:p>
          <a:p>
            <a:pPr marL="684000" lvl="1" indent="-288000">
              <a:buNone/>
            </a:pPr>
            <a:r>
              <a:rPr lang="fi-FI" sz="2800" dirty="0"/>
              <a:t>− voi vallita valtioiden välillä, kansainvälisten liittoumien välillä tai valtion sisällä (esim. vaalitilanne)</a:t>
            </a:r>
          </a:p>
          <a:p>
            <a:pPr marL="342000" indent="-342000"/>
            <a:r>
              <a:rPr lang="fi-FI" dirty="0"/>
              <a:t>media on merkittävä mielipidevaikuttaja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020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BAF0DD-8921-4CE4-B0CD-25E8C415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strike="noStrike" spc="-1" dirty="0">
                <a:solidFill>
                  <a:srgbClr val="000000"/>
                </a:solidFill>
                <a:latin typeface="Calibri"/>
              </a:rPr>
              <a:t>”Aihe, josta valtamedia vaikenee…”</a:t>
            </a:r>
            <a:endParaRPr lang="fi-FI" dirty="0"/>
          </a:p>
        </p:txBody>
      </p:sp>
      <p:pic>
        <p:nvPicPr>
          <p:cNvPr id="4" name="Sisällön paikkamerkki 8">
            <a:extLst>
              <a:ext uri="{FF2B5EF4-FFF2-40B4-BE49-F238E27FC236}">
                <a16:creationId xmlns:a16="http://schemas.microsoft.com/office/drawing/2014/main" id="{4BF390BF-4627-462C-BC0B-CFA770E4B29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838200" y="1665753"/>
            <a:ext cx="9697278" cy="45890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51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B6620A-E0B2-44A2-89FB-5ED973F30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+mn-lt"/>
              </a:rPr>
              <a:t>Satua, satiiria vai propagandaa?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93AF65-E5C7-48F5-8120-04A4BF411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Sosiaalisessa mediassa ja verkkokeskustelussa on aina kiinnitettävä huomiota uutisen aitouteen.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u="sng" dirty="0"/>
              <a:t>Feikkisivustoja</a:t>
            </a:r>
            <a:r>
              <a:rPr lang="fi-FI" dirty="0"/>
              <a:t>		</a:t>
            </a:r>
            <a:r>
              <a:rPr lang="fi-FI" sz="2800" u="sng" dirty="0"/>
              <a:t>Satiirisivustoja</a:t>
            </a:r>
            <a:r>
              <a:rPr lang="fi-FI" sz="2800" dirty="0"/>
              <a:t>		</a:t>
            </a:r>
            <a:r>
              <a:rPr lang="fi-FI" sz="2800" u="sng" dirty="0"/>
              <a:t>Propagandaa</a:t>
            </a:r>
          </a:p>
          <a:p>
            <a:pPr marL="0" indent="0">
              <a:buNone/>
            </a:pPr>
            <a:r>
              <a:rPr lang="fi-FI" dirty="0"/>
              <a:t>- MV-lehti			-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Onion</a:t>
            </a:r>
            <a:r>
              <a:rPr lang="fi-FI" dirty="0"/>
              <a:t>			- Sputnik News</a:t>
            </a:r>
          </a:p>
          <a:p>
            <a:pPr marL="0" indent="0">
              <a:buNone/>
            </a:pPr>
            <a:r>
              <a:rPr lang="fi-FI" dirty="0"/>
              <a:t>- Uber Uutiset		- </a:t>
            </a:r>
            <a:r>
              <a:rPr lang="fi-FI" sz="2800" dirty="0"/>
              <a:t>Uutissirkus			- Magneettimedia</a:t>
            </a:r>
          </a:p>
          <a:p>
            <a:pPr marL="0" indent="0">
              <a:buNone/>
            </a:pPr>
            <a:r>
              <a:rPr lang="fi-FI" sz="2800" dirty="0"/>
              <a:t>- </a:t>
            </a:r>
            <a:r>
              <a:rPr lang="fi-FI" dirty="0"/>
              <a:t>National Report		- </a:t>
            </a:r>
            <a:r>
              <a:rPr lang="fi-FI" sz="2800" dirty="0"/>
              <a:t>Lehti				- Verkkomedia</a:t>
            </a:r>
          </a:p>
          <a:p>
            <a:pPr>
              <a:buFontTx/>
              <a:buChar char="-"/>
            </a:pPr>
            <a:r>
              <a:rPr lang="fi-FI" dirty="0"/>
              <a:t>World News Report					- Vastarinta</a:t>
            </a:r>
          </a:p>
          <a:p>
            <a:pPr marL="0" indent="0">
              <a:buNone/>
            </a:pPr>
            <a:r>
              <a:rPr lang="fi-FI" dirty="0"/>
              <a:t>								- </a:t>
            </a:r>
            <a:r>
              <a:rPr lang="fi-FI" sz="2800" dirty="0" err="1"/>
              <a:t>Gatestone</a:t>
            </a:r>
            <a:r>
              <a:rPr lang="fi-FI" sz="2800" dirty="0"/>
              <a:t> Institute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0961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235</Words>
  <Application>Microsoft Macintosh PowerPoint</Application>
  <PresentationFormat>Laajakuva</PresentationFormat>
  <Paragraphs>42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11 Media on tärkeä mielipidevaikuttaja</vt:lpstr>
      <vt:lpstr>Suurimmat media-alan muutokset  2000-luvulla</vt:lpstr>
      <vt:lpstr>Median rooli yhteiskunnassa</vt:lpstr>
      <vt:lpstr>PowerPoint-esitys</vt:lpstr>
      <vt:lpstr>”Aihe, josta valtamedia vaikenee…”</vt:lpstr>
      <vt:lpstr>Satua, satiiria vai propagandaa?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 Sallanen</dc:creator>
  <cp:lastModifiedBy>Anu Mikkonen</cp:lastModifiedBy>
  <cp:revision>8</cp:revision>
  <dcterms:created xsi:type="dcterms:W3CDTF">2020-11-26T06:08:36Z</dcterms:created>
  <dcterms:modified xsi:type="dcterms:W3CDTF">2021-05-07T12:53:14Z</dcterms:modified>
</cp:coreProperties>
</file>