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98" r:id="rId10"/>
    <p:sldId id="266" r:id="rId11"/>
    <p:sldId id="267" r:id="rId12"/>
    <p:sldId id="268" r:id="rId13"/>
    <p:sldId id="270" r:id="rId1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4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C62CC03-8ED6-44DB-8D8B-B049A153EA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3028B28F-8691-4D23-9962-0592DBC58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B5AE728-BA33-4833-BC11-C766B3D53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7.5.2021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4908C12-9C71-41A3-8872-6A3B8A5F9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5BE718C-6A4B-452E-8C32-8B54DCA88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0634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22AA726-6418-4A69-A57A-7C62EC463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CDCE31F9-66AF-4DC8-8691-65DC9AEB59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5B0F871-A5BD-46E9-82AB-FD3B505F1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7.5.2021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FFD5D0-49A9-40E3-98E4-D5314C473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236C690-E69B-4D0D-8089-CD27D2224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1032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5D41C62D-A64D-47D3-A37C-64EBDADAB4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50D2F171-6D00-4973-9A23-DEE988A9B3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C9F3865-748C-4754-AF84-E4BCEB661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7.5.2021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7574051-401C-4017-8F8B-2D4A0FBC5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5EF7920-1C19-4A64-8D0F-434F9CA40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0352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F1976EE-A374-48A5-9DCF-28640A066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3DD96BF-A2DB-4BAB-9FDC-988584E909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27AF3B9-1DBD-41A6-BE90-47D7BA2DF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7.5.2021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2AE5AA9-B35F-42B8-9C51-4457D2B30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0302E7D-757E-477F-A1A3-3DD5FC5BE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220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9DF9CC-D6A8-4925-BBFB-4A0FC6820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3A0E279-FD7C-41BC-81D8-F62367D663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98CA084-73F7-432C-8F79-7C5D1DA21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7.5.2021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4F0EBA-47B1-4118-B5B6-8A56ACE38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6329C95-4CFD-4324-A007-2D465F185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46883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63A8021-9CA6-4BC4-83E8-9F7404095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2DCA5BE-EAD9-44ED-BEC8-4E919658D6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427652D-A145-4449-BDAF-2875904F34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799F769-ED1F-4D65-A513-00A07D85A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7.5.2021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9BD17AC-EDB9-4150-BC8E-1C00F50AE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43D1C53-0C7E-4786-B078-408B62F41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28649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6687E84-C7E7-4BED-A434-55D1C7CBD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82786CD-109F-41CF-ACD5-B8E75A8B52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5DAE002-FC9D-4119-AB6D-E1F00AE626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82764BB-5E4F-4FD8-A155-B52B321C2E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046D8CF8-AFD2-442A-8D07-15D47F2BAC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C6F205F2-0AE6-48F2-A0E9-95253B265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7.5.2021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5698B901-A28F-4232-981E-2D44E594C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0A7F567C-F337-4492-8FBA-D8E44F8BC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6519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E2A6A51-C291-4B56-9E26-F5DDB9C57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B0238A37-920B-407F-8054-3482C9971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7.5.2021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E2B0DDA-2A97-4FA1-BAAD-946FEC1DA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68C55A8E-F485-4167-8B4C-DB7B17D32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72667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FB3A4B69-0FA5-406B-8F89-8F5A9803D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7.5.2021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88FC5CC8-0E77-4233-88BC-269D1FE6B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101CEE54-A89A-48A8-B6FC-032FAD807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0865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5AB5A4E-FE1A-4975-8254-F5EE20592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FA2086A-0A01-4FCB-8EF4-9805D5E538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1BDF6779-C842-4D80-8C2D-7CEBDB32DC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2658749-1B03-48FC-9DEB-CBF5EA4D5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7.5.2021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86D4435-21FF-451F-8379-625A7B481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97ECF63-518B-42A8-A99F-E7E9D17A5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03047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B5107E7-A820-4A3F-A698-940985A7D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26BDDAA-5F3A-4254-A5B8-C071283E7B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3950F04-EB0C-4CB0-BB3E-C8BC1B3BC7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04000E5-5730-4A58-A791-7BCE02DD0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7.5.2021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FD6E95A-1C98-4696-A7F3-FAA2ECD59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7ABD950-9CE2-4D50-BCF0-BF35792B8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0779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205DF3A8-A34E-4201-99ED-34A6AB7BD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10B27F4-5024-46B3-AE65-56B5B0EC2F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95C3C0B-723D-4320-AFD6-A3095CCE06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A0BAD-D582-4C09-9CDF-887CBE9A8775}" type="datetimeFigureOut">
              <a:rPr lang="fi-FI" smtClean="0"/>
              <a:t>7.5.2021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75E0BB0-D720-4035-AAB6-981FC5EC03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4F6F5A0-285D-4591-9C9C-CAE0909640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2E099266-C7BA-49B1-849E-F55D7BF90375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34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20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vm.fi/valtio-tyonantajana" TargetMode="External"/><Relationship Id="rId3" Type="http://schemas.openxmlformats.org/officeDocument/2006/relationships/hyperlink" Target="http://www.sak.fi/" TargetMode="External"/><Relationship Id="rId7" Type="http://schemas.openxmlformats.org/officeDocument/2006/relationships/hyperlink" Target="http://www.slc.fi/" TargetMode="External"/><Relationship Id="rId2" Type="http://schemas.openxmlformats.org/officeDocument/2006/relationships/hyperlink" Target="http://ek.fi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ttk.fi/" TargetMode="External"/><Relationship Id="rId11" Type="http://schemas.openxmlformats.org/officeDocument/2006/relationships/hyperlink" Target="http://www.yrittajat.fi/" TargetMode="External"/><Relationship Id="rId5" Type="http://schemas.openxmlformats.org/officeDocument/2006/relationships/hyperlink" Target="http://www.kuntatyonantajat.fi/fi/Sivut/default.aspx" TargetMode="External"/><Relationship Id="rId10" Type="http://schemas.openxmlformats.org/officeDocument/2006/relationships/hyperlink" Target="http://sakasti.evl.fi/sakasti.nsf/sp?open&amp;cid=Content47137C" TargetMode="External"/><Relationship Id="rId4" Type="http://schemas.openxmlformats.org/officeDocument/2006/relationships/hyperlink" Target="http://www.mtk.fi/" TargetMode="External"/><Relationship Id="rId9" Type="http://schemas.openxmlformats.org/officeDocument/2006/relationships/hyperlink" Target="http://www.akava.fi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CDEE417-4E6A-4D5C-B11D-C22ACF6D00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00212"/>
            <a:ext cx="9144000" cy="1817816"/>
          </a:xfrm>
        </p:spPr>
        <p:txBody>
          <a:bodyPr>
            <a:noAutofit/>
          </a:bodyPr>
          <a:lstStyle/>
          <a:p>
            <a:r>
              <a:rPr lang="fi-FI" b="0" strike="noStrike" spc="-1" dirty="0">
                <a:solidFill>
                  <a:srgbClr val="000000"/>
                </a:solidFill>
                <a:latin typeface="Calibri"/>
              </a:rPr>
              <a:t>10 Yhteiskunnalliset ryhmät vaikuttajina</a:t>
            </a:r>
            <a:endParaRPr lang="fi-FI" dirty="0"/>
          </a:p>
        </p:txBody>
      </p:sp>
      <p:sp>
        <p:nvSpPr>
          <p:cNvPr id="4" name="Sisällön paikkamerkki 2">
            <a:extLst>
              <a:ext uri="{FF2B5EF4-FFF2-40B4-BE49-F238E27FC236}">
                <a16:creationId xmlns:a16="http://schemas.microsoft.com/office/drawing/2014/main" id="{85C56F7A-400E-9243-B6C6-A074CF416039}"/>
              </a:ext>
            </a:extLst>
          </p:cNvPr>
          <p:cNvSpPr txBox="1">
            <a:spLocks/>
          </p:cNvSpPr>
          <p:nvPr/>
        </p:nvSpPr>
        <p:spPr>
          <a:xfrm>
            <a:off x="838200" y="4383154"/>
            <a:ext cx="10515600" cy="12272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dirty="0"/>
              <a:t>Muistiinpanot</a:t>
            </a: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32685446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1">
            <a:extLst>
              <a:ext uri="{FF2B5EF4-FFF2-40B4-BE49-F238E27FC236}">
                <a16:creationId xmlns:a16="http://schemas.microsoft.com/office/drawing/2014/main" id="{A42566E5-3AB7-44EB-98DF-F6A8B24542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97439"/>
              </p:ext>
            </p:extLst>
          </p:nvPr>
        </p:nvGraphicFramePr>
        <p:xfrm>
          <a:off x="2108116" y="1101479"/>
          <a:ext cx="7975767" cy="5052187"/>
        </p:xfrm>
        <a:graphic>
          <a:graphicData uri="http://schemas.openxmlformats.org/drawingml/2006/table">
            <a:tbl>
              <a:tblPr/>
              <a:tblGrid>
                <a:gridCol w="28659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61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436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852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i-FI" sz="1600" b="1" strike="noStrike" spc="-1" dirty="0">
                          <a:latin typeface="Calibri"/>
                        </a:rPr>
                        <a:t>TYÖNANTAJAJÄRJESTÖT </a:t>
                      </a:r>
                      <a:endParaRPr lang="fi-FI" sz="1600" b="0" strike="noStrike" spc="-1" dirty="0">
                        <a:latin typeface="Times New Roman"/>
                      </a:endParaRPr>
                    </a:p>
                  </a:txBody>
                  <a:tcPr marL="68400" marR="68400">
                    <a:lnL w="9360">
                      <a:solidFill>
                        <a:srgbClr val="98B855"/>
                      </a:solidFill>
                    </a:lnL>
                    <a:lnR w="9360">
                      <a:solidFill>
                        <a:srgbClr val="98B855"/>
                      </a:solidFill>
                    </a:lnR>
                    <a:lnT w="9360">
                      <a:solidFill>
                        <a:srgbClr val="98B855"/>
                      </a:solidFill>
                    </a:lnT>
                    <a:lnB w="9360">
                      <a:solidFill>
                        <a:srgbClr val="98B855"/>
                      </a:solidFill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i-FI" sz="1600" b="1" strike="noStrike" spc="-1" dirty="0">
                          <a:latin typeface="Calibri"/>
                        </a:rPr>
                        <a:t>TYÖNTEKIJÄJÄRJESTÖT </a:t>
                      </a:r>
                      <a:endParaRPr lang="fi-FI" sz="1600" b="0" strike="noStrike" spc="-1" dirty="0">
                        <a:latin typeface="Times New Roman"/>
                      </a:endParaRPr>
                    </a:p>
                  </a:txBody>
                  <a:tcPr marL="68400" marR="68400">
                    <a:lnL w="9360">
                      <a:solidFill>
                        <a:srgbClr val="98B855"/>
                      </a:solidFill>
                    </a:lnL>
                    <a:lnR w="9360">
                      <a:solidFill>
                        <a:srgbClr val="98B855"/>
                      </a:solidFill>
                    </a:lnR>
                    <a:lnT w="9360">
                      <a:solidFill>
                        <a:srgbClr val="98B855"/>
                      </a:solidFill>
                    </a:lnT>
                    <a:lnB w="9360">
                      <a:solidFill>
                        <a:srgbClr val="98B855"/>
                      </a:solidFill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i-FI" sz="1600" b="1" strike="noStrike" spc="-1" dirty="0">
                          <a:latin typeface="Calibri"/>
                        </a:rPr>
                        <a:t>MAATALOUSTUOTTAJA-</a:t>
                      </a:r>
                      <a:endParaRPr lang="fi-FI" sz="1600" b="0" strike="noStrike" spc="-1" dirty="0">
                        <a:latin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fi-FI" sz="1600" b="1" strike="noStrike" spc="-1" dirty="0">
                          <a:latin typeface="Calibri"/>
                        </a:rPr>
                        <a:t>JÄRJESTÖT </a:t>
                      </a:r>
                      <a:endParaRPr lang="fi-FI" sz="1600" b="0" strike="noStrike" spc="-1" dirty="0">
                        <a:latin typeface="Times New Roman"/>
                      </a:endParaRPr>
                    </a:p>
                  </a:txBody>
                  <a:tcPr marL="68400" marR="68400">
                    <a:lnL w="9360">
                      <a:solidFill>
                        <a:srgbClr val="98B855"/>
                      </a:solidFill>
                    </a:lnL>
                    <a:lnR w="9360">
                      <a:solidFill>
                        <a:srgbClr val="98B855"/>
                      </a:solidFill>
                    </a:lnR>
                    <a:lnT w="9360">
                      <a:solidFill>
                        <a:srgbClr val="98B855"/>
                      </a:solidFill>
                    </a:lnT>
                    <a:lnB w="9360">
                      <a:solidFill>
                        <a:srgbClr val="98B855"/>
                      </a:solidFill>
                    </a:lnB>
                    <a:solidFill>
                      <a:srgbClr val="C3D6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131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i-FI" sz="1600" b="0" strike="noStrike" spc="-1">
                          <a:solidFill>
                            <a:srgbClr val="0000FF"/>
                          </a:solidFill>
                          <a:latin typeface="Calibri"/>
                          <a:hlinkClick r:id="rId2"/>
                        </a:rPr>
                        <a:t>Elinkeinoelämän keskusliitto (EK)</a:t>
                      </a:r>
                      <a:endParaRPr lang="fi-FI" sz="1600" b="0" strike="noStrike" spc="-1">
                        <a:latin typeface="Times New Roman"/>
                      </a:endParaRPr>
                    </a:p>
                  </a:txBody>
                  <a:tcPr marL="68400" marR="68400">
                    <a:lnL w="9360">
                      <a:solidFill>
                        <a:srgbClr val="98B855"/>
                      </a:solidFill>
                    </a:lnL>
                    <a:lnR w="9360">
                      <a:solidFill>
                        <a:srgbClr val="98B855"/>
                      </a:solidFill>
                    </a:lnR>
                    <a:lnT w="9360">
                      <a:solidFill>
                        <a:srgbClr val="98B855"/>
                      </a:solidFill>
                    </a:lnT>
                    <a:lnB w="9360">
                      <a:solidFill>
                        <a:srgbClr val="98B855"/>
                      </a:solidFill>
                    </a:lnB>
                    <a:solidFill>
                      <a:srgbClr val="E3FB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i-FI" sz="1600" b="0" strike="noStrike" spc="-1">
                          <a:solidFill>
                            <a:srgbClr val="0000FF"/>
                          </a:solidFill>
                          <a:latin typeface="Calibri"/>
                          <a:hlinkClick r:id="rId3"/>
                        </a:rPr>
                        <a:t>Suomen Ammattiliittojen Keskusjärjestö (SAK) </a:t>
                      </a:r>
                      <a:endParaRPr lang="fi-FI" sz="1600" b="0" strike="noStrike" spc="-1">
                        <a:latin typeface="Times New Roman"/>
                      </a:endParaRPr>
                    </a:p>
                  </a:txBody>
                  <a:tcPr marL="68400" marR="68400">
                    <a:lnL w="9360">
                      <a:solidFill>
                        <a:srgbClr val="98B855"/>
                      </a:solidFill>
                    </a:lnL>
                    <a:lnR w="9360">
                      <a:solidFill>
                        <a:srgbClr val="98B855"/>
                      </a:solidFill>
                    </a:lnR>
                    <a:lnT w="9360">
                      <a:solidFill>
                        <a:srgbClr val="98B855"/>
                      </a:solidFill>
                    </a:lnT>
                    <a:lnB w="9360">
                      <a:solidFill>
                        <a:srgbClr val="98B855"/>
                      </a:solidFill>
                    </a:lnB>
                    <a:solidFill>
                      <a:srgbClr val="E3FB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i-FI" sz="1600" b="0" strike="noStrike" spc="-1">
                          <a:solidFill>
                            <a:srgbClr val="0000FF"/>
                          </a:solidFill>
                          <a:latin typeface="Calibri"/>
                          <a:hlinkClick r:id="rId4"/>
                        </a:rPr>
                        <a:t>Maa- ja metsätaloustuottajain Keskusliitto (MTK </a:t>
                      </a:r>
                      <a:r>
                        <a:rPr lang="fi-FI" sz="1600" b="0" strike="noStrike" spc="-1">
                          <a:latin typeface="Calibri"/>
                        </a:rPr>
                        <a:t>) </a:t>
                      </a:r>
                      <a:endParaRPr lang="fi-FI" sz="1600" b="0" strike="noStrike" spc="-1">
                        <a:latin typeface="Times New Roman"/>
                      </a:endParaRPr>
                    </a:p>
                  </a:txBody>
                  <a:tcPr marL="68400" marR="68400">
                    <a:lnL w="9360">
                      <a:solidFill>
                        <a:srgbClr val="98B855"/>
                      </a:solidFill>
                    </a:lnL>
                    <a:lnR w="9360">
                      <a:solidFill>
                        <a:srgbClr val="98B855"/>
                      </a:solidFill>
                    </a:lnR>
                    <a:lnT w="9360">
                      <a:solidFill>
                        <a:srgbClr val="98B855"/>
                      </a:solidFill>
                    </a:lnT>
                    <a:lnB w="9360">
                      <a:solidFill>
                        <a:srgbClr val="98B855"/>
                      </a:solidFill>
                    </a:lnB>
                    <a:solidFill>
                      <a:srgbClr val="E3FB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131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i-FI" sz="1600" b="0" strike="noStrike" spc="-1">
                          <a:solidFill>
                            <a:srgbClr val="0000FF"/>
                          </a:solidFill>
                          <a:latin typeface="Calibri"/>
                          <a:hlinkClick r:id="rId5"/>
                        </a:rPr>
                        <a:t>Kuntatyönantajat (KT) </a:t>
                      </a:r>
                      <a:endParaRPr lang="fi-FI" sz="1600" b="0" strike="noStrike" spc="-1">
                        <a:latin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fi-FI" sz="1600" b="0" strike="noStrike" spc="-1">
                        <a:latin typeface="Times New Roman"/>
                      </a:endParaRPr>
                    </a:p>
                  </a:txBody>
                  <a:tcPr marL="68400" marR="68400">
                    <a:lnL w="9360">
                      <a:solidFill>
                        <a:srgbClr val="98B855"/>
                      </a:solidFill>
                    </a:lnL>
                    <a:lnR w="9360">
                      <a:solidFill>
                        <a:srgbClr val="98B855"/>
                      </a:solidFill>
                    </a:lnR>
                    <a:lnT w="9360">
                      <a:solidFill>
                        <a:srgbClr val="98B855"/>
                      </a:solidFill>
                    </a:lnT>
                    <a:lnB w="9360">
                      <a:solidFill>
                        <a:srgbClr val="98B855"/>
                      </a:solidFill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i-FI" sz="1600" b="0" strike="noStrike" spc="-1">
                          <a:solidFill>
                            <a:srgbClr val="0000FF"/>
                          </a:solidFill>
                          <a:latin typeface="Calibri"/>
                          <a:hlinkClick r:id="rId6"/>
                        </a:rPr>
                        <a:t>Toimihenkilökeskusjärjestö (STTK) </a:t>
                      </a:r>
                      <a:endParaRPr lang="fi-FI" sz="1600" b="0" strike="noStrike" spc="-1">
                        <a:latin typeface="Times New Roman"/>
                      </a:endParaRPr>
                    </a:p>
                  </a:txBody>
                  <a:tcPr marL="68400" marR="68400">
                    <a:lnL w="9360">
                      <a:solidFill>
                        <a:srgbClr val="98B855"/>
                      </a:solidFill>
                    </a:lnL>
                    <a:lnR w="9360">
                      <a:solidFill>
                        <a:srgbClr val="98B855"/>
                      </a:solidFill>
                    </a:lnR>
                    <a:lnT w="9360">
                      <a:solidFill>
                        <a:srgbClr val="98B855"/>
                      </a:solidFill>
                    </a:lnT>
                    <a:lnB w="9360">
                      <a:solidFill>
                        <a:srgbClr val="98B855"/>
                      </a:solidFill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i-FI" sz="1600" b="0" strike="noStrike" spc="-1">
                          <a:solidFill>
                            <a:srgbClr val="0000FF"/>
                          </a:solidFill>
                          <a:latin typeface="Calibri"/>
                          <a:hlinkClick r:id="rId7"/>
                        </a:rPr>
                        <a:t>Svenska lantbruksproducenternas centralförbund (SLC) </a:t>
                      </a:r>
                      <a:endParaRPr lang="fi-FI" sz="1600" b="0" strike="noStrike" spc="-1">
                        <a:latin typeface="Times New Roman"/>
                      </a:endParaRPr>
                    </a:p>
                  </a:txBody>
                  <a:tcPr marL="68400" marR="68400">
                    <a:lnL w="9360">
                      <a:solidFill>
                        <a:srgbClr val="98B855"/>
                      </a:solidFill>
                    </a:lnL>
                    <a:lnR w="9360">
                      <a:solidFill>
                        <a:srgbClr val="98B855"/>
                      </a:solidFill>
                    </a:lnR>
                    <a:lnT w="9360">
                      <a:solidFill>
                        <a:srgbClr val="98B855"/>
                      </a:solidFill>
                    </a:lnT>
                    <a:lnB w="9360">
                      <a:solidFill>
                        <a:srgbClr val="98B855"/>
                      </a:solidFill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31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i-FI" sz="1600" b="0" strike="noStrike" spc="-1">
                          <a:solidFill>
                            <a:srgbClr val="0000FF"/>
                          </a:solidFill>
                          <a:latin typeface="Calibri"/>
                          <a:hlinkClick r:id="rId8"/>
                        </a:rPr>
                        <a:t>Valtion työmarkkinalaitos (VTML) </a:t>
                      </a:r>
                      <a:endParaRPr lang="fi-FI" sz="1600" b="0" strike="noStrike" spc="-1">
                        <a:latin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fi-FI" sz="1600" b="0" strike="noStrike" spc="-1">
                        <a:latin typeface="Times New Roman"/>
                      </a:endParaRPr>
                    </a:p>
                  </a:txBody>
                  <a:tcPr marL="68400" marR="68400">
                    <a:lnL w="9360">
                      <a:solidFill>
                        <a:srgbClr val="98B855"/>
                      </a:solidFill>
                    </a:lnL>
                    <a:lnR w="9360">
                      <a:solidFill>
                        <a:srgbClr val="98B855"/>
                      </a:solidFill>
                    </a:lnR>
                    <a:lnT w="9360">
                      <a:solidFill>
                        <a:srgbClr val="98B855"/>
                      </a:solidFill>
                    </a:lnT>
                    <a:lnB w="9360">
                      <a:solidFill>
                        <a:srgbClr val="98B855"/>
                      </a:solidFill>
                    </a:lnB>
                    <a:solidFill>
                      <a:srgbClr val="E3FB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i-FI" sz="1600" b="0" strike="noStrike" spc="-1">
                          <a:solidFill>
                            <a:srgbClr val="0000FF"/>
                          </a:solidFill>
                          <a:latin typeface="Calibri"/>
                          <a:hlinkClick r:id="rId9"/>
                        </a:rPr>
                        <a:t>AKAVA </a:t>
                      </a:r>
                      <a:endParaRPr lang="fi-FI" sz="1600" b="0" strike="noStrike" spc="-1">
                        <a:latin typeface="Times New Roman"/>
                      </a:endParaRPr>
                    </a:p>
                  </a:txBody>
                  <a:tcPr marL="68400" marR="68400">
                    <a:lnL w="9360">
                      <a:solidFill>
                        <a:srgbClr val="98B855"/>
                      </a:solidFill>
                    </a:lnL>
                    <a:lnR w="9360">
                      <a:solidFill>
                        <a:srgbClr val="98B855"/>
                      </a:solidFill>
                    </a:lnR>
                    <a:lnT w="9360">
                      <a:solidFill>
                        <a:srgbClr val="98B855"/>
                      </a:solidFill>
                    </a:lnT>
                    <a:lnB w="9360">
                      <a:solidFill>
                        <a:srgbClr val="98B855"/>
                      </a:solidFill>
                    </a:lnB>
                    <a:solidFill>
                      <a:srgbClr val="E3FB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br/>
                      <a:endParaRPr lang="fi-FI" sz="2400" b="0" strike="noStrike" spc="-1">
                        <a:latin typeface="Times New Roman"/>
                      </a:endParaRPr>
                    </a:p>
                  </a:txBody>
                  <a:tcPr marL="68400" marR="68400">
                    <a:lnL w="9360">
                      <a:solidFill>
                        <a:srgbClr val="98B855"/>
                      </a:solidFill>
                    </a:lnL>
                    <a:lnR w="9360">
                      <a:solidFill>
                        <a:srgbClr val="98B855"/>
                      </a:solidFill>
                    </a:lnR>
                    <a:lnT w="9360">
                      <a:solidFill>
                        <a:srgbClr val="98B855"/>
                      </a:solidFill>
                    </a:lnT>
                    <a:lnB w="9360">
                      <a:solidFill>
                        <a:srgbClr val="98B855"/>
                      </a:solidFill>
                    </a:lnB>
                    <a:solidFill>
                      <a:srgbClr val="E3FB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39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i-FI" sz="1600" b="0" strike="noStrike" spc="-1" dirty="0">
                          <a:solidFill>
                            <a:srgbClr val="0000FF"/>
                          </a:solidFill>
                          <a:latin typeface="Calibri"/>
                          <a:hlinkClick r:id="rId10"/>
                        </a:rPr>
                        <a:t>Kirkon työmarkkinalaitos (</a:t>
                      </a:r>
                      <a:r>
                        <a:rPr lang="fi-FI" sz="1600" b="0" strike="noStrike" spc="-1" dirty="0" err="1">
                          <a:solidFill>
                            <a:srgbClr val="0000FF"/>
                          </a:solidFill>
                          <a:latin typeface="Calibri"/>
                          <a:hlinkClick r:id="rId10"/>
                        </a:rPr>
                        <a:t>KiT</a:t>
                      </a:r>
                      <a:r>
                        <a:rPr lang="fi-FI" sz="1600" b="0" strike="noStrike" spc="-1" dirty="0">
                          <a:solidFill>
                            <a:srgbClr val="0000FF"/>
                          </a:solidFill>
                          <a:latin typeface="Calibri"/>
                          <a:hlinkClick r:id="rId10"/>
                        </a:rPr>
                        <a:t>)</a:t>
                      </a:r>
                      <a:endParaRPr lang="fi-FI" sz="1600" b="0" strike="noStrike" spc="-1" dirty="0">
                        <a:latin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fi-FI" sz="1600" b="0" strike="noStrike" spc="-1" dirty="0">
                        <a:latin typeface="Times New Roman"/>
                      </a:endParaRPr>
                    </a:p>
                  </a:txBody>
                  <a:tcPr marL="68400" marR="68400">
                    <a:lnL w="9360">
                      <a:solidFill>
                        <a:srgbClr val="98B855"/>
                      </a:solidFill>
                    </a:lnL>
                    <a:lnR w="9360">
                      <a:solidFill>
                        <a:srgbClr val="98B855"/>
                      </a:solidFill>
                    </a:lnR>
                    <a:lnT w="9360">
                      <a:solidFill>
                        <a:srgbClr val="98B855"/>
                      </a:solidFill>
                    </a:lnT>
                    <a:lnB w="9360">
                      <a:solidFill>
                        <a:srgbClr val="98B855"/>
                      </a:solidFill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br/>
                      <a:endParaRPr lang="fi-FI" sz="2400" b="0" strike="noStrike" spc="-1">
                        <a:latin typeface="Times New Roman"/>
                      </a:endParaRPr>
                    </a:p>
                  </a:txBody>
                  <a:tcPr marL="68400" marR="68400">
                    <a:lnL w="9360">
                      <a:solidFill>
                        <a:srgbClr val="98B855"/>
                      </a:solidFill>
                    </a:lnL>
                    <a:lnR w="9360">
                      <a:solidFill>
                        <a:srgbClr val="98B855"/>
                      </a:solidFill>
                    </a:lnR>
                    <a:lnT w="9360">
                      <a:solidFill>
                        <a:srgbClr val="98B855"/>
                      </a:solidFill>
                    </a:lnT>
                    <a:lnB w="9360">
                      <a:solidFill>
                        <a:srgbClr val="98B855"/>
                      </a:solidFill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br/>
                      <a:endParaRPr lang="fi-FI" sz="2400" b="0" strike="noStrike" spc="-1">
                        <a:latin typeface="Times New Roman"/>
                      </a:endParaRPr>
                    </a:p>
                  </a:txBody>
                  <a:tcPr marL="68400" marR="68400">
                    <a:lnL w="9360">
                      <a:solidFill>
                        <a:srgbClr val="98B855"/>
                      </a:solidFill>
                    </a:lnL>
                    <a:lnR w="9360">
                      <a:solidFill>
                        <a:srgbClr val="98B855"/>
                      </a:solidFill>
                    </a:lnR>
                    <a:lnT w="9360">
                      <a:solidFill>
                        <a:srgbClr val="98B855"/>
                      </a:solidFill>
                    </a:lnT>
                    <a:lnB w="9360">
                      <a:solidFill>
                        <a:srgbClr val="98B855"/>
                      </a:solidFill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39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i-FI" sz="1600" b="0" strike="noStrike" spc="-1">
                          <a:solidFill>
                            <a:srgbClr val="0000FF"/>
                          </a:solidFill>
                          <a:latin typeface="Calibri"/>
                          <a:hlinkClick r:id="rId11"/>
                        </a:rPr>
                        <a:t>Suomen Yrittäjät </a:t>
                      </a:r>
                      <a:endParaRPr lang="fi-FI" sz="1600" b="0" strike="noStrike" spc="-1">
                        <a:latin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fi-FI" sz="1600" b="0" strike="noStrike" spc="-1">
                        <a:latin typeface="Times New Roman"/>
                      </a:endParaRPr>
                    </a:p>
                  </a:txBody>
                  <a:tcPr marL="68400" marR="68400">
                    <a:lnL w="9360">
                      <a:solidFill>
                        <a:srgbClr val="98B855"/>
                      </a:solidFill>
                    </a:lnL>
                    <a:lnR w="9360">
                      <a:solidFill>
                        <a:srgbClr val="98B855"/>
                      </a:solidFill>
                    </a:lnR>
                    <a:lnT w="9360">
                      <a:solidFill>
                        <a:srgbClr val="98B855"/>
                      </a:solidFill>
                    </a:lnT>
                    <a:lnB w="9360">
                      <a:solidFill>
                        <a:srgbClr val="98B855"/>
                      </a:solidFill>
                    </a:lnB>
                    <a:solidFill>
                      <a:srgbClr val="E3FB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br/>
                      <a:endParaRPr lang="fi-FI" sz="2400" b="0" strike="noStrike" spc="-1">
                        <a:latin typeface="Times New Roman"/>
                      </a:endParaRPr>
                    </a:p>
                  </a:txBody>
                  <a:tcPr marL="68400" marR="68400">
                    <a:lnL w="9360">
                      <a:solidFill>
                        <a:srgbClr val="98B855"/>
                      </a:solidFill>
                    </a:lnL>
                    <a:lnR w="9360">
                      <a:solidFill>
                        <a:srgbClr val="98B855"/>
                      </a:solidFill>
                    </a:lnR>
                    <a:lnT w="9360">
                      <a:solidFill>
                        <a:srgbClr val="98B855"/>
                      </a:solidFill>
                    </a:lnT>
                    <a:lnB w="9360">
                      <a:solidFill>
                        <a:srgbClr val="98B855"/>
                      </a:solidFill>
                    </a:lnB>
                    <a:solidFill>
                      <a:srgbClr val="E3FB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br>
                        <a:rPr dirty="0"/>
                      </a:br>
                      <a:endParaRPr lang="fi-FI" sz="2400" b="0" strike="noStrike" spc="-1" dirty="0">
                        <a:latin typeface="Times New Roman"/>
                      </a:endParaRPr>
                    </a:p>
                  </a:txBody>
                  <a:tcPr marL="68400" marR="68400">
                    <a:lnL w="9360">
                      <a:solidFill>
                        <a:srgbClr val="98B855"/>
                      </a:solidFill>
                    </a:lnL>
                    <a:lnR w="9360">
                      <a:solidFill>
                        <a:srgbClr val="98B855"/>
                      </a:solidFill>
                    </a:lnR>
                    <a:lnT w="9360">
                      <a:solidFill>
                        <a:srgbClr val="98B855"/>
                      </a:solidFill>
                    </a:lnT>
                    <a:lnB w="9360">
                      <a:solidFill>
                        <a:srgbClr val="98B855"/>
                      </a:solidFill>
                    </a:lnB>
                    <a:solidFill>
                      <a:srgbClr val="E3FB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56223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2">
            <a:extLst>
              <a:ext uri="{FF2B5EF4-FFF2-40B4-BE49-F238E27FC236}">
                <a16:creationId xmlns:a16="http://schemas.microsoft.com/office/drawing/2014/main" id="{E433BC27-8981-4CB0-B025-EA7F0E0DBD9B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/>
        </p:blipFill>
        <p:spPr>
          <a:xfrm>
            <a:off x="2347267" y="1479636"/>
            <a:ext cx="7497466" cy="4351338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576690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628858F-5482-4E5D-A762-29CBE5661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995"/>
            <a:ext cx="10515600" cy="960341"/>
          </a:xfrm>
        </p:spPr>
        <p:txBody>
          <a:bodyPr>
            <a:noAutofit/>
          </a:bodyPr>
          <a:lstStyle/>
          <a:p>
            <a:r>
              <a:rPr lang="fi-FI" strike="noStrike" spc="-1" dirty="0">
                <a:solidFill>
                  <a:srgbClr val="000000"/>
                </a:solidFill>
                <a:latin typeface="+mn-lt"/>
              </a:rPr>
              <a:t>Puolueet, työmarkkinajärjestöt </a:t>
            </a:r>
            <a:br>
              <a:rPr lang="fi-FI" strike="noStrike" spc="-1" dirty="0">
                <a:solidFill>
                  <a:srgbClr val="000000"/>
                </a:solidFill>
                <a:latin typeface="+mn-lt"/>
              </a:rPr>
            </a:br>
            <a:r>
              <a:rPr lang="fi-FI" strike="noStrike" spc="-1" dirty="0">
                <a:solidFill>
                  <a:srgbClr val="000000"/>
                </a:solidFill>
                <a:latin typeface="+mn-lt"/>
              </a:rPr>
              <a:t>ja yhteiskuntaryhmät</a:t>
            </a:r>
            <a:endParaRPr lang="fi-FI" dirty="0">
              <a:latin typeface="+mn-lt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49F7A9D-5758-4F89-B92C-384819F22E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8239"/>
            <a:ext cx="10515600" cy="4351338"/>
          </a:xfrm>
        </p:spPr>
        <p:txBody>
          <a:bodyPr/>
          <a:lstStyle/>
          <a:p>
            <a:r>
              <a:rPr lang="fi-FI" sz="2800" b="0" strike="noStrike" spc="-1" dirty="0">
                <a:solidFill>
                  <a:srgbClr val="000000"/>
                </a:solidFill>
                <a:latin typeface="Calibri"/>
              </a:rPr>
              <a:t>Puolueiden ja työmarkkinoiden suhteet ovat perinteisesti olleet läheiset, koska ne edustavat monesti samoja yhteiskuntaryhmiä.</a:t>
            </a:r>
            <a:br>
              <a:rPr lang="fi-FI" dirty="0"/>
            </a:br>
            <a:endParaRPr lang="fi-FI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77B1A92-C392-460F-A70F-7D2BF0811D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93188680"/>
              </p:ext>
            </p:extLst>
          </p:nvPr>
        </p:nvGraphicFramePr>
        <p:xfrm>
          <a:off x="1627353" y="2983976"/>
          <a:ext cx="8937294" cy="3503319"/>
        </p:xfrm>
        <a:graphic>
          <a:graphicData uri="http://schemas.openxmlformats.org/drawingml/2006/table">
            <a:tbl>
              <a:tblPr/>
              <a:tblGrid>
                <a:gridCol w="30439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66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466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36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i-FI" sz="18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ETUJÄRJESTÖ</a:t>
                      </a:r>
                      <a:endParaRPr lang="fi-FI" sz="1800" b="0" strike="noStrike" spc="-1" dirty="0">
                        <a:latin typeface="Times New Roman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i-FI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PUOLUE</a:t>
                      </a:r>
                      <a:endParaRPr lang="fi-FI" sz="1800" b="0" strike="noStrike" spc="-1">
                        <a:latin typeface="Times New Roman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i-FI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YHTEISKUNTARYHMÄ</a:t>
                      </a:r>
                      <a:endParaRPr lang="fi-FI" sz="1800" b="0" strike="noStrike" spc="-1">
                        <a:latin typeface="Times New Roman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BBB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36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i-FI" sz="18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SAK</a:t>
                      </a:r>
                      <a:endParaRPr lang="fi-FI" sz="1800" b="0" strike="noStrike" spc="-1" dirty="0">
                        <a:latin typeface="Times New Roman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i-FI" sz="18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SDP, VASEMMISTOLIITTO</a:t>
                      </a:r>
                      <a:endParaRPr lang="fi-FI" sz="1800" b="0" strike="noStrike" spc="-1" dirty="0">
                        <a:latin typeface="Times New Roman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i-FI" sz="18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TYÖVÄESTÖ</a:t>
                      </a:r>
                      <a:endParaRPr lang="fi-FI" sz="1800" b="0" strike="noStrike" spc="-1" dirty="0">
                        <a:latin typeface="Times New Roman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36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i-FI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EK</a:t>
                      </a:r>
                      <a:endParaRPr lang="fi-FI" sz="1800" b="0" strike="noStrike" spc="-1">
                        <a:latin typeface="Times New Roman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i-FI" sz="18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KOKOOMUS</a:t>
                      </a:r>
                      <a:endParaRPr lang="fi-FI" sz="1800" b="0" strike="noStrike" spc="-1" dirty="0">
                        <a:latin typeface="Times New Roman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i-FI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ELINKEINOELÄMÄ, YRITTÄJÄT</a:t>
                      </a:r>
                      <a:endParaRPr lang="fi-FI" sz="1800" b="0" strike="noStrike" spc="-1">
                        <a:latin typeface="Times New Roman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36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i-FI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STTK</a:t>
                      </a:r>
                      <a:endParaRPr lang="fi-FI" sz="1800" b="0" strike="noStrike" spc="-1">
                        <a:latin typeface="Times New Roman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i-FI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PERUSSUOMALAISET</a:t>
                      </a:r>
                      <a:endParaRPr lang="fi-FI" sz="1800" b="0" strike="noStrike" spc="-1">
                        <a:latin typeface="Times New Roman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i-FI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TOIMIHENKILÖT </a:t>
                      </a:r>
                      <a:endParaRPr lang="fi-FI" sz="1800" b="0" strike="noStrike" spc="-1">
                        <a:latin typeface="Times New Roman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36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i-FI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AKAVA</a:t>
                      </a:r>
                      <a:endParaRPr lang="fi-FI" sz="1800" b="0" strike="noStrike" spc="-1">
                        <a:latin typeface="Times New Roman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i-FI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KOKOOMUS, VIHREÄT</a:t>
                      </a:r>
                      <a:endParaRPr lang="fi-FI" sz="1800" b="0" strike="noStrike" spc="-1">
                        <a:latin typeface="Times New Roman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i-FI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KORKEAKOULUTETUT</a:t>
                      </a:r>
                      <a:endParaRPr lang="fi-FI" sz="1800" b="0" strike="noStrike" spc="-1">
                        <a:latin typeface="Times New Roman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489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i-FI" sz="18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MTK</a:t>
                      </a:r>
                      <a:endParaRPr lang="fi-FI" sz="1800" b="0" strike="noStrike" spc="-1" dirty="0">
                        <a:latin typeface="Times New Roman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i-FI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KESKUSTA</a:t>
                      </a:r>
                      <a:endParaRPr lang="fi-FI" sz="1800" b="0" strike="noStrike" spc="-1">
                        <a:latin typeface="Times New Roman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i-FI" sz="18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MAATALOUSTUOTTAJAT</a:t>
                      </a:r>
                      <a:endParaRPr lang="fi-FI" sz="1800" b="0" strike="noStrike" spc="-1" dirty="0">
                        <a:latin typeface="Times New Roman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77220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AAE66D3-8802-4AAD-B5FF-A07A813D1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5774" y="365125"/>
            <a:ext cx="10515600" cy="1325563"/>
          </a:xfrm>
        </p:spPr>
        <p:txBody>
          <a:bodyPr>
            <a:normAutofit/>
          </a:bodyPr>
          <a:lstStyle/>
          <a:p>
            <a:r>
              <a:rPr lang="fi-FI" b="0" strike="noStrike" spc="-1" dirty="0">
                <a:solidFill>
                  <a:srgbClr val="000000"/>
                </a:solidFill>
                <a:latin typeface="Calibri"/>
              </a:rPr>
              <a:t>Etujärjestöjen vaikutusvalta yhteiskunnassa herätti paljon keskustelua vuonna 2015</a:t>
            </a:r>
            <a:endParaRPr lang="fi-FI" dirty="0"/>
          </a:p>
        </p:txBody>
      </p:sp>
      <p:pic>
        <p:nvPicPr>
          <p:cNvPr id="5" name="Kuva 5">
            <a:extLst>
              <a:ext uri="{FF2B5EF4-FFF2-40B4-BE49-F238E27FC236}">
                <a16:creationId xmlns:a16="http://schemas.microsoft.com/office/drawing/2014/main" id="{2110A8FF-E09D-449C-AABB-778E7B37D8D4}"/>
              </a:ext>
            </a:extLst>
          </p:cNvPr>
          <p:cNvPicPr>
            <a:picLocks noGrp="1"/>
          </p:cNvPicPr>
          <p:nvPr>
            <p:ph sz="half" idx="2"/>
          </p:nvPr>
        </p:nvPicPr>
        <p:blipFill>
          <a:blip r:embed="rId2"/>
          <a:stretch/>
        </p:blipFill>
        <p:spPr>
          <a:xfrm>
            <a:off x="6579973" y="2349836"/>
            <a:ext cx="5181600" cy="3302915"/>
          </a:xfrm>
          <a:prstGeom prst="rect">
            <a:avLst/>
          </a:prstGeom>
          <a:ln w="88920">
            <a:solidFill>
              <a:srgbClr val="FFFFFF"/>
            </a:solidFill>
            <a:miter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Sisällön paikkamerkki 7">
            <a:extLst>
              <a:ext uri="{FF2B5EF4-FFF2-40B4-BE49-F238E27FC236}">
                <a16:creationId xmlns:a16="http://schemas.microsoft.com/office/drawing/2014/main" id="{370D9E10-5B3F-4D26-AA63-26F14ECEBB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51701" y="1825624"/>
            <a:ext cx="5599670" cy="48717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i-FI" sz="2400" b="0" strike="noStrike" spc="-1" dirty="0">
                <a:solidFill>
                  <a:srgbClr val="000000"/>
                </a:solidFill>
              </a:rPr>
              <a:t>”Suomen kuuluisin kolmikannan puolustaja: ”Jäitä hattuun ja pakkolait hyllylle”. Kolmikannan romuttuminen tekee Lauri Ihalaisen surulliseksi: ”Hävitetään yksi iso selviytymisen toimintamalli” (HS 5.12.2015)</a:t>
            </a:r>
          </a:p>
          <a:p>
            <a:pPr marL="0" indent="0">
              <a:buNone/>
            </a:pPr>
            <a:r>
              <a:rPr lang="fi-FI" sz="2400" b="0" strike="noStrike" spc="-1" dirty="0">
                <a:solidFill>
                  <a:srgbClr val="000000"/>
                </a:solidFill>
              </a:rPr>
              <a:t>”Työmarkkinajärjestöillä on vahva rooli hallitusneuvotteluissa” (HS 4.5.2015) </a:t>
            </a:r>
          </a:p>
          <a:p>
            <a:pPr marL="0" indent="0">
              <a:buNone/>
            </a:pPr>
            <a:r>
              <a:rPr lang="fi-FI" sz="2400" b="0" strike="noStrike" spc="-1" dirty="0">
                <a:solidFill>
                  <a:srgbClr val="000000"/>
                </a:solidFill>
              </a:rPr>
              <a:t>”Valta on varastettu, tuokaa se takaisin!” (SK 13.3.2015)</a:t>
            </a:r>
            <a:endParaRPr lang="fi-FI" sz="2400" spc="-1" dirty="0"/>
          </a:p>
          <a:p>
            <a:pPr marL="0" indent="0">
              <a:buNone/>
            </a:pPr>
            <a:r>
              <a:rPr lang="fi-FI" sz="2400" b="0" strike="noStrike" spc="-1" dirty="0">
                <a:solidFill>
                  <a:srgbClr val="000000"/>
                </a:solidFill>
              </a:rPr>
              <a:t>”Etujärjestöillä on puolueille näinä aikoina paljon asiaa” (HS 4.3.2015)</a:t>
            </a:r>
            <a:endParaRPr lang="fi-FI" sz="2400" spc="-1" dirty="0"/>
          </a:p>
          <a:p>
            <a:pPr marL="0" indent="0">
              <a:buNone/>
            </a:pPr>
            <a:r>
              <a:rPr lang="fi-FI" sz="2400" b="0" strike="noStrike" spc="-1" dirty="0">
                <a:solidFill>
                  <a:srgbClr val="000000"/>
                </a:solidFill>
              </a:rPr>
              <a:t>”Etujärjestövaltaa eivät vaalit hetkauta” (Savon Sanomat 29.4.2015)</a:t>
            </a:r>
            <a:endParaRPr lang="fi-FI" sz="2400" b="0" strike="noStrike" spc="-1" dirty="0"/>
          </a:p>
          <a:p>
            <a:pPr marL="0" indent="0">
              <a:buNone/>
            </a:pP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4093098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6DDCC5B-EEC7-42AB-AD6D-DEB971354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fi-FI" strike="noStrike" spc="-1" dirty="0">
                <a:solidFill>
                  <a:srgbClr val="000000"/>
                </a:solidFill>
                <a:latin typeface="Calibri"/>
              </a:rPr>
            </a:br>
            <a:r>
              <a:rPr lang="fi-FI" strike="noStrike" spc="-1" dirty="0">
                <a:solidFill>
                  <a:srgbClr val="000000"/>
                </a:solidFill>
                <a:latin typeface="Calibri"/>
              </a:rPr>
              <a:t>Painostusryhmiä on neljää eri tyyppiä:</a:t>
            </a:r>
            <a:br>
              <a:rPr lang="fi-FI" strike="noStrike" spc="-1" dirty="0">
                <a:solidFill>
                  <a:srgbClr val="000000"/>
                </a:solidFill>
                <a:latin typeface="Calibri"/>
              </a:rPr>
            </a:b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49C0693-9B43-4C8B-B442-C4864C8AD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720"/>
              </a:spcBef>
              <a:buClr>
                <a:srgbClr val="000000"/>
              </a:buClr>
              <a:buFont typeface="Arial"/>
              <a:buChar char="•"/>
            </a:pPr>
            <a:r>
              <a:rPr lang="fi-FI" sz="2800" b="0" strike="noStrike" spc="-1" dirty="0">
                <a:solidFill>
                  <a:srgbClr val="000000"/>
                </a:solidFill>
                <a:latin typeface="Calibri"/>
              </a:rPr>
              <a:t>potentiaaliset painostusryhmät</a:t>
            </a:r>
          </a:p>
          <a:p>
            <a:pPr marL="343080" indent="-342720">
              <a:lnSpc>
                <a:spcPct val="100000"/>
              </a:lnSpc>
              <a:spcBef>
                <a:spcPts val="720"/>
              </a:spcBef>
              <a:buClr>
                <a:srgbClr val="000000"/>
              </a:buClr>
              <a:buFont typeface="Arial"/>
              <a:buChar char="•"/>
            </a:pPr>
            <a:r>
              <a:rPr lang="fi-FI" sz="2800" b="0" strike="noStrike" spc="-1" dirty="0">
                <a:solidFill>
                  <a:srgbClr val="000000"/>
                </a:solidFill>
                <a:latin typeface="Calibri"/>
              </a:rPr>
              <a:t>painostusryhminä toimivat organisaatiot</a:t>
            </a:r>
          </a:p>
          <a:p>
            <a:pPr marL="343080" indent="-342720">
              <a:lnSpc>
                <a:spcPct val="100000"/>
              </a:lnSpc>
              <a:spcBef>
                <a:spcPts val="720"/>
              </a:spcBef>
              <a:buClr>
                <a:srgbClr val="000000"/>
              </a:buClr>
              <a:buFont typeface="Arial"/>
              <a:buChar char="•"/>
            </a:pPr>
            <a:r>
              <a:rPr lang="fi-FI" sz="2800" b="0" strike="noStrike" spc="-1" dirty="0">
                <a:solidFill>
                  <a:srgbClr val="000000"/>
                </a:solidFill>
                <a:latin typeface="Calibri"/>
              </a:rPr>
              <a:t>etujärjestöt</a:t>
            </a:r>
          </a:p>
          <a:p>
            <a:pPr marL="343080" indent="-342720">
              <a:lnSpc>
                <a:spcPct val="100000"/>
              </a:lnSpc>
              <a:spcBef>
                <a:spcPts val="720"/>
              </a:spcBef>
              <a:buClr>
                <a:srgbClr val="000000"/>
              </a:buClr>
              <a:buFont typeface="Arial"/>
              <a:buChar char="•"/>
            </a:pPr>
            <a:r>
              <a:rPr lang="fi-FI" sz="2800" b="0" strike="noStrike" spc="-1" dirty="0">
                <a:solidFill>
                  <a:srgbClr val="000000"/>
                </a:solidFill>
                <a:latin typeface="Calibri"/>
              </a:rPr>
              <a:t>aatteelliset painostusryhmät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60011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64A9680-07D2-4E65-8FC6-89A867B79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latin typeface="+mn-lt"/>
              </a:rPr>
              <a:t>Potentiaaliset painostusryhmät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3DD517D-9381-44E3-BB8F-9DD4D1672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32000" indent="-324000">
              <a:lnSpc>
                <a:spcPct val="100000"/>
              </a:lnSpc>
              <a:spcBef>
                <a:spcPts val="43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i-FI" sz="2800" b="0" strike="noStrike" spc="-1" dirty="0">
                <a:solidFill>
                  <a:srgbClr val="000000"/>
                </a:solidFill>
                <a:latin typeface="Calibri"/>
              </a:rPr>
              <a:t>ryhmät, joilla on yhteisiä, toisista ryhmistä poikkeavia etuja, mutta jotka eivät ole organisoituneet</a:t>
            </a:r>
          </a:p>
          <a:p>
            <a:pPr marL="432000" indent="-324000">
              <a:lnSpc>
                <a:spcPct val="100000"/>
              </a:lnSpc>
              <a:spcBef>
                <a:spcPts val="43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i-FI" sz="2800" b="0" strike="noStrike" spc="-1" dirty="0">
                <a:solidFill>
                  <a:srgbClr val="000000"/>
                </a:solidFill>
                <a:latin typeface="Calibri"/>
              </a:rPr>
              <a:t>mikäli sopiva asiakysymys nousisi poliittiseen keskusteluun, samoin ajattelevat kansalaiset voisivat yhdistää voimansa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i-FI" sz="2800" b="0" strike="noStrike" spc="-1" dirty="0">
                <a:solidFill>
                  <a:srgbClr val="000000"/>
                </a:solidFill>
                <a:latin typeface="Calibri"/>
              </a:rPr>
              <a:t>esim. päivittäin junalla töihin matkustavat eivät muodosta valmista painostusryhmää, mutta junalippujen hinnankorotukset voisivat saada osan heistä toimimaan ryhmänä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35557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89B96FB-AB89-4B3F-9753-74A9973E4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latin typeface="+mn-lt"/>
              </a:rPr>
              <a:t>Painostusryhminä toimivat organisaatiot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AABE22F-8F97-43E3-A668-614848C9DE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32000" indent="-3240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i-FI" sz="2800" b="0" strike="noStrike" spc="-1" dirty="0">
                <a:solidFill>
                  <a:srgbClr val="000000"/>
                </a:solidFill>
                <a:latin typeface="Calibri"/>
              </a:rPr>
              <a:t>on voitu alun perin perustaa jotakin muuta tarkoitusta varten, mutta toimii samalla painostusryhmänä muussa asiassa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i-FI" sz="2800" b="0" strike="noStrike" spc="-1" dirty="0">
                <a:solidFill>
                  <a:srgbClr val="000000"/>
                </a:solidFill>
                <a:latin typeface="Calibri"/>
              </a:rPr>
              <a:t>esim. vanhempainyhdistys, jonka pääasiallinen toimintatarkoitus on tukea kodin ja koulun yhteistyötä, voi ottaa ryhmänä kantaa suojatien saamiseksi ala-asteen oppilaiden koulumatkan varrelle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34980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9E6D710-C0BE-4A65-A1DB-319A94AB2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latin typeface="+mn-lt"/>
              </a:rPr>
              <a:t>Etujärjestöt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7F71846-5CBD-46F1-A573-25B65C034F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32000" indent="-3240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i-FI" sz="2800" b="0" strike="noStrike" spc="-1" dirty="0">
                <a:solidFill>
                  <a:srgbClr val="000000"/>
                </a:solidFill>
                <a:latin typeface="Calibri"/>
              </a:rPr>
              <a:t>valvovat jäsentensä aineellisia ja taloudellisia etuja</a:t>
            </a:r>
          </a:p>
          <a:p>
            <a:pPr marL="432000" indent="-3240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i-FI" sz="2800" b="0" strike="noStrike" spc="-1" dirty="0">
                <a:solidFill>
                  <a:srgbClr val="000000"/>
                </a:solidFill>
                <a:latin typeface="Calibri"/>
              </a:rPr>
              <a:t>esimerkiksi ammattiliitot </a:t>
            </a:r>
          </a:p>
          <a:p>
            <a:pPr marL="432000" indent="-3240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i-FI" sz="2800" b="0" strike="noStrike" spc="-1" dirty="0">
                <a:solidFill>
                  <a:srgbClr val="000000"/>
                </a:solidFill>
                <a:latin typeface="Calibri"/>
              </a:rPr>
              <a:t>vaikuttavat poliittiseen päätöksentekoon, mutta eivät aseta omia ehdokkaita tai pyri poliittiseen vastuuseen</a:t>
            </a:r>
          </a:p>
          <a:p>
            <a:pPr marL="432000" indent="-3240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i-FI" sz="2800" b="0" strike="noStrike" spc="-1" dirty="0">
                <a:solidFill>
                  <a:srgbClr val="000000"/>
                </a:solidFill>
                <a:latin typeface="Calibri"/>
              </a:rPr>
              <a:t>esim. Suomen lukiolaisten liitto voi tuoda esiin oman kannanottonsa koskien hallituksen koulutuspolitiikkaan kohdistuvia leikkauksia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6160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318EB6F-2172-4486-8DCA-079D488CA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latin typeface="+mn-lt"/>
              </a:rPr>
              <a:t>Aatteelliset painostusryhmät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B743F4E-DC5D-4B37-91D9-F6B2834E5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32000" indent="-3240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i-FI" sz="2800" b="0" strike="noStrike" spc="-1" dirty="0">
                <a:solidFill>
                  <a:srgbClr val="000000"/>
                </a:solidFill>
                <a:latin typeface="Calibri"/>
              </a:rPr>
              <a:t>eivät pyri jäsentensä taloudellisen edun turvaamiseen</a:t>
            </a:r>
          </a:p>
          <a:p>
            <a:pPr marL="432000" indent="-3240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i-FI" sz="2800" b="0" strike="noStrike" spc="-1" dirty="0">
                <a:solidFill>
                  <a:srgbClr val="000000"/>
                </a:solidFill>
                <a:latin typeface="Calibri"/>
              </a:rPr>
              <a:t>ajavat jäsenilleen tärkeitä arvoja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i-FI" sz="2800" b="0" strike="noStrike" spc="-1" dirty="0">
                <a:solidFill>
                  <a:srgbClr val="000000"/>
                </a:solidFill>
                <a:latin typeface="Calibri"/>
              </a:rPr>
              <a:t>esim. eläinsuojelujärjestöt, kuten Animalia tai Suomen eläinsuojeluyhdistys, Seta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01582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9F3FA6D-61CF-4959-A365-2CB1238AB5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32000" indent="-32400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i-FI" sz="2800" b="0" strike="noStrike" spc="-1" dirty="0">
                <a:solidFill>
                  <a:srgbClr val="000000"/>
                </a:solidFill>
                <a:latin typeface="Calibri"/>
              </a:rPr>
              <a:t>harjoittavat Suomessa työmarkkinapolitiikkaa</a:t>
            </a:r>
          </a:p>
          <a:p>
            <a:pPr marL="432000" indent="-32400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i-FI" sz="2800" b="0" strike="noStrike" spc="-1" dirty="0">
                <a:solidFill>
                  <a:srgbClr val="000000"/>
                </a:solidFill>
                <a:latin typeface="Calibri"/>
              </a:rPr>
              <a:t>toiminta ulottuu poliittisen järjestelmän puolelle (</a:t>
            </a:r>
            <a:r>
              <a:rPr lang="fi-FI" sz="2800" b="0" strike="noStrike" spc="-1" dirty="0" err="1">
                <a:solidFill>
                  <a:srgbClr val="000000"/>
                </a:solidFill>
                <a:latin typeface="Calibri"/>
              </a:rPr>
              <a:t>korporatismi</a:t>
            </a:r>
            <a:r>
              <a:rPr lang="fi-FI" sz="2800" b="0" strike="noStrike" spc="-1" dirty="0">
                <a:solidFill>
                  <a:srgbClr val="000000"/>
                </a:solidFill>
                <a:latin typeface="Calibri"/>
              </a:rPr>
              <a:t>)</a:t>
            </a:r>
          </a:p>
          <a:p>
            <a:pPr marL="432000" indent="-32400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i-FI" sz="2800" b="0" strike="noStrike" spc="-1" dirty="0">
                <a:solidFill>
                  <a:srgbClr val="000000"/>
                </a:solidFill>
                <a:latin typeface="Calibri"/>
              </a:rPr>
              <a:t> työntekijöiden ammattiliittojen keskusjärjestöt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i-FI" sz="2800" b="0" strike="noStrike" spc="-1" dirty="0">
                <a:solidFill>
                  <a:srgbClr val="000000"/>
                </a:solidFill>
                <a:latin typeface="Calibri"/>
              </a:rPr>
              <a:t>SAK, STTK, Akava 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i-FI" sz="2800" spc="-1" dirty="0">
                <a:solidFill>
                  <a:srgbClr val="000000"/>
                </a:solidFill>
                <a:latin typeface="Calibri"/>
              </a:rPr>
              <a:t>j</a:t>
            </a:r>
            <a:r>
              <a:rPr lang="fi-FI" sz="2800" b="0" strike="noStrike" spc="-1" dirty="0">
                <a:solidFill>
                  <a:srgbClr val="000000"/>
                </a:solidFill>
                <a:latin typeface="Calibri"/>
              </a:rPr>
              <a:t>ärjestäytymisaste on korkea (laskusta huolimatta)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i-FI" spc="-1" dirty="0">
                <a:solidFill>
                  <a:srgbClr val="000000"/>
                </a:solidFill>
                <a:latin typeface="Calibri"/>
              </a:rPr>
              <a:t>t</a:t>
            </a:r>
            <a:r>
              <a:rPr lang="fi-FI" sz="2800" b="0" strike="noStrike" spc="-1" dirty="0">
                <a:solidFill>
                  <a:srgbClr val="000000"/>
                </a:solidFill>
                <a:latin typeface="Calibri"/>
              </a:rPr>
              <a:t>yönantajien keskusjärjestö on EK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i-FI" spc="-1" dirty="0">
                <a:solidFill>
                  <a:srgbClr val="000000"/>
                </a:solidFill>
                <a:latin typeface="Calibri"/>
              </a:rPr>
              <a:t>m</a:t>
            </a:r>
            <a:r>
              <a:rPr lang="fi-FI" sz="2800" b="0" strike="noStrike" spc="-1" dirty="0">
                <a:solidFill>
                  <a:srgbClr val="000000"/>
                </a:solidFill>
                <a:latin typeface="Calibri"/>
              </a:rPr>
              <a:t>aataloustuottajien keskusjärjestö on MTK</a:t>
            </a:r>
          </a:p>
          <a:p>
            <a:endParaRPr lang="fi-FI" dirty="0"/>
          </a:p>
        </p:txBody>
      </p:sp>
      <p:sp>
        <p:nvSpPr>
          <p:cNvPr id="5" name="Otsikko 4">
            <a:extLst>
              <a:ext uri="{FF2B5EF4-FFF2-40B4-BE49-F238E27FC236}">
                <a16:creationId xmlns:a16="http://schemas.microsoft.com/office/drawing/2014/main" id="{02BC3B69-7E5B-5F46-B291-B8B9CAC6F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pc="-1" dirty="0">
                <a:solidFill>
                  <a:srgbClr val="000000"/>
                </a:solidFill>
                <a:latin typeface="+mn-lt"/>
              </a:rPr>
              <a:t>Työtekijöiden ja työnantajien etujärjestöt</a:t>
            </a:r>
            <a:endParaRPr lang="fi-FI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543007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7A56436-6FEC-4773-ACE6-6DA299EC6B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i-FI" sz="2800" b="0" strike="noStrike" spc="-1" dirty="0">
                <a:solidFill>
                  <a:srgbClr val="000000"/>
                </a:solidFill>
                <a:latin typeface="Calibri"/>
              </a:rPr>
              <a:t>1960-luvulta 2010-luvulle keskitetty järjestelmä, TUPO</a:t>
            </a:r>
          </a:p>
          <a:p>
            <a:pPr marL="1022400" lvl="1" indent="-457200">
              <a:spcBef>
                <a:spcPts val="1417"/>
              </a:spcBef>
              <a:buClr>
                <a:srgbClr val="000000"/>
              </a:buClr>
              <a:buSzPct val="45000"/>
              <a:buFont typeface="Courier New" panose="02070309020205020404" pitchFamily="49" charset="0"/>
              <a:buChar char="o"/>
            </a:pPr>
            <a:r>
              <a:rPr lang="fi-FI" sz="2800" b="0" strike="noStrike" spc="-1" dirty="0">
                <a:solidFill>
                  <a:srgbClr val="000000"/>
                </a:solidFill>
                <a:latin typeface="Calibri"/>
              </a:rPr>
              <a:t>keskusjärjestöt solmivat työehtosopimukset </a:t>
            </a:r>
          </a:p>
          <a:p>
            <a:pPr marL="1022400" lvl="1" indent="-457200">
              <a:spcBef>
                <a:spcPts val="1417"/>
              </a:spcBef>
              <a:buClr>
                <a:srgbClr val="000000"/>
              </a:buClr>
              <a:buSzPct val="45000"/>
              <a:buFont typeface="Courier New" panose="02070309020205020404" pitchFamily="49" charset="0"/>
              <a:buChar char="o"/>
            </a:pPr>
            <a:r>
              <a:rPr lang="fi-FI" sz="2800" spc="-1" dirty="0">
                <a:solidFill>
                  <a:srgbClr val="000000"/>
                </a:solidFill>
                <a:latin typeface="Calibri"/>
              </a:rPr>
              <a:t>s</a:t>
            </a:r>
            <a:r>
              <a:rPr lang="fi-FI" sz="2800" b="0" strike="noStrike" spc="-1" dirty="0">
                <a:solidFill>
                  <a:srgbClr val="000000"/>
                </a:solidFill>
                <a:latin typeface="Calibri"/>
              </a:rPr>
              <a:t>amaraaminen sopimus kaikilla ammattiliitoilla</a:t>
            </a:r>
          </a:p>
          <a:p>
            <a:pPr marL="1022400" lvl="1" indent="-457200">
              <a:spcBef>
                <a:spcPts val="1417"/>
              </a:spcBef>
              <a:buClr>
                <a:srgbClr val="000000"/>
              </a:buClr>
              <a:buSzPct val="45000"/>
              <a:buFont typeface="Courier New" panose="02070309020205020404" pitchFamily="49" charset="0"/>
              <a:buChar char="o"/>
            </a:pPr>
            <a:r>
              <a:rPr lang="fi-FI" sz="2800" spc="-1" dirty="0">
                <a:solidFill>
                  <a:srgbClr val="000000"/>
                </a:solidFill>
                <a:latin typeface="Calibri"/>
              </a:rPr>
              <a:t>valtio mukana vero- ja sosiaalipoliittisilla ratkaisuilla</a:t>
            </a:r>
            <a:endParaRPr lang="fi-FI" sz="2800" b="0" strike="noStrike" spc="-1" dirty="0">
              <a:solidFill>
                <a:srgbClr val="000000"/>
              </a:solidFill>
              <a:latin typeface="Calibri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i-FI" sz="2800" b="0" strike="noStrike" spc="-1" dirty="0">
                <a:solidFill>
                  <a:srgbClr val="000000"/>
                </a:solidFill>
                <a:latin typeface="Calibri"/>
              </a:rPr>
              <a:t>Nyt työehtosopimukset solmitaan </a:t>
            </a:r>
            <a:r>
              <a:rPr lang="fi-FI" sz="2800" b="1" strike="noStrike" spc="-1" dirty="0">
                <a:solidFill>
                  <a:srgbClr val="000000"/>
                </a:solidFill>
                <a:latin typeface="Calibri"/>
              </a:rPr>
              <a:t>ammattiliittojen kesken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i-FI" sz="2800" b="0" strike="noStrike" spc="-1" dirty="0">
                <a:solidFill>
                  <a:srgbClr val="000000"/>
                </a:solidFill>
                <a:latin typeface="Calibri"/>
              </a:rPr>
              <a:t>Työmarkkinajärjestöt ja puolueet ovat sitoutuneet toisiinsa jäsenistönsä etujen kautta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i-FI" sz="2800" spc="-1" dirty="0">
                <a:solidFill>
                  <a:srgbClr val="000000"/>
                </a:solidFill>
                <a:latin typeface="Calibri"/>
              </a:rPr>
              <a:t>n</a:t>
            </a:r>
            <a:r>
              <a:rPr lang="fi-FI" sz="2800" b="0" strike="noStrike" spc="-1" dirty="0">
                <a:solidFill>
                  <a:srgbClr val="000000"/>
                </a:solidFill>
                <a:latin typeface="Calibri"/>
              </a:rPr>
              <a:t>äkyvimmät kytkökset SAK:n ja vasemmistopuolueiden välillä sekä </a:t>
            </a:r>
            <a:r>
              <a:rPr lang="fi-FI" sz="2800" b="0" strike="noStrike" spc="-1" dirty="0" err="1">
                <a:solidFill>
                  <a:srgbClr val="000000"/>
                </a:solidFill>
                <a:latin typeface="Calibri"/>
              </a:rPr>
              <a:t>EK:n</a:t>
            </a:r>
            <a:r>
              <a:rPr lang="fi-FI" sz="2800" b="0" strike="noStrike" spc="-1" dirty="0">
                <a:solidFill>
                  <a:srgbClr val="000000"/>
                </a:solidFill>
                <a:latin typeface="Calibri"/>
              </a:rPr>
              <a:t> ja kokoomuksen välillä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452467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TextShape 1"/>
          <p:cNvSpPr txBox="1"/>
          <p:nvPr/>
        </p:nvSpPr>
        <p:spPr>
          <a:xfrm>
            <a:off x="1524000" y="238068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440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Tulopoliittiset kokonaisratkaisut </a:t>
            </a:r>
            <a:br>
              <a:rPr kumimoji="0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fi-FI" sz="310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1960-luvulta 2000-luvulle (TUPO, kolmikanta)</a:t>
            </a:r>
          </a:p>
        </p:txBody>
      </p:sp>
      <p:sp>
        <p:nvSpPr>
          <p:cNvPr id="371" name="TextShape 2"/>
          <p:cNvSpPr txBox="1"/>
          <p:nvPr/>
        </p:nvSpPr>
        <p:spPr>
          <a:xfrm>
            <a:off x="1981200" y="1441636"/>
            <a:ext cx="8229240" cy="48571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3080" marR="0" lvl="0" indent="-342720" algn="l" defTabSz="914400" rtl="0" eaLnBrk="1" fontAlgn="auto" latinLnBrk="0" hangingPunct="1">
              <a:lnSpc>
                <a:spcPct val="100000"/>
              </a:lnSpc>
              <a:spcBef>
                <a:spcPts val="561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Char char="•"/>
              <a:tabLst/>
              <a:defRPr/>
            </a:pPr>
            <a:r>
              <a:rPr kumimoji="0" lang="fi-FI" sz="28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palkkaratkaisujen lisäksi talous-, sosiaali-, ja tulonjakopoliittisia sopimuksia </a:t>
            </a:r>
          </a:p>
          <a:p>
            <a:pPr marL="343080" marR="0" lvl="0" indent="-342720" algn="l" defTabSz="914400" rtl="0" eaLnBrk="1" fontAlgn="auto" latinLnBrk="0" hangingPunct="1">
              <a:lnSpc>
                <a:spcPct val="100000"/>
              </a:lnSpc>
              <a:spcBef>
                <a:spcPts val="561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Char char="•"/>
              <a:tabLst/>
              <a:defRPr/>
            </a:pPr>
            <a:r>
              <a:rPr kumimoji="0" lang="fi-FI" sz="28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esim. hallituksen tekemät veronkevennykset ja muutokset tulonsiirtoihin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4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28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914400" marR="0" lvl="0" indent="0" algn="l" defTabSz="914400" rtl="0" eaLnBrk="1" fontAlgn="auto" latinLnBrk="0" hangingPunct="1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28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914400" marR="0" lvl="0" indent="0" algn="l" defTabSz="914400" rtl="0" eaLnBrk="1" fontAlgn="auto" latinLnBrk="0" hangingPunct="1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8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		</a:t>
            </a:r>
          </a:p>
          <a:p>
            <a:pPr marL="914400" marR="0" lvl="0" indent="0" algn="l" defTabSz="914400" rtl="0" eaLnBrk="1" fontAlgn="auto" latinLnBrk="0" hangingPunct="1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28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914400" marR="0" lvl="0" indent="0" algn="l" defTabSz="914400" rtl="0" eaLnBrk="1" fontAlgn="auto" latinLnBrk="0" hangingPunct="1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28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914400" marR="0" lvl="0" indent="0" algn="l" defTabSz="914400" rtl="0" eaLnBrk="1" fontAlgn="auto" latinLnBrk="0" hangingPunct="1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28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914400" marR="0" lvl="0" indent="0" algn="l" defTabSz="914400" rtl="0" eaLnBrk="1" fontAlgn="auto" latinLnBrk="0" hangingPunct="1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28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914400" marR="0" lvl="0" indent="0" algn="l" defTabSz="914400" rtl="0" eaLnBrk="1" fontAlgn="auto" latinLnBrk="0" hangingPunct="1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28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4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28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3" name="CustomShape 4"/>
          <p:cNvSpPr/>
          <p:nvPr/>
        </p:nvSpPr>
        <p:spPr>
          <a:xfrm>
            <a:off x="3287640" y="4400422"/>
            <a:ext cx="5328360" cy="2232000"/>
          </a:xfrm>
          <a:prstGeom prst="triangle">
            <a:avLst>
              <a:gd name="adj" fmla="val 48268"/>
            </a:avLst>
          </a:prstGeom>
          <a:solidFill>
            <a:srgbClr val="92D05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74" name="CustomShape 5"/>
          <p:cNvSpPr/>
          <p:nvPr/>
        </p:nvSpPr>
        <p:spPr>
          <a:xfrm>
            <a:off x="8651640" y="5552782"/>
            <a:ext cx="1908360" cy="1061280"/>
          </a:xfrm>
          <a:prstGeom prst="rect">
            <a:avLst/>
          </a:prstGeom>
          <a:solidFill>
            <a:srgbClr val="92D05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75" name="CustomShape 6"/>
          <p:cNvSpPr/>
          <p:nvPr/>
        </p:nvSpPr>
        <p:spPr>
          <a:xfrm>
            <a:off x="1633080" y="5624782"/>
            <a:ext cx="1554840" cy="971640"/>
          </a:xfrm>
          <a:prstGeom prst="rect">
            <a:avLst/>
          </a:prstGeom>
          <a:solidFill>
            <a:srgbClr val="92D05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76" name="CustomShape 7"/>
          <p:cNvSpPr/>
          <p:nvPr/>
        </p:nvSpPr>
        <p:spPr>
          <a:xfrm>
            <a:off x="4872000" y="3536422"/>
            <a:ext cx="2016000" cy="791640"/>
          </a:xfrm>
          <a:prstGeom prst="rect">
            <a:avLst/>
          </a:prstGeom>
          <a:solidFill>
            <a:srgbClr val="92D05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-1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VALTIO  </a:t>
            </a:r>
            <a:endParaRPr kumimoji="0" lang="fi-FI" sz="1800" b="0" i="0" u="none" strike="noStrike" kern="120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-1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(hallitus)</a:t>
            </a:r>
            <a:endParaRPr kumimoji="0" lang="fi-FI" sz="1800" b="0" i="0" u="none" strike="noStrike" kern="120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77" name="CustomShape 8"/>
          <p:cNvSpPr/>
          <p:nvPr/>
        </p:nvSpPr>
        <p:spPr>
          <a:xfrm>
            <a:off x="3575640" y="4976422"/>
            <a:ext cx="4571640" cy="1553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4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TUPO</a:t>
            </a:r>
            <a:endParaRPr kumimoji="0" lang="fi-FI" sz="24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4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palkkaratkaisut</a:t>
            </a:r>
            <a:endParaRPr kumimoji="0" lang="fi-FI" sz="24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4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sosiaalipolitiikan kysymykset</a:t>
            </a:r>
            <a:endParaRPr kumimoji="0" lang="fi-FI" sz="24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4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talouspolitiikka</a:t>
            </a:r>
            <a:endParaRPr kumimoji="0" lang="fi-FI" sz="24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78" name="CustomShape 9"/>
          <p:cNvSpPr/>
          <p:nvPr/>
        </p:nvSpPr>
        <p:spPr>
          <a:xfrm>
            <a:off x="8507640" y="5624782"/>
            <a:ext cx="2267280" cy="913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-1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TYÖNTEKIJÖIDEN  KESKUSJÄRJESTÖT </a:t>
            </a:r>
            <a:endParaRPr kumimoji="0" lang="fi-FI" sz="1800" b="0" i="0" u="none" strike="noStrike" kern="120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-1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(SAK, STTK, AKAVA)</a:t>
            </a:r>
            <a:endParaRPr kumimoji="0" lang="fi-FI" sz="1800" b="0" i="0" u="none" strike="noStrike" kern="120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79" name="CustomShape 10"/>
          <p:cNvSpPr/>
          <p:nvPr/>
        </p:nvSpPr>
        <p:spPr>
          <a:xfrm>
            <a:off x="1631640" y="5624782"/>
            <a:ext cx="1530000" cy="913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TYÖNANTAJAT</a:t>
            </a:r>
            <a:endParaRPr kumimoji="0" lang="fi-FI" sz="18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(EK, KT, </a:t>
            </a:r>
            <a:endParaRPr kumimoji="0" lang="fi-FI" sz="18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VTML, </a:t>
            </a:r>
            <a:r>
              <a:rPr kumimoji="0" lang="fi-FI" sz="1800" b="0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KiT</a:t>
            </a:r>
            <a:r>
              <a:rPr kumimoji="0" lang="fi-FI" sz="18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</a:t>
            </a:r>
            <a:endParaRPr kumimoji="0" lang="fi-FI" sz="18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264121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3" dur="500" fill="hold"/>
                                        <p:tgtEl>
                                          <p:spTgt spid="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" dur="500" fill="hold"/>
                                        <p:tgtEl>
                                          <p:spTgt spid="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9" dur="500" fill="hold"/>
                                        <p:tgtEl>
                                          <p:spTgt spid="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" dur="500" fill="hold"/>
                                        <p:tgtEl>
                                          <p:spTgt spid="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3" dur="500" fill="hold"/>
                                        <p:tgtEl>
                                          <p:spTgt spid="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4" dur="500" fill="hold"/>
                                        <p:tgtEl>
                                          <p:spTgt spid="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9" dur="500" fill="hold"/>
                                        <p:tgtEl>
                                          <p:spTgt spid="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0" dur="500" fill="hold"/>
                                        <p:tgtEl>
                                          <p:spTgt spid="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5" dur="500" fill="hold"/>
                                        <p:tgtEl>
                                          <p:spTgt spid="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6" dur="500" fill="hold"/>
                                        <p:tgtEl>
                                          <p:spTgt spid="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9" dur="500" fill="hold"/>
                                        <p:tgtEl>
                                          <p:spTgt spid="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0" dur="500" fill="hold"/>
                                        <p:tgtEl>
                                          <p:spTgt spid="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509</Words>
  <Application>Microsoft Macintosh PowerPoint</Application>
  <PresentationFormat>Laajakuva</PresentationFormat>
  <Paragraphs>104</Paragraphs>
  <Slides>13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7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Courier New</vt:lpstr>
      <vt:lpstr>Symbol</vt:lpstr>
      <vt:lpstr>Times New Roman</vt:lpstr>
      <vt:lpstr>Wingdings</vt:lpstr>
      <vt:lpstr>Office-teema</vt:lpstr>
      <vt:lpstr>10 Yhteiskunnalliset ryhmät vaikuttajina</vt:lpstr>
      <vt:lpstr> Painostusryhmiä on neljää eri tyyppiä: </vt:lpstr>
      <vt:lpstr>Potentiaaliset painostusryhmät</vt:lpstr>
      <vt:lpstr>Painostusryhminä toimivat organisaatiot</vt:lpstr>
      <vt:lpstr>Etujärjestöt</vt:lpstr>
      <vt:lpstr>Aatteelliset painostusryhmät</vt:lpstr>
      <vt:lpstr>Työtekijöiden ja työnantajien etujärjestöt</vt:lpstr>
      <vt:lpstr>PowerPoint-esitys</vt:lpstr>
      <vt:lpstr>PowerPoint-esitys</vt:lpstr>
      <vt:lpstr>PowerPoint-esitys</vt:lpstr>
      <vt:lpstr>PowerPoint-esitys</vt:lpstr>
      <vt:lpstr>Puolueet, työmarkkinajärjestöt  ja yhteiskuntaryhmät</vt:lpstr>
      <vt:lpstr>Etujärjestöjen vaikutusvalta yhteiskunnassa herätti paljon keskustelua vuonna 2015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Minna Sallanen</dc:creator>
  <cp:lastModifiedBy>Anu Mikkonen</cp:lastModifiedBy>
  <cp:revision>11</cp:revision>
  <dcterms:created xsi:type="dcterms:W3CDTF">2020-11-26T06:08:36Z</dcterms:created>
  <dcterms:modified xsi:type="dcterms:W3CDTF">2021-05-07T12:56:27Z</dcterms:modified>
</cp:coreProperties>
</file>