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7.5.2021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E099266-C7BA-49B1-849E-F55D7BF90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zNXy6053A&amp;feature=emb_logo" TargetMode="External"/><Relationship Id="rId2" Type="http://schemas.openxmlformats.org/officeDocument/2006/relationships/hyperlink" Target="https://vmwio.news/en/law/english-universal-declaration-of-human-right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7BF5047-D90D-0146-A2E5-16355B27A918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1 Yhteiskunta</a:t>
            </a:r>
            <a:endParaRPr lang="fi-FI" sz="6000" dirty="0"/>
          </a:p>
        </p:txBody>
      </p:sp>
      <p:pic>
        <p:nvPicPr>
          <p:cNvPr id="10" name="Kuva 9" descr="Kuva, joka sisältää kohteen henkilö, sulje, silmälasit&#10;&#10;Kuvaus luotu automaattisesti">
            <a:extLst>
              <a:ext uri="{FF2B5EF4-FFF2-40B4-BE49-F238E27FC236}">
                <a16:creationId xmlns:a16="http://schemas.microsoft.com/office/drawing/2014/main" id="{4785FE43-758B-AE4C-9098-FEA0939F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75" y="2235698"/>
            <a:ext cx="6098250" cy="4065500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79C2F88-57D1-5B4E-9933-CA3DE659D557}"/>
              </a:ext>
            </a:extLst>
          </p:cNvPr>
          <p:cNvSpPr txBox="1">
            <a:spLocks/>
          </p:cNvSpPr>
          <p:nvPr/>
        </p:nvSpPr>
        <p:spPr>
          <a:xfrm>
            <a:off x="838200" y="1368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</p:spTree>
    <p:extLst>
      <p:ext uri="{BB962C8B-B14F-4D97-AF65-F5344CB8AC3E}">
        <p14:creationId xmlns:p14="http://schemas.microsoft.com/office/powerpoint/2010/main" val="15289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5D004-52EB-4D69-A24C-AAC999F4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Mikä on yhteiskunta?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4B3B2-0F2A-4C85-961D-E887B9B6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Määritelmiä paljon: </a:t>
            </a:r>
          </a:p>
          <a:p>
            <a:pPr lvl="1">
              <a:buSzPct val="75000"/>
              <a:buFont typeface="Järjestelmäfontti"/>
              <a:buChar char="–"/>
            </a:pPr>
            <a:r>
              <a:rPr lang="fi-FI" sz="2800" dirty="0"/>
              <a:t>Tietyllä alueella asuvien ihmisten elävä verkosto</a:t>
            </a:r>
          </a:p>
          <a:p>
            <a:pPr lvl="1">
              <a:buSzPct val="75000"/>
              <a:buFont typeface="Järjestelmäfontti"/>
              <a:buChar char="–"/>
            </a:pPr>
            <a:r>
              <a:rPr lang="fi-FI" sz="2800" dirty="0"/>
              <a:t>Kansa tai muu ihmisyhteisö sosiaalisena (valtioksi, kunniksi ym.) järjestyneenä kokonaisuutena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Koostuu julkisesta, yksityisestä ja kolmannesta sektorista</a:t>
            </a:r>
            <a:endParaRPr lang="fi-FI" dirty="0">
              <a:solidFill>
                <a:srgbClr val="C0504D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ansalaisen vaikuttamistapoja yhteiskunnan eri sektoreilla.jpg">
            <a:extLst>
              <a:ext uri="{FF2B5EF4-FFF2-40B4-BE49-F238E27FC236}">
                <a16:creationId xmlns:a16="http://schemas.microsoft.com/office/drawing/2014/main" id="{4D49F4A7-AAD3-4B0A-9DE9-5070A1BA50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001" y="393313"/>
            <a:ext cx="8197997" cy="6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848D2-6F46-4E43-BD1F-AF4AB26D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Kansalaisuus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27D649-DAD3-4E23-A81A-466588A3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Lain mukaan kansalaisuus on </a:t>
            </a:r>
          </a:p>
          <a:p>
            <a:pPr marL="538163" lvl="1" indent="-80963">
              <a:buNone/>
            </a:pPr>
            <a:r>
              <a:rPr lang="fi-FI" sz="2800" dirty="0"/>
              <a:t>”Lainsäädännöllinen side, joka määrittää yksilön aseman valtiossa </a:t>
            </a:r>
            <a:br>
              <a:rPr lang="fi-FI" sz="2800" dirty="0"/>
            </a:br>
            <a:r>
              <a:rPr lang="fi-FI" sz="2800" dirty="0"/>
              <a:t>ja jolla määritetään yksilön ja valtion välisiä keskeisiä oikeuksia ja velvollisuuksia”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Käytännössä:</a:t>
            </a:r>
          </a:p>
          <a:p>
            <a:pPr lvl="1">
              <a:buSzPct val="75000"/>
              <a:buFont typeface="Järjestelmäfontti"/>
              <a:buChar char="–"/>
            </a:pPr>
            <a:r>
              <a:rPr lang="fi-FI" sz="2800" dirty="0"/>
              <a:t>Kansalaisuus antaa oikeuksia ja tuottaa velvollisuuksia eri maissa eri tavoilla</a:t>
            </a:r>
          </a:p>
          <a:p>
            <a:pPr lvl="1">
              <a:buSzPct val="75000"/>
              <a:buFont typeface="Järjestelmäfontti"/>
              <a:buChar char="–"/>
            </a:pPr>
            <a:r>
              <a:rPr lang="fi-FI" sz="2800" dirty="0"/>
              <a:t>Kansalaisuuden merkkinä saa passin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97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8A488-EE7B-44D4-8A58-E54A7141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kansalaisen oikeudet ja velvollisuudet – molempia tarvitaan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844EC5-9E99-4503-8708-BFADED88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Henkilökohtaiset vapausoikeudet</a:t>
            </a:r>
          </a:p>
          <a:p>
            <a:pPr marL="864000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dirty="0"/>
              <a:t>	esimerkiksi liikkumisvapaus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Poliittiset oikeudet</a:t>
            </a:r>
          </a:p>
          <a:p>
            <a:pPr marL="864000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dirty="0"/>
              <a:t>	esimerkiksi äänioikeus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Tasa-arvo-oikeudet</a:t>
            </a:r>
          </a:p>
          <a:p>
            <a:pPr marL="864000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dirty="0"/>
              <a:t>esimerkiksi oikeusturva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TSS-oikeudet = taloudelliset, sosiaaliset ja sivistykselliset oikeudet</a:t>
            </a:r>
          </a:p>
          <a:p>
            <a:pPr marL="864000" indent="-324000">
              <a:spcBef>
                <a:spcPts val="1134"/>
              </a:spcBef>
              <a:buSzPct val="75000"/>
              <a:buFont typeface="Järjestelmäfontti"/>
              <a:buChar char="–"/>
            </a:pPr>
            <a:r>
              <a:rPr lang="fi-FI" dirty="0"/>
              <a:t>esimerkiksi elinkeinovapaus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35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429696-929E-45F7-A14A-736460A9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Velvollisuuksia </a:t>
            </a:r>
            <a:br>
              <a:rPr lang="fi-FI" dirty="0"/>
            </a:br>
            <a:r>
              <a:rPr lang="fi-FI" dirty="0"/>
              <a:t>– koskevat kaikkia yhteiskunnan jäseniä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E5A2DE-7F05-4792-9DC2-BFF61716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Lakien noudattaminen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Maan puolustaminen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Verojen maksaminen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Oppivelvollisuus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Nimipakko 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Yleinen auttamisvelvollisuus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909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5085A-593D-4AA9-93A0-F50327E2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Ihmisoikeudet ovat universaaleja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F2120D-BA74-4C54-AEF7-41D448C9D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000" indent="-342000">
              <a:lnSpc>
                <a:spcPct val="110000"/>
              </a:lnSpc>
              <a:spcBef>
                <a:spcPts val="561"/>
              </a:spcBef>
            </a:pPr>
            <a:r>
              <a:rPr lang="fi-FI" sz="2800" dirty="0"/>
              <a:t>Ihmisoikeudet ylittävät valtioiden rajat </a:t>
            </a:r>
          </a:p>
          <a:p>
            <a:pPr marL="342000" indent="-342000">
              <a:lnSpc>
                <a:spcPct val="110000"/>
              </a:lnSpc>
              <a:spcBef>
                <a:spcPts val="561"/>
              </a:spcBef>
            </a:pPr>
            <a:r>
              <a:rPr lang="fi-FI" sz="2800" dirty="0"/>
              <a:t>Ne kuuluvat kaikille riippumatta rodusta, ihonväristä, sukupuolesta, kielestä, uskonnosta, poliittisista mielipiteistä, kansallisuudesta tai syntyperästä, omaisuudesta tai muista asioista</a:t>
            </a:r>
          </a:p>
          <a:p>
            <a:endParaRPr lang="fi-FI" dirty="0"/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46AE08-3C13-43FA-945F-B6122819E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https://vmwio.news/en/law/english-universal-declaration-of-human-rights</a:t>
            </a:r>
            <a:endParaRPr lang="fi-FI" dirty="0"/>
          </a:p>
          <a:p>
            <a:endParaRPr lang="fi-FI" dirty="0"/>
          </a:p>
          <a:p>
            <a:r>
              <a:rPr lang="fi-FI" sz="2800" dirty="0">
                <a:hlinkClick r:id="rId3"/>
              </a:rPr>
              <a:t>https://www.youtube.com/watch?v=rDzNXy6053A&amp;feature=emb_logo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Miten päädyttiin ihmisoikeuksien julistukseen 1948?</a:t>
            </a:r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713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938D4-B4C3-4BA2-9508-175FEB94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12"/>
            <a:ext cx="10515600" cy="1325563"/>
          </a:xfrm>
        </p:spPr>
        <p:txBody>
          <a:bodyPr/>
          <a:lstStyle/>
          <a:p>
            <a:r>
              <a:rPr lang="fi-FI" dirty="0"/>
              <a:t>Ihmisoikeuksien teemat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F233A5C-E041-5042-8A64-91CEF027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7" y="1231200"/>
            <a:ext cx="8316805" cy="554037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44D89F-757D-C74D-870A-E3FA00840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800" y="1231199"/>
            <a:ext cx="8316804" cy="55403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1FCAAC2-FF37-014C-897B-DB90E1443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800" y="1231198"/>
            <a:ext cx="8316804" cy="554037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4CF5D87-17C0-9443-A76E-E83A2CBA0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800" y="1231196"/>
            <a:ext cx="8316803" cy="55403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7F1BD07-B2A0-C841-AE43-775EAD105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800" y="1231194"/>
            <a:ext cx="8316803" cy="554037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3A4844C-B3B4-ED4F-A4CE-6326A13A1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002" y="1231191"/>
            <a:ext cx="8316801" cy="55403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A7B0255-0525-B643-B587-3F55BF3336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403" y="1231191"/>
            <a:ext cx="8316801" cy="55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197</Words>
  <Application>Microsoft Macintosh PowerPoint</Application>
  <PresentationFormat>Laajakuva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Järjestelmäfontti</vt:lpstr>
      <vt:lpstr>Office-teema</vt:lpstr>
      <vt:lpstr>PowerPoint-esitys</vt:lpstr>
      <vt:lpstr>Mikä on yhteiskunta?</vt:lpstr>
      <vt:lpstr>PowerPoint-esitys</vt:lpstr>
      <vt:lpstr>Kansalaisuus</vt:lpstr>
      <vt:lpstr>Suomen kansalaisen oikeudet ja velvollisuudet – molempia tarvitaan</vt:lpstr>
      <vt:lpstr>Velvollisuuksia  – koskevat kaikkia yhteiskunnan jäseniä</vt:lpstr>
      <vt:lpstr>Ihmisoikeudet ovat universaaleja</vt:lpstr>
      <vt:lpstr>Ihmisoikeuksien teemat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14</cp:revision>
  <dcterms:created xsi:type="dcterms:W3CDTF">2020-11-26T06:08:36Z</dcterms:created>
  <dcterms:modified xsi:type="dcterms:W3CDTF">2021-05-07T12:48:45Z</dcterms:modified>
</cp:coreProperties>
</file>