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9"/>
  </p:notesMasterIdLst>
  <p:sldIdLst>
    <p:sldId id="273" r:id="rId6"/>
    <p:sldId id="260" r:id="rId7"/>
    <p:sldId id="268" r:id="rId8"/>
    <p:sldId id="269" r:id="rId9"/>
    <p:sldId id="265" r:id="rId10"/>
    <p:sldId id="266" r:id="rId11"/>
    <p:sldId id="267" r:id="rId12"/>
    <p:sldId id="270" r:id="rId13"/>
    <p:sldId id="257" r:id="rId14"/>
    <p:sldId id="262" r:id="rId15"/>
    <p:sldId id="272" r:id="rId16"/>
    <p:sldId id="261" r:id="rId17"/>
    <p:sldId id="274" r:id="rId18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63" autoAdjust="0"/>
    <p:restoredTop sz="94641" autoAdjust="0"/>
  </p:normalViewPr>
  <p:slideViewPr>
    <p:cSldViewPr>
      <p:cViewPr varScale="1">
        <p:scale>
          <a:sx n="58" d="100"/>
          <a:sy n="58" d="100"/>
        </p:scale>
        <p:origin x="1536" y="48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9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38766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Forum 2 – Taloustieto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uosittelesuomalaista.f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18. Talouden häiriö - suhdannevaihtelu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5096689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lh5.googleusercontent.com/qg52HrNByDMYcfAdmdQSpVcrPVhoYvxFGRp4Sm7H8o-OhNAzTi8Iz_mt0tdxRysQc8U15JzEWGxEbkMAPZlvqDBWAIEofCXCJuDhQlUa6atgwVMgQrCVa49US01mAmAzTzxDMHaor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676775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s://lh5.googleusercontent.com/x9pulDWL2r5nrHhqdBkSa5Pio1C35yBtvDxbOdH6AQMnmU5iYytv8nP4fCo0uIVZ_TaWNHoB1pu9OHohcy6mkxIgJh7muJSxkprJQSP6VqboCc0A5b1oTlkQY6hDwZ3cDzpfwXw881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014" y="1844824"/>
            <a:ext cx="481965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orakulmio 4"/>
          <p:cNvSpPr/>
          <p:nvPr/>
        </p:nvSpPr>
        <p:spPr>
          <a:xfrm>
            <a:off x="323528" y="3284984"/>
            <a:ext cx="299156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i-FI" sz="1400" b="1" i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Esimerkiksi bkt:n nopea kasvu Suomessa 2005-2007 näkyi noususuhdanteena.</a:t>
            </a:r>
            <a:endParaRPr lang="fi-FI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9" name="Ellipsi 8"/>
          <p:cNvSpPr/>
          <p:nvPr/>
        </p:nvSpPr>
        <p:spPr bwMode="auto">
          <a:xfrm>
            <a:off x="755576" y="168600"/>
            <a:ext cx="1296144" cy="122413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Lucida Grande" charset="0"/>
              <a:ea typeface="ＭＳ Ｐゴシック" charset="0"/>
              <a:cs typeface="Geneva" charset="0"/>
            </a:endParaRPr>
          </a:p>
        </p:txBody>
      </p:sp>
      <p:cxnSp>
        <p:nvCxnSpPr>
          <p:cNvPr id="10" name="Suora nuoliyhdysviiva 9"/>
          <p:cNvCxnSpPr>
            <a:stCxn id="9" idx="5"/>
          </p:cNvCxnSpPr>
          <p:nvPr/>
        </p:nvCxnSpPr>
        <p:spPr bwMode="auto">
          <a:xfrm>
            <a:off x="1861904" y="1213465"/>
            <a:ext cx="2638088" cy="264698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lh5.googleusercontent.com/qg52HrNByDMYcfAdmdQSpVcrPVhoYvxFGRp4Sm7H8o-OhNAzTi8Iz_mt0tdxRysQc8U15JzEWGxEbkMAPZlvqDBWAIEofCXCJuDhQlUa6atgwVMgQrCVa49US01mAmAzTzxDMHaor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676775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s://lh5.googleusercontent.com/x9pulDWL2r5nrHhqdBkSa5Pio1C35yBtvDxbOdH6AQMnmU5iYytv8nP4fCo0uIVZ_TaWNHoB1pu9OHohcy6mkxIgJh7muJSxkprJQSP6VqboCc0A5b1oTlkQY6hDwZ3cDzpfwXw881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014" y="1844824"/>
            <a:ext cx="4819650" cy="438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orakulmio 4"/>
          <p:cNvSpPr/>
          <p:nvPr/>
        </p:nvSpPr>
        <p:spPr>
          <a:xfrm>
            <a:off x="293229" y="3284984"/>
            <a:ext cx="2991569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b="1" i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Vastaavasti bkt:n hidas kasvu tai supistuminen vuoden 2008 jälkeen on heijastunut Suomessa laskusuhdanteena tai jopa matalasuhdanteena.</a:t>
            </a:r>
            <a:endParaRPr lang="fi-FI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i-FI" sz="1400" dirty="0"/>
              <a:t/>
            </a:r>
            <a:br>
              <a:rPr lang="fi-FI" sz="1400" dirty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9" name="Ellipsi 8"/>
          <p:cNvSpPr/>
          <p:nvPr/>
        </p:nvSpPr>
        <p:spPr bwMode="auto">
          <a:xfrm>
            <a:off x="1789013" y="201078"/>
            <a:ext cx="3263765" cy="308390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Lucida Grande" charset="0"/>
              <a:ea typeface="ＭＳ Ｐゴシック" charset="0"/>
              <a:cs typeface="Geneva" charset="0"/>
            </a:endParaRPr>
          </a:p>
        </p:txBody>
      </p:sp>
      <p:cxnSp>
        <p:nvCxnSpPr>
          <p:cNvPr id="10" name="Suora nuoliyhdysviiva 9"/>
          <p:cNvCxnSpPr/>
          <p:nvPr/>
        </p:nvCxnSpPr>
        <p:spPr bwMode="auto">
          <a:xfrm>
            <a:off x="4780582" y="2564904"/>
            <a:ext cx="2221138" cy="150004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780871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</a:t>
            </a:r>
            <a:endParaRPr lang="fi-FI" alt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fi-FI" b="1" dirty="0"/>
              <a:t>Selvitä Tilastokeskuksen sivuilta Suomen viime vuosien kokonaiskysynnän ja bkt:n taso.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b="1" dirty="0"/>
              <a:t>b) Tutki kirjan </a:t>
            </a:r>
            <a:r>
              <a:rPr lang="fi-FI" b="1" dirty="0" err="1"/>
              <a:t>infograafia</a:t>
            </a:r>
            <a:r>
              <a:rPr lang="fi-FI" b="1" dirty="0"/>
              <a:t> taloussuhdanteista (s. 131). Missä suhdannevaiheessa Suomi tällä hetkellä mielestäsi on?</a:t>
            </a:r>
            <a:endParaRPr lang="fi-FI" dirty="0"/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r>
              <a:rPr lang="fi-FI" dirty="0"/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Tutki, miten </a:t>
            </a:r>
            <a:r>
              <a:rPr lang="fi-FI" dirty="0"/>
              <a:t>S</a:t>
            </a:r>
            <a:r>
              <a:rPr lang="fi-FI" dirty="0" smtClean="0"/>
              <a:t>inivalkoinen jalanjälki- kampanja yrittää vaikuttaa kotimaiseen kulutukseen </a:t>
            </a:r>
          </a:p>
          <a:p>
            <a:pPr lvl="1"/>
            <a:r>
              <a:rPr lang="fi-FI" dirty="0">
                <a:hlinkClick r:id="rId2"/>
              </a:rPr>
              <a:t>https://suosittelesuomalaista.fi</a:t>
            </a:r>
            <a:r>
              <a:rPr lang="fi-FI" dirty="0" smtClean="0">
                <a:hlinkClick r:id="rId2"/>
              </a:rPr>
              <a:t>/</a:t>
            </a:r>
            <a:endParaRPr lang="fi-FI" dirty="0" smtClean="0"/>
          </a:p>
          <a:p>
            <a:r>
              <a:rPr lang="fi-FI" dirty="0" smtClean="0"/>
              <a:t>Miksi kotimaisen kysynnän ylläpito on tärkeää?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865205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Mistä suhdannevaihtelut johtuvat?</a:t>
            </a:r>
            <a:endParaRPr lang="fi-FI" altLang="fi-FI" dirty="0"/>
          </a:p>
        </p:txBody>
      </p:sp>
      <p:pic>
        <p:nvPicPr>
          <p:cNvPr id="1026" name="Picture 2" descr="https://lh6.googleusercontent.com/WP2ebm5Ny4Gj6eCcP09y8wA8hgRycVlmoomOpGtqHJCd9X3SzifT72o-216hwidI3YJEUsn6xUSPZjlzWLXZcMZTJZ9Y7mxZQ3nYta0yUVHD_zZoSb0uUL40cckdYaDDYBHN-S0o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80728"/>
            <a:ext cx="4155240" cy="527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Mistä suhdannevaihtelut johtuvat?</a:t>
            </a:r>
            <a:endParaRPr lang="fi-FI" altLang="fi-FI" dirty="0"/>
          </a:p>
        </p:txBody>
      </p:sp>
      <p:pic>
        <p:nvPicPr>
          <p:cNvPr id="1026" name="Picture 2" descr="https://lh6.googleusercontent.com/WP2ebm5Ny4Gj6eCcP09y8wA8hgRycVlmoomOpGtqHJCd9X3SzifT72o-216hwidI3YJEUsn6xUSPZjlzWLXZcMZTJZ9Y7mxZQ3nYta0yUVHD_zZoSb0uUL40cckdYaDDYBHN-S0o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80728"/>
            <a:ext cx="4155240" cy="527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orakulmio 1"/>
          <p:cNvSpPr/>
          <p:nvPr/>
        </p:nvSpPr>
        <p:spPr>
          <a:xfrm>
            <a:off x="6084168" y="2572483"/>
            <a:ext cx="278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b="1" i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Muutokset kokonaiskysynnässä vaikuttavat talouden suhdanteisiin.</a:t>
            </a:r>
            <a:endParaRPr lang="fi-FI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Ellipsi 2"/>
          <p:cNvSpPr/>
          <p:nvPr/>
        </p:nvSpPr>
        <p:spPr bwMode="auto">
          <a:xfrm>
            <a:off x="3742786" y="3356992"/>
            <a:ext cx="1293912" cy="118482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Lucida Grande" charset="0"/>
              <a:ea typeface="ＭＳ Ｐゴシック" charset="0"/>
              <a:cs typeface="Geneva" charset="0"/>
            </a:endParaRPr>
          </a:p>
        </p:txBody>
      </p:sp>
      <p:cxnSp>
        <p:nvCxnSpPr>
          <p:cNvPr id="6" name="Suora nuoliyhdysviiva 5"/>
          <p:cNvCxnSpPr/>
          <p:nvPr/>
        </p:nvCxnSpPr>
        <p:spPr bwMode="auto">
          <a:xfrm flipH="1">
            <a:off x="5036698" y="3140968"/>
            <a:ext cx="1047470" cy="56027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811163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Mistä suhdannevaihtelut johtuvat?</a:t>
            </a:r>
            <a:endParaRPr lang="fi-FI" altLang="fi-FI" dirty="0"/>
          </a:p>
        </p:txBody>
      </p:sp>
      <p:pic>
        <p:nvPicPr>
          <p:cNvPr id="1026" name="Picture 2" descr="https://lh6.googleusercontent.com/WP2ebm5Ny4Gj6eCcP09y8wA8hgRycVlmoomOpGtqHJCd9X3SzifT72o-216hwidI3YJEUsn6xUSPZjlzWLXZcMZTJZ9Y7mxZQ3nYta0yUVHD_zZoSb0uUL40cckdYaDDYBHN-S0o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80728"/>
            <a:ext cx="4155240" cy="527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llipsi 2"/>
          <p:cNvSpPr/>
          <p:nvPr/>
        </p:nvSpPr>
        <p:spPr bwMode="auto">
          <a:xfrm>
            <a:off x="2408911" y="900930"/>
            <a:ext cx="1143531" cy="1052323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Lucida Grande" charset="0"/>
              <a:ea typeface="ＭＳ Ｐゴシック" charset="0"/>
              <a:cs typeface="Geneva" charset="0"/>
            </a:endParaRPr>
          </a:p>
        </p:txBody>
      </p:sp>
      <p:sp>
        <p:nvSpPr>
          <p:cNvPr id="6" name="Ellipsi 5"/>
          <p:cNvSpPr/>
          <p:nvPr/>
        </p:nvSpPr>
        <p:spPr bwMode="auto">
          <a:xfrm>
            <a:off x="3770416" y="3356992"/>
            <a:ext cx="1293912" cy="118482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Lucida Grande" charset="0"/>
              <a:ea typeface="ＭＳ Ｐゴシック" charset="0"/>
              <a:cs typeface="Geneva" charset="0"/>
            </a:endParaRPr>
          </a:p>
        </p:txBody>
      </p:sp>
      <p:sp>
        <p:nvSpPr>
          <p:cNvPr id="4" name="Suorakulmio 3"/>
          <p:cNvSpPr/>
          <p:nvPr/>
        </p:nvSpPr>
        <p:spPr>
          <a:xfrm>
            <a:off x="306754" y="2063021"/>
            <a:ext cx="30009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b="1" i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Kokonaiskysynnän muutokset näkyvät bruttokansantuotteen muutoksena. Sillä mitataan Suomen talouskasvun vauhtia.</a:t>
            </a:r>
            <a:endParaRPr lang="fi-FI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8" name="Suora nuoliyhdysviiva 7"/>
          <p:cNvCxnSpPr/>
          <p:nvPr/>
        </p:nvCxnSpPr>
        <p:spPr bwMode="auto">
          <a:xfrm flipV="1">
            <a:off x="1683843" y="1666345"/>
            <a:ext cx="725068" cy="4460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uora nuoliyhdysviiva 13"/>
          <p:cNvCxnSpPr>
            <a:endCxn id="3" idx="5"/>
          </p:cNvCxnSpPr>
          <p:nvPr/>
        </p:nvCxnSpPr>
        <p:spPr bwMode="auto">
          <a:xfrm flipH="1" flipV="1">
            <a:off x="3384976" y="1799144"/>
            <a:ext cx="782042" cy="15739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uora nuoliyhdysviiva 14"/>
          <p:cNvCxnSpPr/>
          <p:nvPr/>
        </p:nvCxnSpPr>
        <p:spPr bwMode="auto">
          <a:xfrm>
            <a:off x="2483768" y="3212976"/>
            <a:ext cx="1286648" cy="6317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144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Mistä suhdannevaihtelut johtuvat?</a:t>
            </a:r>
            <a:endParaRPr lang="fi-FI" altLang="fi-FI" dirty="0"/>
          </a:p>
        </p:txBody>
      </p:sp>
      <p:pic>
        <p:nvPicPr>
          <p:cNvPr id="1026" name="Picture 2" descr="https://lh6.googleusercontent.com/WP2ebm5Ny4Gj6eCcP09y8wA8hgRycVlmoomOpGtqHJCd9X3SzifT72o-216hwidI3YJEUsn6xUSPZjlzWLXZcMZTJZ9Y7mxZQ3nYta0yUVHD_zZoSb0uUL40cckdYaDDYBHN-S0o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80728"/>
            <a:ext cx="4155240" cy="527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i 3"/>
          <p:cNvSpPr/>
          <p:nvPr/>
        </p:nvSpPr>
        <p:spPr bwMode="auto">
          <a:xfrm>
            <a:off x="2424117" y="4149080"/>
            <a:ext cx="1293912" cy="118482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Lucida Grande" charset="0"/>
              <a:ea typeface="ＭＳ Ｐゴシック" charset="0"/>
              <a:cs typeface="Geneva" charset="0"/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376544" y="1702489"/>
            <a:ext cx="26794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b="1" i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Kotimainen kulutus on noin 55 % kokonaiskysynnästä. Sen tasoon vaikuttavat mm. palkkataso, inflaatio ja  työttömyys.</a:t>
            </a:r>
            <a:endParaRPr lang="fi-FI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uora nuoliyhdysviiva 5"/>
          <p:cNvCxnSpPr/>
          <p:nvPr/>
        </p:nvCxnSpPr>
        <p:spPr bwMode="auto">
          <a:xfrm>
            <a:off x="1835696" y="3140968"/>
            <a:ext cx="938965" cy="10081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474598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Mistä suhdannevaihtelut johtuvat?</a:t>
            </a:r>
            <a:endParaRPr lang="fi-FI" altLang="fi-FI" dirty="0"/>
          </a:p>
        </p:txBody>
      </p:sp>
      <p:pic>
        <p:nvPicPr>
          <p:cNvPr id="1026" name="Picture 2" descr="https://lh6.googleusercontent.com/WP2ebm5Ny4Gj6eCcP09y8wA8hgRycVlmoomOpGtqHJCd9X3SzifT72o-216hwidI3YJEUsn6xUSPZjlzWLXZcMZTJZ9Y7mxZQ3nYta0yUVHD_zZoSb0uUL40cckdYaDDYBHN-S0o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80728"/>
            <a:ext cx="4155240" cy="527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uora nuoliyhdysviiva 3"/>
          <p:cNvCxnSpPr/>
          <p:nvPr/>
        </p:nvCxnSpPr>
        <p:spPr bwMode="auto">
          <a:xfrm flipH="1">
            <a:off x="4860032" y="3368837"/>
            <a:ext cx="1224136" cy="81022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" name="Ellipsi 5"/>
          <p:cNvSpPr/>
          <p:nvPr/>
        </p:nvSpPr>
        <p:spPr bwMode="auto">
          <a:xfrm>
            <a:off x="3782144" y="4149080"/>
            <a:ext cx="1293912" cy="118482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Lucida Grande" charset="0"/>
              <a:ea typeface="ＭＳ Ｐゴシック" charset="0"/>
              <a:cs typeface="Geneva" charset="0"/>
            </a:endParaRPr>
          </a:p>
        </p:txBody>
      </p:sp>
      <p:sp>
        <p:nvSpPr>
          <p:cNvPr id="3" name="Suorakulmio 2"/>
          <p:cNvSpPr/>
          <p:nvPr/>
        </p:nvSpPr>
        <p:spPr>
          <a:xfrm>
            <a:off x="5901842" y="1983842"/>
            <a:ext cx="31495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b="1" i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Investoinnit ovat noin 15 % kokonaiskysynnästä. Investointien määrä heijastelee kansantalouden toimijoiden tulevaisuuden uskoa.</a:t>
            </a:r>
            <a:endParaRPr lang="fi-FI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230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Mistä suhdannevaihtelut johtuvat?</a:t>
            </a:r>
            <a:endParaRPr lang="fi-FI" altLang="fi-FI" dirty="0"/>
          </a:p>
        </p:txBody>
      </p:sp>
      <p:pic>
        <p:nvPicPr>
          <p:cNvPr id="1026" name="Picture 2" descr="https://lh6.googleusercontent.com/WP2ebm5Ny4Gj6eCcP09y8wA8hgRycVlmoomOpGtqHJCd9X3SzifT72o-216hwidI3YJEUsn6xUSPZjlzWLXZcMZTJZ9Y7mxZQ3nYta0yUVHD_zZoSb0uUL40cckdYaDDYBHN-S0o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80728"/>
            <a:ext cx="4155240" cy="527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i 3"/>
          <p:cNvSpPr/>
          <p:nvPr/>
        </p:nvSpPr>
        <p:spPr bwMode="auto">
          <a:xfrm>
            <a:off x="5076056" y="4149080"/>
            <a:ext cx="1293912" cy="118482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Lucida Grande" charset="0"/>
              <a:ea typeface="ＭＳ Ｐゴシック" charset="0"/>
              <a:cs typeface="Geneva" charset="0"/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6000432" y="2403465"/>
            <a:ext cx="295232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b="1" i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Ulkomaisella kysynnällä puolestaan tärkeä merkitys Suomen kaltaisessa pienessä ja avoimessa taloudessa.</a:t>
            </a:r>
            <a:endParaRPr lang="fi-FI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uora nuoliyhdysviiva 5"/>
          <p:cNvCxnSpPr/>
          <p:nvPr/>
        </p:nvCxnSpPr>
        <p:spPr bwMode="auto">
          <a:xfrm flipH="1">
            <a:off x="6155596" y="3531258"/>
            <a:ext cx="792668" cy="70133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634434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Mistä suhdannevaihtelut johtuvat?</a:t>
            </a:r>
            <a:endParaRPr lang="fi-FI" altLang="fi-FI" dirty="0"/>
          </a:p>
        </p:txBody>
      </p:sp>
      <p:pic>
        <p:nvPicPr>
          <p:cNvPr id="1026" name="Picture 2" descr="https://lh6.googleusercontent.com/WP2ebm5Ny4Gj6eCcP09y8wA8hgRycVlmoomOpGtqHJCd9X3SzifT72o-216hwidI3YJEUsn6xUSPZjlzWLXZcMZTJZ9Y7mxZQ3nYta0yUVHD_zZoSb0uUL40cckdYaDDYBHN-S0o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80728"/>
            <a:ext cx="4155240" cy="527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i 3"/>
          <p:cNvSpPr/>
          <p:nvPr/>
        </p:nvSpPr>
        <p:spPr bwMode="auto">
          <a:xfrm>
            <a:off x="5043639" y="4438972"/>
            <a:ext cx="1293912" cy="72008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Lucida Grande" charset="0"/>
              <a:ea typeface="ＭＳ Ｐゴシック" charset="0"/>
              <a:cs typeface="Geneva" charset="0"/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5748341" y="1771616"/>
            <a:ext cx="295232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b="1" i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 jonkin kokonaiskysynnän osan määrä laskee, toinen osa voi paikata sitä. Esimerkiksi kotimainen kysyntä voi kasvaa, vaikka vienti ei kasvaisi.</a:t>
            </a:r>
            <a:endParaRPr lang="fi-FI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uora nuoliyhdysviiva 5"/>
          <p:cNvCxnSpPr/>
          <p:nvPr/>
        </p:nvCxnSpPr>
        <p:spPr bwMode="auto">
          <a:xfrm flipH="1">
            <a:off x="4886887" y="3140968"/>
            <a:ext cx="861454" cy="5786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" name="Ellipsi 6"/>
          <p:cNvSpPr/>
          <p:nvPr/>
        </p:nvSpPr>
        <p:spPr bwMode="auto">
          <a:xfrm>
            <a:off x="2408128" y="4432836"/>
            <a:ext cx="1293912" cy="72008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Lucida Grande" charset="0"/>
              <a:ea typeface="ＭＳ Ｐゴシック" charset="0"/>
              <a:cs typeface="Geneva" charset="0"/>
            </a:endParaRPr>
          </a:p>
        </p:txBody>
      </p:sp>
      <p:sp>
        <p:nvSpPr>
          <p:cNvPr id="8" name="Ellipsi 7"/>
          <p:cNvSpPr/>
          <p:nvPr/>
        </p:nvSpPr>
        <p:spPr bwMode="auto">
          <a:xfrm>
            <a:off x="3770416" y="4432836"/>
            <a:ext cx="1293912" cy="72008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Lucida Grande" charset="0"/>
              <a:ea typeface="ＭＳ Ｐゴシック" charset="0"/>
              <a:cs typeface="Geneva" charset="0"/>
            </a:endParaRPr>
          </a:p>
        </p:txBody>
      </p:sp>
      <p:sp>
        <p:nvSpPr>
          <p:cNvPr id="9" name="Ellipsi 8"/>
          <p:cNvSpPr/>
          <p:nvPr/>
        </p:nvSpPr>
        <p:spPr bwMode="auto">
          <a:xfrm>
            <a:off x="3770416" y="3666452"/>
            <a:ext cx="1293912" cy="72008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Lucida Grande" charset="0"/>
              <a:ea typeface="ＭＳ Ｐゴシック" charset="0"/>
              <a:cs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436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  <p:pic>
        <p:nvPicPr>
          <p:cNvPr id="2050" name="Picture 2" descr="https://lh6.googleusercontent.com/WP2ebm5Ny4Gj6eCcP09y8wA8hgRycVlmoomOpGtqHJCd9X3SzifT72o-216hwidI3YJEUsn6xUSPZjlzWLXZcMZTJZ9Y7mxZQ3nYta0yUVHD_zZoSb0uUL40cckdYaDDYBHN-S0oT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5" y="942449"/>
            <a:ext cx="4176464" cy="5305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h5.googleusercontent.com/x9pulDWL2r5nrHhqdBkSa5Pio1C35yBtvDxbOdH6AQMnmU5iYytv8nP4fCo0uIVZ_TaWNHoB1pu9OHohcy6mkxIgJh7muJSxkprJQSP6VqboCc0A5b1oTlkQY6hDwZ3cDzpfwXw881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869" y="2171965"/>
            <a:ext cx="4547263" cy="413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643476" y="142740"/>
            <a:ext cx="836746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i-FI" sz="2800" b="1" i="0" dirty="0">
                <a:solidFill>
                  <a:srgbClr val="000000"/>
                </a:solidFill>
                <a:latin typeface="Verdana" panose="020B0604030504040204" pitchFamily="34" charset="0"/>
              </a:rPr>
              <a:t>Kokonaiskysynnän ja bkt:n muutokset näkyvät suhdanteiden vaihteluina</a:t>
            </a:r>
            <a:endParaRPr lang="fi-FI" sz="2800" dirty="0"/>
          </a:p>
          <a:p>
            <a:r>
              <a:rPr lang="fi-FI" dirty="0"/>
              <a:t> </a:t>
            </a:r>
            <a:br>
              <a:rPr lang="fi-FI" dirty="0"/>
            </a:br>
            <a:endParaRPr lang="fi-FI" dirty="0"/>
          </a:p>
        </p:txBody>
      </p:sp>
      <p:sp>
        <p:nvSpPr>
          <p:cNvPr id="5" name="Ellipsi 4"/>
          <p:cNvSpPr/>
          <p:nvPr/>
        </p:nvSpPr>
        <p:spPr bwMode="auto">
          <a:xfrm rot="19759257">
            <a:off x="686178" y="668495"/>
            <a:ext cx="1929565" cy="408022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Lucida Grande" charset="0"/>
              <a:ea typeface="ＭＳ Ｐゴシック" charset="0"/>
              <a:cs typeface="Geneva" charset="0"/>
            </a:endParaRPr>
          </a:p>
        </p:txBody>
      </p:sp>
      <p:sp>
        <p:nvSpPr>
          <p:cNvPr id="6" name="Nuoli oikealle 5"/>
          <p:cNvSpPr/>
          <p:nvPr/>
        </p:nvSpPr>
        <p:spPr bwMode="auto">
          <a:xfrm>
            <a:off x="3478754" y="2902407"/>
            <a:ext cx="1485594" cy="1036712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Lucida Grande" charset="0"/>
              <a:ea typeface="ＭＳ Ｐゴシック" charset="0"/>
              <a:cs typeface="Geneva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69D417-8C22-437C-8803-F9A9448B1813}">
  <ds:schemaRefs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4FD2DD6E-41AC-4D3A-A8B5-1111DEEF208D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2407</TotalTime>
  <Words>206</Words>
  <Application>Microsoft Office PowerPoint</Application>
  <PresentationFormat>Näytössä katseltava diaesitys (4:3)</PresentationFormat>
  <Paragraphs>29</Paragraphs>
  <Slides>13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9" baseType="lpstr">
      <vt:lpstr>ＭＳ Ｐゴシック</vt:lpstr>
      <vt:lpstr>ＭＳ Ｐゴシック</vt:lpstr>
      <vt:lpstr>Geneva</vt:lpstr>
      <vt:lpstr>Lucida Grande</vt:lpstr>
      <vt:lpstr>Verdana</vt:lpstr>
      <vt:lpstr>Blank Presentation</vt:lpstr>
      <vt:lpstr>18. Talouden häiriö - suhdannevaihtelu</vt:lpstr>
      <vt:lpstr>Mistä suhdannevaihtelut johtuvat?</vt:lpstr>
      <vt:lpstr>Mistä suhdannevaihtelut johtuvat?</vt:lpstr>
      <vt:lpstr>Mistä suhdannevaihtelut johtuvat?</vt:lpstr>
      <vt:lpstr>Mistä suhdannevaihtelut johtuvat?</vt:lpstr>
      <vt:lpstr>Mistä suhdannevaihtelut johtuvat?</vt:lpstr>
      <vt:lpstr>Mistä suhdannevaihtelut johtuvat?</vt:lpstr>
      <vt:lpstr>Mistä suhdannevaihtelut johtuvat?</vt:lpstr>
      <vt:lpstr>PowerPoint-esitys</vt:lpstr>
      <vt:lpstr>PowerPoint-esitys</vt:lpstr>
      <vt:lpstr>PowerPoint-esitys</vt:lpstr>
      <vt:lpstr>Tehtävä</vt:lpstr>
      <vt:lpstr>PowerPoint-esitys</vt:lpstr>
    </vt:vector>
  </TitlesOfParts>
  <Company>Venla Koski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Ville Paldanius</cp:lastModifiedBy>
  <cp:revision>67</cp:revision>
  <dcterms:created xsi:type="dcterms:W3CDTF">2010-04-19T08:09:13Z</dcterms:created>
  <dcterms:modified xsi:type="dcterms:W3CDTF">2017-10-26T11:10:57Z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