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34A07-E947-43B0-A212-ADFF1E10369E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D32DA-12AC-452D-8D8F-A708ADE632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637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7587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fi-FI" sz="1200">
                <a:latin typeface="Merriweather Sans"/>
                <a:ea typeface="Merriweather Sans"/>
                <a:cs typeface="Merriweather Sans"/>
                <a:sym typeface="Merriweather Sans"/>
              </a:rPr>
              <a:pPr algn="r">
                <a:buSzPct val="25000"/>
              </a:pPr>
              <a:t>2</a:t>
            </a:fld>
            <a:endParaRPr lang="fi-FI" sz="1200"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23568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fi-FI" sz="1200">
                <a:latin typeface="Merriweather Sans"/>
                <a:ea typeface="Merriweather Sans"/>
                <a:cs typeface="Merriweather Sans"/>
                <a:sym typeface="Merriweather Sans"/>
              </a:rPr>
              <a:pPr algn="r">
                <a:buSzPct val="25000"/>
              </a:pPr>
              <a:t>3</a:t>
            </a:fld>
            <a:endParaRPr lang="fi-FI" sz="1200"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653704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pPr>
                <a:buClr>
                  <a:srgbClr val="000000"/>
                </a:buClr>
                <a:buSzPct val="25000"/>
                <a:buFont typeface="Arial"/>
                <a:buNone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035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78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7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096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299014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914400" y="2130425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447997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915554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914401" y="1600200"/>
            <a:ext cx="507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197601" y="1600200"/>
            <a:ext cx="507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029282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072648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162594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1" y="273051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4175602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06214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251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848099" y="-1333500"/>
            <a:ext cx="4495800" cy="103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271760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048499" y="1866900"/>
            <a:ext cx="5867400" cy="25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765299" y="-622300"/>
            <a:ext cx="5867400" cy="756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89742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6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346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289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85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21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20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011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3DF8-B336-476D-98B3-64137DB8AD6D}" type="datetimeFigureOut">
              <a:rPr lang="fi-FI" smtClean="0"/>
              <a:t>10.10.2017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6E5A-CCD0-421D-A372-EAC5B450D5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28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6000" y="-9000"/>
            <a:ext cx="12223999" cy="68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304800" y="6453335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defRPr/>
            </a:pPr>
            <a:r>
              <a:rPr lang="fi-FI" altLang="fi-FI" sz="1200" kern="0" dirty="0">
                <a:solidFill>
                  <a:srgbClr val="FFFFFF"/>
                </a:solidFill>
                <a:latin typeface="Verdana" pitchFamily="34" charset="0"/>
                <a:cs typeface="Arial"/>
                <a:sym typeface="Arial"/>
              </a:rPr>
              <a:t>Forum 2 – Taloustieto</a:t>
            </a:r>
          </a:p>
        </p:txBody>
      </p:sp>
    </p:spTree>
    <p:extLst>
      <p:ext uri="{BB962C8B-B14F-4D97-AF65-F5344CB8AC3E}">
        <p14:creationId xmlns:p14="http://schemas.microsoft.com/office/powerpoint/2010/main" val="21361034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209800" y="6858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r>
              <a:rPr lang="fi-FI" dirty="0"/>
              <a:t>Asuntojen hinnat eri paikkakunnilla</a:t>
            </a:r>
            <a:r>
              <a:rPr lang="fi-FI" b="0" dirty="0"/>
              <a:t/>
            </a:r>
            <a:br>
              <a:rPr lang="fi-FI" b="0" dirty="0"/>
            </a:br>
            <a:r>
              <a:rPr lang="fi-FI" dirty="0"/>
              <a:t/>
            </a:r>
            <a:br>
              <a:rPr lang="fi-FI" dirty="0"/>
            </a:b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209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Sinulla on käytössäsi 200 000 euroa.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Etsi kahdelta eri paikkakunnalta asunnot, jotka voi ostaa tuolla summalla.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Millaiset asunnot saat?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Mitä eroja asunnoissa on?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Mitkä tekijät vaikuttavat asuntojen hintaeroihin?</a:t>
            </a:r>
          </a:p>
          <a:p>
            <a:pPr marL="457200" indent="-457200">
              <a:buSzPct val="62500"/>
              <a:buNone/>
            </a:pPr>
            <a:endParaRPr sz="3200" dirty="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4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076125" y="260425"/>
            <a:ext cx="8287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dirty="0"/>
              <a:t>Mitä asuminen maksaa?</a:t>
            </a: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2076125" y="1174826"/>
            <a:ext cx="80010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Olet ostamassa itsellesi ensimmäistä uutta asuntoa. Tarkoituksenasi on ostaa asunto, jossa olisi noin 30 neliötä. Valitse asunto netin asuntojen myyntisivustolta.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Kuinka paljon asunto maksaa?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Selvitä pankin lainalaskurilla, kuinka suuri on kuukausierä, jos laina-aika on esimerkiksi 20 vuotta.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Kuinka suuri on asunnon hoitovastike kuukaudessa?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Kuinka paljon sinulta menee kuukaudessa asumiskuluihin?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Kuinka paljon nettotulojesi pitäisi olla, jotta voisit ostaa kyseisen asunnon (asumiseen saisi mennä noin 25 % nettotuloista)?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Mitä jos lainan korko nousee esimerkiksi 3 %? Mikä vaikutus koron nousulla on talouteesi?</a:t>
            </a:r>
          </a:p>
        </p:txBody>
      </p:sp>
    </p:spTree>
    <p:extLst>
      <p:ext uri="{BB962C8B-B14F-4D97-AF65-F5344CB8AC3E}">
        <p14:creationId xmlns:p14="http://schemas.microsoft.com/office/powerpoint/2010/main" val="23561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076125" y="260425"/>
            <a:ext cx="8287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dirty="0"/>
              <a:t>Mitä asuminen maksaa?</a:t>
            </a: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2076125" y="1174826"/>
            <a:ext cx="80010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Selvitä, mitä maksaisi edellisen tehtävän kokoisen asunnon vuokraaminen samalta paikkakunnalta.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Kumpi vaikuttaa taloudellisesti järkevämmältä vaihtoehdolta pitkällä aikavälillä: vuokraaminen vai ostaminen?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fi-FI" dirty="0"/>
              <a:t>Mitä muita kuin taloudellisia tekijöitä kannattaa ottaa huomioon, kun miettii asumisvaihtoehtoja?</a:t>
            </a:r>
          </a:p>
        </p:txBody>
      </p:sp>
    </p:spTree>
    <p:extLst>
      <p:ext uri="{BB962C8B-B14F-4D97-AF65-F5344CB8AC3E}">
        <p14:creationId xmlns:p14="http://schemas.microsoft.com/office/powerpoint/2010/main" val="178383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fi-FI" dirty="0"/>
              <a:t>Mikä on ASP?</a:t>
            </a:r>
            <a:endParaRPr dirty="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209800" y="1600200"/>
            <a:ext cx="7772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27000" indent="0" fontAlgn="base">
              <a:buNone/>
            </a:pPr>
            <a:r>
              <a:rPr lang="fi-FI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Tehtävät</a:t>
            </a:r>
          </a:p>
          <a:p>
            <a:pPr marL="127000" indent="0" fontAlgn="base">
              <a:buNone/>
            </a:pPr>
            <a:endParaRPr lang="fi-FI" dirty="0"/>
          </a:p>
          <a:p>
            <a:pPr marL="127000" indent="0" fontAlgn="base">
              <a:buNone/>
            </a:pPr>
            <a:r>
              <a:rPr lang="fi-FI" dirty="0"/>
              <a:t>1. Selvitä, mikä on ASP.</a:t>
            </a:r>
          </a:p>
          <a:p>
            <a:pPr marL="127000" indent="0" fontAlgn="base">
              <a:buNone/>
            </a:pPr>
            <a:r>
              <a:rPr lang="fi-FI" dirty="0"/>
              <a:t>2. Minkälaisin ehdoin sitä saa? Vertaa ainakin kahden eri pankin ehtoja.</a:t>
            </a:r>
          </a:p>
          <a:p>
            <a:pPr marL="127000" indent="0" fontAlgn="base">
              <a:buNone/>
            </a:pPr>
            <a:r>
              <a:rPr lang="fi-FI" dirty="0"/>
              <a:t>3. Milloin se kannattaa aloittaa?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073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</Words>
  <Application>Microsoft Office PowerPoint</Application>
  <PresentationFormat>Laajakuva</PresentationFormat>
  <Paragraphs>27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Merriweather Sans</vt:lpstr>
      <vt:lpstr>Verdana</vt:lpstr>
      <vt:lpstr>Office-teema</vt:lpstr>
      <vt:lpstr>Blank Presentation</vt:lpstr>
      <vt:lpstr>Asuntojen hinnat eri paikkakunnilla  </vt:lpstr>
      <vt:lpstr>Mitä asuminen maksaa?</vt:lpstr>
      <vt:lpstr>Mitä asuminen maksaa?</vt:lpstr>
      <vt:lpstr>Mikä on ASP?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Asuntojen hinnat eri paikkakunnilla  </dc:title>
  <dc:creator>Ville Paldanius</dc:creator>
  <cp:lastModifiedBy>Ville Paldanius</cp:lastModifiedBy>
  <cp:revision>1</cp:revision>
  <dcterms:created xsi:type="dcterms:W3CDTF">2017-10-10T10:02:11Z</dcterms:created>
  <dcterms:modified xsi:type="dcterms:W3CDTF">2017-10-10T10:03:15Z</dcterms:modified>
</cp:coreProperties>
</file>