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7"/>
  </p:notesMasterIdLst>
  <p:sldIdLst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58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534A07-E947-43B0-A212-ADFF1E10369E}" type="datetimeFigureOut">
              <a:rPr lang="fi-FI" smtClean="0"/>
              <a:t>10.10.2017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5D32DA-12AC-452D-8D8F-A708ADE632D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36371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775877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fi-FI" sz="1200">
                <a:latin typeface="Merriweather Sans"/>
                <a:ea typeface="Merriweather Sans"/>
                <a:cs typeface="Merriweather Sans"/>
                <a:sym typeface="Merriweather Sans"/>
              </a:rPr>
              <a:pPr algn="r">
                <a:buSzPct val="25000"/>
              </a:pPr>
              <a:t>2</a:t>
            </a:fld>
            <a:endParaRPr lang="fi-FI" sz="1200"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  <p:extLst>
      <p:ext uri="{BB962C8B-B14F-4D97-AF65-F5344CB8AC3E}">
        <p14:creationId xmlns:p14="http://schemas.microsoft.com/office/powerpoint/2010/main" val="12356836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fi-FI" sz="1200">
                <a:latin typeface="Merriweather Sans"/>
                <a:ea typeface="Merriweather Sans"/>
                <a:cs typeface="Merriweather Sans"/>
                <a:sym typeface="Merriweather Sans"/>
              </a:rPr>
              <a:pPr algn="r">
                <a:buSzPct val="25000"/>
              </a:pPr>
              <a:t>3</a:t>
            </a:fld>
            <a:endParaRPr lang="fi-FI" sz="1200"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  <p:extLst>
      <p:ext uri="{BB962C8B-B14F-4D97-AF65-F5344CB8AC3E}">
        <p14:creationId xmlns:p14="http://schemas.microsoft.com/office/powerpoint/2010/main" val="6537048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6" name="Shape 106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fi-FI"/>
              <a:pPr>
                <a:buClr>
                  <a:srgbClr val="000000"/>
                </a:buClr>
                <a:buSzPct val="25000"/>
                <a:buFont typeface="Arial"/>
                <a:buNone/>
              </a:pPr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10357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3DF8-B336-476D-98B3-64137DB8AD6D}" type="datetimeFigureOut">
              <a:rPr lang="fi-FI" smtClean="0"/>
              <a:t>10.10.2017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A6E5A-CCD0-421D-A372-EAC5B450D59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83782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3DF8-B336-476D-98B3-64137DB8AD6D}" type="datetimeFigureOut">
              <a:rPr lang="fi-FI" smtClean="0"/>
              <a:t>10.10.2017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A6E5A-CCD0-421D-A372-EAC5B450D59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8479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3DF8-B336-476D-98B3-64137DB8AD6D}" type="datetimeFigureOut">
              <a:rPr lang="fi-FI" smtClean="0"/>
              <a:t>10.10.2017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A6E5A-CCD0-421D-A372-EAC5B450D59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90965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tsikko ja sisältö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914400" y="228600"/>
            <a:ext cx="103632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914400" y="1600200"/>
            <a:ext cx="10363200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dt" idx="10"/>
          </p:nvPr>
        </p:nvSpPr>
        <p:spPr>
          <a:xfrm>
            <a:off x="914401" y="6248400"/>
            <a:ext cx="2539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 kern="0">
              <a:solidFill>
                <a:srgbClr val="000000"/>
              </a:solidFill>
            </a:endParaRPr>
          </a:p>
        </p:txBody>
      </p:sp>
      <p:sp>
        <p:nvSpPr>
          <p:cNvPr id="22" name="Shape 22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 kern="0">
              <a:solidFill>
                <a:srgbClr val="000000"/>
              </a:solidFill>
            </a:endParaRPr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737601" y="6248400"/>
            <a:ext cx="2539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fld id="{00000000-1234-1234-1234-123412341234}" type="slidenum">
              <a:rPr lang="fi-FI" sz="2400" i="1" kern="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pPr>
                <a:buSzPct val="25000"/>
              </a:pPr>
              <a:t>‹#›</a:t>
            </a:fld>
            <a:endParaRPr lang="fi-FI" sz="2400" i="1" kern="0">
              <a:solidFill>
                <a:srgbClr val="000000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  <p:extLst>
      <p:ext uri="{BB962C8B-B14F-4D97-AF65-F5344CB8AC3E}">
        <p14:creationId xmlns:p14="http://schemas.microsoft.com/office/powerpoint/2010/main" val="32990145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Otsikkodia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ctrTitle"/>
          </p:nvPr>
        </p:nvSpPr>
        <p:spPr>
          <a:xfrm>
            <a:off x="914400" y="2130425"/>
            <a:ext cx="103632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ubTitle" idx="1"/>
          </p:nvPr>
        </p:nvSpPr>
        <p:spPr>
          <a:xfrm>
            <a:off x="1828801" y="3886200"/>
            <a:ext cx="85343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dt" idx="10"/>
          </p:nvPr>
        </p:nvSpPr>
        <p:spPr>
          <a:xfrm>
            <a:off x="914401" y="6248400"/>
            <a:ext cx="2539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 kern="0">
              <a:solidFill>
                <a:srgbClr val="000000"/>
              </a:solidFill>
            </a:endParaRPr>
          </a:p>
        </p:txBody>
      </p:sp>
      <p:sp>
        <p:nvSpPr>
          <p:cNvPr id="28" name="Shape 28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 kern="0">
              <a:solidFill>
                <a:srgbClr val="000000"/>
              </a:solidFill>
            </a:endParaRPr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8737601" y="6248400"/>
            <a:ext cx="2539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fld id="{00000000-1234-1234-1234-123412341234}" type="slidenum">
              <a:rPr lang="fi-FI" sz="2400" i="1" kern="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pPr>
                <a:buSzPct val="25000"/>
              </a:pPr>
              <a:t>‹#›</a:t>
            </a:fld>
            <a:endParaRPr lang="fi-FI" sz="2400" i="1" kern="0">
              <a:solidFill>
                <a:srgbClr val="000000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  <p:extLst>
      <p:ext uri="{BB962C8B-B14F-4D97-AF65-F5344CB8AC3E}">
        <p14:creationId xmlns:p14="http://schemas.microsoft.com/office/powerpoint/2010/main" val="24479979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Osan ylätunniste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963083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0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963083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914401" y="6248400"/>
            <a:ext cx="2539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 kern="0">
              <a:solidFill>
                <a:srgbClr val="000000"/>
              </a:solidFill>
            </a:endParaRPr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 kern="0">
              <a:solidFill>
                <a:srgbClr val="000000"/>
              </a:solidFill>
            </a:endParaRPr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737601" y="6248400"/>
            <a:ext cx="2539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fld id="{00000000-1234-1234-1234-123412341234}" type="slidenum">
              <a:rPr lang="fi-FI" sz="2400" i="1" kern="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pPr>
                <a:buSzPct val="25000"/>
              </a:pPr>
              <a:t>‹#›</a:t>
            </a:fld>
            <a:endParaRPr lang="fi-FI" sz="2400" i="1" kern="0">
              <a:solidFill>
                <a:srgbClr val="000000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  <p:extLst>
      <p:ext uri="{BB962C8B-B14F-4D97-AF65-F5344CB8AC3E}">
        <p14:creationId xmlns:p14="http://schemas.microsoft.com/office/powerpoint/2010/main" val="19155542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Kaksi sisältökohdetta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914400" y="228600"/>
            <a:ext cx="103632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914401" y="1600200"/>
            <a:ext cx="5079999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6197601" y="1600200"/>
            <a:ext cx="5079999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dt" idx="10"/>
          </p:nvPr>
        </p:nvSpPr>
        <p:spPr>
          <a:xfrm>
            <a:off x="914401" y="6248400"/>
            <a:ext cx="2539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 kern="0">
              <a:solidFill>
                <a:srgbClr val="000000"/>
              </a:solidFill>
            </a:endParaRPr>
          </a:p>
        </p:txBody>
      </p:sp>
      <p:sp>
        <p:nvSpPr>
          <p:cNvPr id="41" name="Shape 41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 kern="0">
              <a:solidFill>
                <a:srgbClr val="000000"/>
              </a:solidFill>
            </a:endParaRPr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8737601" y="6248400"/>
            <a:ext cx="2539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fld id="{00000000-1234-1234-1234-123412341234}" type="slidenum">
              <a:rPr lang="fi-FI" sz="2400" i="1" kern="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pPr>
                <a:buSzPct val="25000"/>
              </a:pPr>
              <a:t>‹#›</a:t>
            </a:fld>
            <a:endParaRPr lang="fi-FI" sz="2400" i="1" kern="0">
              <a:solidFill>
                <a:srgbClr val="000000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  <p:extLst>
      <p:ext uri="{BB962C8B-B14F-4D97-AF65-F5344CB8AC3E}">
        <p14:creationId xmlns:p14="http://schemas.microsoft.com/office/powerpoint/2010/main" val="10292823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Vertailu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609601" y="1535112"/>
            <a:ext cx="5386916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2"/>
          </p:nvPr>
        </p:nvSpPr>
        <p:spPr>
          <a:xfrm>
            <a:off x="609601" y="2174875"/>
            <a:ext cx="5386916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3"/>
          </p:nvPr>
        </p:nvSpPr>
        <p:spPr>
          <a:xfrm>
            <a:off x="6193367" y="1535112"/>
            <a:ext cx="5389032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4"/>
          </p:nvPr>
        </p:nvSpPr>
        <p:spPr>
          <a:xfrm>
            <a:off x="6193367" y="2174875"/>
            <a:ext cx="5389032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dt" idx="10"/>
          </p:nvPr>
        </p:nvSpPr>
        <p:spPr>
          <a:xfrm>
            <a:off x="914401" y="6248400"/>
            <a:ext cx="2539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 kern="0">
              <a:solidFill>
                <a:srgbClr val="000000"/>
              </a:solidFill>
            </a:endParaRPr>
          </a:p>
        </p:txBody>
      </p:sp>
      <p:sp>
        <p:nvSpPr>
          <p:cNvPr id="50" name="Shape 50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 kern="0">
              <a:solidFill>
                <a:srgbClr val="000000"/>
              </a:solidFill>
            </a:endParaRPr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737601" y="6248400"/>
            <a:ext cx="2539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fld id="{00000000-1234-1234-1234-123412341234}" type="slidenum">
              <a:rPr lang="fi-FI" sz="2400" i="1" kern="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pPr>
                <a:buSzPct val="25000"/>
              </a:pPr>
              <a:t>‹#›</a:t>
            </a:fld>
            <a:endParaRPr lang="fi-FI" sz="2400" i="1" kern="0">
              <a:solidFill>
                <a:srgbClr val="000000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  <p:extLst>
      <p:ext uri="{BB962C8B-B14F-4D97-AF65-F5344CB8AC3E}">
        <p14:creationId xmlns:p14="http://schemas.microsoft.com/office/powerpoint/2010/main" val="30726487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Vain otsikko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914400" y="228600"/>
            <a:ext cx="103632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dt" idx="10"/>
          </p:nvPr>
        </p:nvSpPr>
        <p:spPr>
          <a:xfrm>
            <a:off x="914401" y="6248400"/>
            <a:ext cx="2539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 kern="0">
              <a:solidFill>
                <a:srgbClr val="000000"/>
              </a:solidFill>
            </a:endParaRPr>
          </a:p>
        </p:txBody>
      </p:sp>
      <p:sp>
        <p:nvSpPr>
          <p:cNvPr id="55" name="Shape 55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 kern="0">
              <a:solidFill>
                <a:srgbClr val="000000"/>
              </a:solidFill>
            </a:endParaRPr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8737601" y="6248400"/>
            <a:ext cx="2539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fld id="{00000000-1234-1234-1234-123412341234}" type="slidenum">
              <a:rPr lang="fi-FI" sz="2400" i="1" kern="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pPr>
                <a:buSzPct val="25000"/>
              </a:pPr>
              <a:t>‹#›</a:t>
            </a:fld>
            <a:endParaRPr lang="fi-FI" sz="2400" i="1" kern="0">
              <a:solidFill>
                <a:srgbClr val="000000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  <p:extLst>
      <p:ext uri="{BB962C8B-B14F-4D97-AF65-F5344CB8AC3E}">
        <p14:creationId xmlns:p14="http://schemas.microsoft.com/office/powerpoint/2010/main" val="21625948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tsikollinen sisältö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609601" y="273051"/>
            <a:ext cx="4011084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4766733" y="273050"/>
            <a:ext cx="6815667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xfrm>
            <a:off x="914401" y="6248400"/>
            <a:ext cx="2539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 kern="0">
              <a:solidFill>
                <a:srgbClr val="000000"/>
              </a:solidFill>
            </a:endParaRPr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 kern="0">
              <a:solidFill>
                <a:srgbClr val="000000"/>
              </a:solidFill>
            </a:endParaRPr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8737601" y="6248400"/>
            <a:ext cx="2539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fld id="{00000000-1234-1234-1234-123412341234}" type="slidenum">
              <a:rPr lang="fi-FI" sz="2400" i="1" kern="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pPr>
                <a:buSzPct val="25000"/>
              </a:pPr>
              <a:t>‹#›</a:t>
            </a:fld>
            <a:endParaRPr lang="fi-FI" sz="2400" i="1" kern="0">
              <a:solidFill>
                <a:srgbClr val="000000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  <p:extLst>
      <p:ext uri="{BB962C8B-B14F-4D97-AF65-F5344CB8AC3E}">
        <p14:creationId xmlns:p14="http://schemas.microsoft.com/office/powerpoint/2010/main" val="41756022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Otsikollinen kuva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2389718" y="4800601"/>
            <a:ext cx="73151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pic" idx="2"/>
          </p:nvPr>
        </p:nvSpPr>
        <p:spPr>
          <a:xfrm>
            <a:off x="2389718" y="612775"/>
            <a:ext cx="73151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2389718" y="5367338"/>
            <a:ext cx="73151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>
            <a:off x="914401" y="6248400"/>
            <a:ext cx="2539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 kern="0">
              <a:solidFill>
                <a:srgbClr val="000000"/>
              </a:solidFill>
            </a:endParaRPr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 kern="0">
              <a:solidFill>
                <a:srgbClr val="000000"/>
              </a:solidFill>
            </a:endParaRPr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8737601" y="6248400"/>
            <a:ext cx="2539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fld id="{00000000-1234-1234-1234-123412341234}" type="slidenum">
              <a:rPr lang="fi-FI" sz="2400" i="1" kern="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pPr>
                <a:buSzPct val="25000"/>
              </a:pPr>
              <a:t>‹#›</a:t>
            </a:fld>
            <a:endParaRPr lang="fi-FI" sz="2400" i="1" kern="0">
              <a:solidFill>
                <a:srgbClr val="000000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  <p:extLst>
      <p:ext uri="{BB962C8B-B14F-4D97-AF65-F5344CB8AC3E}">
        <p14:creationId xmlns:p14="http://schemas.microsoft.com/office/powerpoint/2010/main" val="3062148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3DF8-B336-476D-98B3-64137DB8AD6D}" type="datetimeFigureOut">
              <a:rPr lang="fi-FI" smtClean="0"/>
              <a:t>10.10.2017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A6E5A-CCD0-421D-A372-EAC5B450D59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332515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Otsikko ja pystysuora teksti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914400" y="228600"/>
            <a:ext cx="103632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 rot="5400000">
            <a:off x="3848099" y="-1333500"/>
            <a:ext cx="4495800" cy="10363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dt" idx="10"/>
          </p:nvPr>
        </p:nvSpPr>
        <p:spPr>
          <a:xfrm>
            <a:off x="914401" y="6248400"/>
            <a:ext cx="2539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 kern="0">
              <a:solidFill>
                <a:srgbClr val="000000"/>
              </a:solidFill>
            </a:endParaRPr>
          </a:p>
        </p:txBody>
      </p:sp>
      <p:sp>
        <p:nvSpPr>
          <p:cNvPr id="75" name="Shape 75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 kern="0">
              <a:solidFill>
                <a:srgbClr val="000000"/>
              </a:solidFill>
            </a:endParaRPr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>
          <a:xfrm>
            <a:off x="8737601" y="6248400"/>
            <a:ext cx="2539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fld id="{00000000-1234-1234-1234-123412341234}" type="slidenum">
              <a:rPr lang="fi-FI" sz="2400" i="1" kern="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pPr>
                <a:buSzPct val="25000"/>
              </a:pPr>
              <a:t>‹#›</a:t>
            </a:fld>
            <a:endParaRPr lang="fi-FI" sz="2400" i="1" kern="0">
              <a:solidFill>
                <a:srgbClr val="000000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  <p:extLst>
      <p:ext uri="{BB962C8B-B14F-4D97-AF65-F5344CB8AC3E}">
        <p14:creationId xmlns:p14="http://schemas.microsoft.com/office/powerpoint/2010/main" val="22717600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Pystysuora otsikko ja teksti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 rot="5400000">
            <a:off x="7048499" y="1866900"/>
            <a:ext cx="5867400" cy="2590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 rot="5400000">
            <a:off x="1765299" y="-622300"/>
            <a:ext cx="5867400" cy="7569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dt" idx="10"/>
          </p:nvPr>
        </p:nvSpPr>
        <p:spPr>
          <a:xfrm>
            <a:off x="914401" y="6248400"/>
            <a:ext cx="2539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 kern="0">
              <a:solidFill>
                <a:srgbClr val="000000"/>
              </a:solidFill>
            </a:endParaRPr>
          </a:p>
        </p:txBody>
      </p:sp>
      <p:sp>
        <p:nvSpPr>
          <p:cNvPr id="81" name="Shape 81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 kern="0">
              <a:solidFill>
                <a:srgbClr val="000000"/>
              </a:solidFill>
            </a:endParaRPr>
          </a:p>
        </p:txBody>
      </p:sp>
      <p:sp>
        <p:nvSpPr>
          <p:cNvPr id="82" name="Shape 82"/>
          <p:cNvSpPr txBox="1">
            <a:spLocks noGrp="1"/>
          </p:cNvSpPr>
          <p:nvPr>
            <p:ph type="sldNum" idx="12"/>
          </p:nvPr>
        </p:nvSpPr>
        <p:spPr>
          <a:xfrm>
            <a:off x="8737601" y="6248400"/>
            <a:ext cx="2539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fld id="{00000000-1234-1234-1234-123412341234}" type="slidenum">
              <a:rPr lang="fi-FI" sz="2400" i="1" kern="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pPr>
                <a:buSzPct val="25000"/>
              </a:pPr>
              <a:t>‹#›</a:t>
            </a:fld>
            <a:endParaRPr lang="fi-FI" sz="2400" i="1" kern="0">
              <a:solidFill>
                <a:srgbClr val="000000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  <p:extLst>
      <p:ext uri="{BB962C8B-B14F-4D97-AF65-F5344CB8AC3E}">
        <p14:creationId xmlns:p14="http://schemas.microsoft.com/office/powerpoint/2010/main" val="2897427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3DF8-B336-476D-98B3-64137DB8AD6D}" type="datetimeFigureOut">
              <a:rPr lang="fi-FI" smtClean="0"/>
              <a:t>10.10.2017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A6E5A-CCD0-421D-A372-EAC5B450D59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9362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3DF8-B336-476D-98B3-64137DB8AD6D}" type="datetimeFigureOut">
              <a:rPr lang="fi-FI" smtClean="0"/>
              <a:t>10.10.2017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A6E5A-CCD0-421D-A372-EAC5B450D59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23465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3DF8-B336-476D-98B3-64137DB8AD6D}" type="datetimeFigureOut">
              <a:rPr lang="fi-FI" smtClean="0"/>
              <a:t>10.10.2017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A6E5A-CCD0-421D-A372-EAC5B450D59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22895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3DF8-B336-476D-98B3-64137DB8AD6D}" type="datetimeFigureOut">
              <a:rPr lang="fi-FI" smtClean="0"/>
              <a:t>10.10.2017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A6E5A-CCD0-421D-A372-EAC5B450D59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39850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3DF8-B336-476D-98B3-64137DB8AD6D}" type="datetimeFigureOut">
              <a:rPr lang="fi-FI" smtClean="0"/>
              <a:t>10.10.2017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A6E5A-CCD0-421D-A372-EAC5B450D59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13216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3DF8-B336-476D-98B3-64137DB8AD6D}" type="datetimeFigureOut">
              <a:rPr lang="fi-FI" smtClean="0"/>
              <a:t>10.10.2017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A6E5A-CCD0-421D-A372-EAC5B450D59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1205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3DF8-B336-476D-98B3-64137DB8AD6D}" type="datetimeFigureOut">
              <a:rPr lang="fi-FI" smtClean="0"/>
              <a:t>10.10.2017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A6E5A-CCD0-421D-A372-EAC5B450D59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10115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A3DF8-B336-476D-98B3-64137DB8AD6D}" type="datetimeFigureOut">
              <a:rPr lang="fi-FI" smtClean="0"/>
              <a:t>10.10.2017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A6E5A-CCD0-421D-A372-EAC5B450D59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3286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hape 1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6000" y="-9000"/>
            <a:ext cx="12223999" cy="6876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914400" y="228600"/>
            <a:ext cx="103632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914400" y="1600200"/>
            <a:ext cx="10363200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/>
          <p:nvPr/>
        </p:nvSpPr>
        <p:spPr>
          <a:xfrm>
            <a:off x="304800" y="6453335"/>
            <a:ext cx="457200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defRPr/>
            </a:pPr>
            <a:r>
              <a:rPr lang="fi-FI" altLang="fi-FI" sz="1200" kern="0" dirty="0">
                <a:solidFill>
                  <a:srgbClr val="FFFFFF"/>
                </a:solidFill>
                <a:latin typeface="Verdana" pitchFamily="34" charset="0"/>
                <a:cs typeface="Arial"/>
                <a:sym typeface="Arial"/>
              </a:rPr>
              <a:t>Forum 2 – Taloustieto</a:t>
            </a:r>
          </a:p>
        </p:txBody>
      </p:sp>
    </p:spTree>
    <p:extLst>
      <p:ext uri="{BB962C8B-B14F-4D97-AF65-F5344CB8AC3E}">
        <p14:creationId xmlns:p14="http://schemas.microsoft.com/office/powerpoint/2010/main" val="213610347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2209800" y="6858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r>
              <a:rPr lang="fi-FI" dirty="0"/>
              <a:t>Asuntojen hinnat eri paikkakunnilla</a:t>
            </a:r>
            <a:r>
              <a:rPr lang="fi-FI" b="0" dirty="0"/>
              <a:t/>
            </a:r>
            <a:br>
              <a:rPr lang="fi-FI" b="0" dirty="0"/>
            </a:br>
            <a:r>
              <a:rPr lang="fi-FI" dirty="0"/>
              <a:t/>
            </a:r>
            <a:br>
              <a:rPr lang="fi-FI" dirty="0"/>
            </a:br>
            <a:endParaRPr lang="fi-FI" dirty="0">
              <a:solidFill>
                <a:srgbClr val="000000"/>
              </a:solidFill>
            </a:endParaRP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2209800" y="1600200"/>
            <a:ext cx="7772400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fontAlgn="base">
              <a:buFont typeface="Arial" panose="020B0604020202020204" pitchFamily="34" charset="0"/>
              <a:buChar char="•"/>
            </a:pPr>
            <a:r>
              <a:rPr lang="fi-FI" dirty="0"/>
              <a:t>Sinulla on käytössäsi 200 000 euroa.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fi-FI" dirty="0"/>
              <a:t>Etsi kahdelta eri paikkakunnalta asunnot, jotka voi ostaa tuolla summalla.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fi-FI" dirty="0"/>
              <a:t>Millaiset asunnot saat?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fi-FI" dirty="0"/>
              <a:t>Mitä eroja asunnoissa on?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fi-FI" dirty="0"/>
              <a:t>Mitkä tekijät vaikuttavat asuntojen hintaeroihin?</a:t>
            </a:r>
          </a:p>
          <a:p>
            <a:pPr marL="457200" indent="-457200">
              <a:buSzPct val="62500"/>
              <a:buNone/>
            </a:pPr>
            <a:endParaRPr sz="3200" dirty="0">
              <a:solidFill>
                <a:srgbClr val="CC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89407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2076125" y="260425"/>
            <a:ext cx="8287800" cy="91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fi-FI" dirty="0"/>
              <a:t>Mitä asuminen maksaa?</a:t>
            </a:r>
            <a:endParaRPr lang="fi-FI" dirty="0">
              <a:solidFill>
                <a:srgbClr val="000000"/>
              </a:solidFill>
            </a:endParaRPr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2076125" y="1174826"/>
            <a:ext cx="80010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Olet ostamassa itsellesi ensimmäistä uutta asuntoa. Tarkoituksenasi on ostaa asunto, jossa olisi noin 30 neliötä. Valitse asunto netin asuntojen myyntisivustolta.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fi-FI" dirty="0"/>
              <a:t>Kuinka paljon asunto maksaa?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fi-FI" dirty="0"/>
              <a:t>Selvitä pankin lainalaskurilla, kuinka suuri on kuukausierä, jos laina-aika on esimerkiksi 20 vuotta.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fi-FI" dirty="0"/>
              <a:t>Kuinka suuri on asunnon hoitovastike kuukaudessa?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fi-FI" dirty="0"/>
              <a:t>Kuinka paljon sinulta menee kuukaudessa asumiskuluihin? 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fi-FI" dirty="0"/>
              <a:t>Kuinka paljon nettotulojesi pitäisi olla, jotta voisit ostaa kyseisen asunnon (asumiseen saisi mennä noin 25 % nettotuloista)?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fi-FI" dirty="0"/>
              <a:t>Mitä jos lainan korko nousee esimerkiksi 3 %? Mikä vaikutus koron nousulla on talouteesi?</a:t>
            </a:r>
          </a:p>
        </p:txBody>
      </p:sp>
    </p:spTree>
    <p:extLst>
      <p:ext uri="{BB962C8B-B14F-4D97-AF65-F5344CB8AC3E}">
        <p14:creationId xmlns:p14="http://schemas.microsoft.com/office/powerpoint/2010/main" val="2356151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2076125" y="260425"/>
            <a:ext cx="8287800" cy="91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fi-FI" dirty="0"/>
              <a:t>Mitä asuminen maksaa?</a:t>
            </a:r>
            <a:endParaRPr lang="fi-FI" dirty="0">
              <a:solidFill>
                <a:srgbClr val="000000"/>
              </a:solidFill>
            </a:endParaRPr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2076125" y="1174826"/>
            <a:ext cx="80010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fontAlgn="base">
              <a:buFont typeface="Arial" panose="020B0604020202020204" pitchFamily="34" charset="0"/>
              <a:buChar char="•"/>
            </a:pPr>
            <a:r>
              <a:rPr lang="fi-FI" dirty="0"/>
              <a:t>Selvitä, mitä maksaisi edellisen tehtävän kokoisen asunnon vuokraaminen samalta paikkakunnalta.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fi-FI" dirty="0"/>
              <a:t>Kumpi vaikuttaa taloudellisesti järkevämmältä vaihtoehdolta pitkällä aikavälillä: vuokraaminen vai ostaminen?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fi-FI" dirty="0"/>
              <a:t>Mitä muita kuin taloudellisia tekijöitä kannattaa ottaa huomioon, kun miettii asumisvaihtoehtoja?</a:t>
            </a:r>
          </a:p>
        </p:txBody>
      </p:sp>
    </p:spTree>
    <p:extLst>
      <p:ext uri="{BB962C8B-B14F-4D97-AF65-F5344CB8AC3E}">
        <p14:creationId xmlns:p14="http://schemas.microsoft.com/office/powerpoint/2010/main" val="1783831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2209800" y="228600"/>
            <a:ext cx="7772400" cy="914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/>
            <a:r>
              <a:rPr lang="fi-FI" dirty="0"/>
              <a:t>Mikä on ASP?</a:t>
            </a:r>
            <a:endParaRPr dirty="0"/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2209800" y="1600200"/>
            <a:ext cx="7772400" cy="4495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127000" indent="0" fontAlgn="base">
              <a:buNone/>
            </a:pPr>
            <a:r>
              <a:rPr lang="fi-FI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Tehtävät</a:t>
            </a:r>
          </a:p>
          <a:p>
            <a:pPr marL="127000" indent="0" fontAlgn="base">
              <a:buNone/>
            </a:pPr>
            <a:endParaRPr lang="fi-FI" dirty="0"/>
          </a:p>
          <a:p>
            <a:pPr marL="127000" indent="0" fontAlgn="base">
              <a:buNone/>
            </a:pPr>
            <a:r>
              <a:rPr lang="fi-FI" dirty="0"/>
              <a:t>1. Selvitä, mikä on ASP.</a:t>
            </a:r>
          </a:p>
          <a:p>
            <a:pPr marL="127000" indent="0" fontAlgn="base">
              <a:buNone/>
            </a:pPr>
            <a:r>
              <a:rPr lang="fi-FI" dirty="0"/>
              <a:t>2. Minkälaisin ehdoin sitä saa? Vertaa ainakin kahden eri pankin ehtoja.</a:t>
            </a:r>
          </a:p>
          <a:p>
            <a:pPr marL="127000" indent="0" fontAlgn="base">
              <a:buNone/>
            </a:pPr>
            <a:r>
              <a:rPr lang="fi-FI" dirty="0"/>
              <a:t>3. Milloin se kannattaa aloittaa?</a:t>
            </a:r>
          </a:p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40738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lank Presentation">
  <a:themeElements>
    <a:clrScheme name="Blank Presentatio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214</Words>
  <Application>Microsoft Office PowerPoint</Application>
  <PresentationFormat>Laajakuva</PresentationFormat>
  <Paragraphs>27</Paragraphs>
  <Slides>4</Slides>
  <Notes>4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Merriweather Sans</vt:lpstr>
      <vt:lpstr>Verdana</vt:lpstr>
      <vt:lpstr>Office-teema</vt:lpstr>
      <vt:lpstr>Blank Presentation</vt:lpstr>
      <vt:lpstr>Asuntojen hinnat eri paikkakunnilla  </vt:lpstr>
      <vt:lpstr>Mitä asuminen maksaa?</vt:lpstr>
      <vt:lpstr>Mitä asuminen maksaa?</vt:lpstr>
      <vt:lpstr>Mikä on ASP?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Asuntojen hinnat eri paikkakunnilla  </dc:title>
  <dc:creator>Ville Paldanius</dc:creator>
  <cp:lastModifiedBy>Ville Paldanius</cp:lastModifiedBy>
  <cp:revision>1</cp:revision>
  <dcterms:created xsi:type="dcterms:W3CDTF">2017-10-10T10:02:11Z</dcterms:created>
  <dcterms:modified xsi:type="dcterms:W3CDTF">2017-10-10T10:03:15Z</dcterms:modified>
</cp:coreProperties>
</file>