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8" d="100"/>
          <a:sy n="48" d="100"/>
        </p:scale>
        <p:origin x="4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85993-73DD-412B-9ABA-41F276C2F3DB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00DA7-2793-423C-8532-F4148A124B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64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erriweather Sans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pPr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38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91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49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411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822122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852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4496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5079997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079997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895486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1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36675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836134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370939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1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75163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35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848099" y="-1333500"/>
            <a:ext cx="4495800" cy="103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409628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048499" y="1866900"/>
            <a:ext cx="5867400" cy="25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65297" y="-622300"/>
            <a:ext cx="5867400" cy="756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9144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 Sans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539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Merriweather Sans"/>
              <a:buNone/>
            </a:pPr>
            <a:fld id="{00000000-1234-1234-1234-123412341234}" type="slidenum">
              <a:rPr lang="fi-FI" sz="2400" i="1" kern="0">
                <a:solidFill>
                  <a:srgbClr val="000000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Clr>
                  <a:srgbClr val="000000"/>
                </a:buClr>
                <a:buSzPct val="25000"/>
                <a:buFont typeface="Merriweather Sans"/>
                <a:buNone/>
              </a:pPr>
              <a:t>‹#›</a:t>
            </a:fld>
            <a:endParaRPr lang="fi-FI" sz="2400" i="1" kern="0">
              <a:solidFill>
                <a:srgbClr val="000000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2799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899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40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11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39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0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37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42BD3-99C1-49A4-9E13-4FE450C4991D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9B94-4DAD-4411-8B28-4CDCF2AE64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94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6000" y="-9000"/>
            <a:ext cx="12223999" cy="68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304800" y="6453335"/>
            <a:ext cx="45720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defRPr/>
            </a:pPr>
            <a:r>
              <a:rPr lang="fi-FI" altLang="fi-FI" sz="1200" kern="0" dirty="0">
                <a:solidFill>
                  <a:srgbClr val="FFFFFF"/>
                </a:solidFill>
                <a:latin typeface="Verdana" pitchFamily="34" charset="0"/>
                <a:cs typeface="Arial"/>
                <a:sym typeface="Arial"/>
              </a:rPr>
              <a:t>Forum 2 – Taloustieto</a:t>
            </a:r>
          </a:p>
        </p:txBody>
      </p:sp>
    </p:spTree>
    <p:extLst>
      <p:ext uri="{BB962C8B-B14F-4D97-AF65-F5344CB8AC3E}">
        <p14:creationId xmlns:p14="http://schemas.microsoft.com/office/powerpoint/2010/main" val="33492184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.wikipedia.org/wiki/Kartelli#Suomi" TargetMode="External"/><Relationship Id="rId2" Type="http://schemas.openxmlformats.org/officeDocument/2006/relationships/hyperlink" Target="https://fi.wikipedia.org/wiki/Oligopoli#Suomess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lpailuttaja.f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vertaa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6. Vapaa kilpailu hyödyttää kuluttajaa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3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Markkinatalous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Adam Smith (1723 – 1790) </a:t>
            </a:r>
          </a:p>
          <a:p>
            <a:pPr lvl="1"/>
            <a:r>
              <a:rPr lang="fi-FI" dirty="0" smtClean="0"/>
              <a:t>Valtion tulee puuttua talouteen mahdollisimman vähän</a:t>
            </a:r>
          </a:p>
          <a:p>
            <a:pPr lvl="1"/>
            <a:r>
              <a:rPr lang="fi-FI" dirty="0" smtClean="0"/>
              <a:t>Vapaa kilpailu takaa parhaimman lopputuloksen kuluttajille ja yrityksille</a:t>
            </a:r>
          </a:p>
          <a:p>
            <a:r>
              <a:rPr lang="fi-FI" dirty="0" smtClean="0"/>
              <a:t>Elinkeinovapaus</a:t>
            </a:r>
          </a:p>
          <a:p>
            <a:pPr lvl="1"/>
            <a:r>
              <a:rPr lang="fi-FI" dirty="0" smtClean="0"/>
              <a:t>Vapaus perustaa yrityksiä, tuottaa haluamiaan hyödykkeitä ja myydä niitä vapaasti kotimaassa ja ulkomailla</a:t>
            </a:r>
          </a:p>
          <a:p>
            <a:r>
              <a:rPr lang="fi-FI" dirty="0" smtClean="0"/>
              <a:t>Vastakohtana sosialistinen talousjärjestelmä (</a:t>
            </a:r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dead</a:t>
            </a:r>
            <a:r>
              <a:rPr lang="fi-FI" dirty="0" smtClean="0"/>
              <a:t>..)</a:t>
            </a:r>
          </a:p>
          <a:p>
            <a:pPr lvl="1"/>
            <a:r>
              <a:rPr lang="fi-FI" dirty="0" smtClean="0"/>
              <a:t>Taloudesta päättävät poliitikot ja virkamiehet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55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dirty="0" smtClean="0"/>
              <a:t>Mieti parin kanssa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1. Mitä hyötyä vapaasta kilpailusta ja markkinoista mielestäsi on</a:t>
            </a:r>
          </a:p>
          <a:p>
            <a:pPr marL="914400" lvl="1" indent="-457200">
              <a:buAutoNum type="alphaUcParenR"/>
            </a:pPr>
            <a:r>
              <a:rPr lang="fi-FI" dirty="0" smtClean="0"/>
              <a:t>Kuluttajalle</a:t>
            </a:r>
          </a:p>
          <a:p>
            <a:pPr marL="914400" lvl="1" indent="-457200">
              <a:buAutoNum type="alphaUcParenR"/>
            </a:pPr>
            <a:r>
              <a:rPr lang="fi-FI" dirty="0" smtClean="0"/>
              <a:t>Yrityksille</a:t>
            </a:r>
          </a:p>
          <a:p>
            <a:pPr marL="914400" lvl="1" indent="-457200">
              <a:buAutoNum type="alphaUcParenR"/>
            </a:pPr>
            <a:r>
              <a:rPr lang="fi-FI" dirty="0" smtClean="0"/>
              <a:t>Kansantaloudelle</a:t>
            </a:r>
          </a:p>
          <a:p>
            <a:pPr marL="0" indent="0">
              <a:buNone/>
            </a:pPr>
            <a:r>
              <a:rPr lang="fi-FI" dirty="0" smtClean="0"/>
              <a:t>2. </a:t>
            </a:r>
            <a:r>
              <a:rPr lang="fi-FI" dirty="0" smtClean="0"/>
              <a:t>Ovatko </a:t>
            </a:r>
            <a:r>
              <a:rPr lang="fi-FI" dirty="0" smtClean="0"/>
              <a:t>markkinat aidosti vapaat? Rajoittaako joku/jokin markkinoita?</a:t>
            </a:r>
          </a:p>
          <a:p>
            <a:pPr marL="0" indent="0">
              <a:buNone/>
            </a:pPr>
            <a:endParaRPr lang="fi-FI" dirty="0" smtClean="0"/>
          </a:p>
          <a:p>
            <a:pPr marL="457200" indent="-457200">
              <a:buAutoNum type="alphaUcParenR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799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Erilaisia markkinatilanteita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Kilpailu epätäydellistä, mikäli myyjät voivat ratkaisevasti vaikuttaa hyödykkeen hintaan</a:t>
            </a:r>
          </a:p>
          <a:p>
            <a:r>
              <a:rPr lang="fi-FI" dirty="0" smtClean="0"/>
              <a:t>Oligopoli</a:t>
            </a:r>
          </a:p>
          <a:p>
            <a:pPr lvl="1"/>
            <a:r>
              <a:rPr lang="fi-FI" dirty="0" smtClean="0"/>
              <a:t>Vain muutama yritys markkinoilla (usein suuryrityksiä)</a:t>
            </a:r>
          </a:p>
          <a:p>
            <a:pPr lvl="1"/>
            <a:r>
              <a:rPr lang="fi-FI" dirty="0" smtClean="0"/>
              <a:t>Uusien yritysten vaikea päästä markkinoille</a:t>
            </a:r>
          </a:p>
          <a:p>
            <a:pPr lvl="1"/>
            <a:r>
              <a:rPr lang="fi-FI" dirty="0" smtClean="0"/>
              <a:t>Suuryritykset pystyvät estämään uusien kilpailijoiden tulon myymällä tuotetta alihintaan</a:t>
            </a:r>
          </a:p>
          <a:p>
            <a:pPr lvl="1"/>
            <a:r>
              <a:rPr lang="fi-FI" dirty="0" smtClean="0">
                <a:hlinkClick r:id="rId2"/>
              </a:rPr>
              <a:t>Esim</a:t>
            </a:r>
            <a:r>
              <a:rPr lang="fi-FI" dirty="0" smtClean="0"/>
              <a:t>. Bensiinikauppa, vakuutusala ja pankkiala  </a:t>
            </a:r>
          </a:p>
          <a:p>
            <a:pPr lvl="1"/>
            <a:r>
              <a:rPr lang="fi-FI" dirty="0" smtClean="0"/>
              <a:t>Räikein muoto kartelli</a:t>
            </a:r>
          </a:p>
          <a:p>
            <a:pPr lvl="2"/>
            <a:r>
              <a:rPr lang="fi-FI" dirty="0" smtClean="0"/>
              <a:t>Yritykset sopivat keskenään hinnoista ja tuotteiden määrästä</a:t>
            </a:r>
          </a:p>
          <a:p>
            <a:pPr lvl="2"/>
            <a:r>
              <a:rPr lang="fi-FI" dirty="0" smtClean="0"/>
              <a:t>Kiellettyjä, mutta vaikea </a:t>
            </a:r>
            <a:r>
              <a:rPr lang="fi-FI" dirty="0" smtClean="0">
                <a:hlinkClick r:id="rId3"/>
              </a:rPr>
              <a:t>todistaa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156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Monopolistinen kilpailu</a:t>
            </a:r>
          </a:p>
          <a:p>
            <a:pPr lvl="1"/>
            <a:r>
              <a:rPr lang="fi-FI" dirty="0" smtClean="0"/>
              <a:t>Yritykset valmistavat </a:t>
            </a:r>
            <a:r>
              <a:rPr lang="fi-FI" dirty="0" err="1" smtClean="0"/>
              <a:t>tiettyjä</a:t>
            </a:r>
            <a:r>
              <a:rPr lang="fi-FI" dirty="0" smtClean="0"/>
              <a:t> erikoistuotteita tai merkkituotteita</a:t>
            </a:r>
          </a:p>
          <a:p>
            <a:pPr lvl="1"/>
            <a:r>
              <a:rPr lang="fi-FI" dirty="0" smtClean="0"/>
              <a:t>Luksustuotteet joihin vain osalla kuluttajista on varaa</a:t>
            </a:r>
          </a:p>
          <a:p>
            <a:r>
              <a:rPr lang="fi-FI" dirty="0" smtClean="0"/>
              <a:t>Monopoli</a:t>
            </a:r>
          </a:p>
          <a:p>
            <a:pPr lvl="1"/>
            <a:r>
              <a:rPr lang="fi-FI" dirty="0" smtClean="0"/>
              <a:t>Yksi yritys hallitsee markkinoita</a:t>
            </a:r>
          </a:p>
          <a:p>
            <a:pPr lvl="1"/>
            <a:r>
              <a:rPr lang="fi-FI" dirty="0" smtClean="0"/>
              <a:t>Voi hinnoitella tuotteet vapaasti</a:t>
            </a:r>
          </a:p>
          <a:p>
            <a:pPr marL="457200" lvl="1" indent="0">
              <a:buNone/>
            </a:pPr>
            <a:r>
              <a:rPr lang="fi-FI" dirty="0" smtClean="0"/>
              <a:t>Syitä</a:t>
            </a:r>
          </a:p>
          <a:p>
            <a:pPr lvl="1"/>
            <a:r>
              <a:rPr lang="fi-FI" dirty="0" smtClean="0"/>
              <a:t>luonnollinen monopoli</a:t>
            </a:r>
          </a:p>
          <a:p>
            <a:pPr lvl="2"/>
            <a:r>
              <a:rPr lang="fi-FI" dirty="0" smtClean="0"/>
              <a:t>Kaukolämpöverkko, VR</a:t>
            </a:r>
          </a:p>
          <a:p>
            <a:pPr lvl="1"/>
            <a:r>
              <a:rPr lang="fi-FI" dirty="0" smtClean="0"/>
              <a:t>Lainsäädännölliset </a:t>
            </a:r>
          </a:p>
          <a:p>
            <a:pPr lvl="2"/>
            <a:r>
              <a:rPr lang="fi-FI" dirty="0" smtClean="0"/>
              <a:t>Alko</a:t>
            </a:r>
            <a:r>
              <a:rPr lang="fi-FI" dirty="0" smtClean="0"/>
              <a:t>, veikkaus</a:t>
            </a:r>
            <a:endParaRPr lang="fi-FI" dirty="0" smtClean="0"/>
          </a:p>
          <a:p>
            <a:pPr lvl="1"/>
            <a:r>
              <a:rPr lang="fi-FI" dirty="0" smtClean="0"/>
              <a:t>Patentti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66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Vapaan kilpailun edistäminen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Suomessa kilpailu- ja kuluttajavirasto</a:t>
            </a:r>
          </a:p>
          <a:p>
            <a:pPr lvl="1"/>
            <a:r>
              <a:rPr lang="fi-FI" dirty="0" smtClean="0"/>
              <a:t>Tutkii hinnoittelua, markkinointia sekä kartelliepäilyjä</a:t>
            </a:r>
          </a:p>
          <a:p>
            <a:r>
              <a:rPr lang="fi-FI" dirty="0" smtClean="0"/>
              <a:t>EU:n kilpailulainsäädäntö</a:t>
            </a:r>
          </a:p>
          <a:p>
            <a:r>
              <a:rPr lang="fi-FI" dirty="0" smtClean="0"/>
              <a:t>Kilpailuttaminen</a:t>
            </a:r>
            <a:endParaRPr lang="fi-FI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606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209799" y="4772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fi-FI" dirty="0"/>
              <a:t>Kansalainen kilpailuttajana</a:t>
            </a:r>
            <a:endParaRPr lang="fi-FI" dirty="0">
              <a:solidFill>
                <a:schemeClr val="dk1"/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1903828" y="962122"/>
            <a:ext cx="8384345" cy="570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Verkossa on nykyään useita palveluja, joiden avulla voi kilpailuttaa eri palveluita.</a:t>
            </a:r>
          </a:p>
          <a:p>
            <a:pPr>
              <a:spcBef>
                <a:spcPts val="400"/>
              </a:spcBef>
            </a:pPr>
            <a:endParaRPr lang="fi-FI" sz="2000" b="1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>
              <a:spcBef>
                <a:spcPts val="400"/>
              </a:spcBef>
            </a:pPr>
            <a:r>
              <a:rPr lang="fi-FI" sz="2000" b="1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Tehtävät</a:t>
            </a:r>
          </a:p>
          <a:p>
            <a:pPr>
              <a:spcBef>
                <a:spcPts val="400"/>
              </a:spcBef>
            </a:pPr>
            <a:endParaRPr lang="fi-FI" sz="20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Tutustu sivustoon: </a:t>
            </a:r>
            <a:r>
              <a:rPr lang="fi-FI" sz="2000" u="sng" kern="0" dirty="0">
                <a:solidFill>
                  <a:srgbClr val="0066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  <a:hlinkClick r:id="rId3"/>
              </a:rPr>
              <a:t>https://www.kilpailuttaja.fi/</a:t>
            </a:r>
            <a:endParaRPr lang="fi-FI" sz="2000" u="sng" kern="0" dirty="0">
              <a:solidFill>
                <a:srgbClr val="0066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1. Mitä asioita kyseisellä sivustolla voi kilpailuttaa?</a:t>
            </a: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2. Millä muilla aloilla tällainen kilpailutus voisi toimia?</a:t>
            </a: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3. Valitse itseäsi lähellä oleva aihe ja tee kilpailutus.</a:t>
            </a: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Kuinka paljon säästäisit tämän kilpailutuksen avulla?</a:t>
            </a: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4. Mitä muita keinoja on tehdä kilpailutus kuin verkon avulla?</a:t>
            </a: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/>
            </a:r>
            <a:b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Tutustu myös sivustoon </a:t>
            </a:r>
            <a:r>
              <a:rPr lang="fi-FI" sz="2000" u="sng" kern="0" dirty="0">
                <a:solidFill>
                  <a:srgbClr val="0066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  <a:hlinkClick r:id="rId4"/>
              </a:rPr>
              <a:t>http://www.vertaa.fi/</a:t>
            </a:r>
            <a:endParaRPr lang="fi-FI" sz="20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>
              <a:spcBef>
                <a:spcPts val="400"/>
              </a:spcBef>
            </a:pPr>
            <a:r>
              <a:rPr lang="fi-FI" sz="20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6. Minkä tavaran olet ostanut viimeksi? Katso, mihin hintaan olisit tuotteen voinut saada.</a:t>
            </a:r>
          </a:p>
          <a:p>
            <a:r>
              <a:rPr lang="fi-FI" sz="1400" kern="0" dirty="0">
                <a:solidFill>
                  <a:srgbClr val="000000"/>
                </a:solidFill>
                <a:cs typeface="Arial"/>
                <a:sym typeface="Arial"/>
              </a:rPr>
              <a:t/>
            </a:r>
            <a:br>
              <a:rPr lang="fi-FI" sz="1400" kern="0" dirty="0">
                <a:solidFill>
                  <a:srgbClr val="000000"/>
                </a:solidFill>
                <a:cs typeface="Arial"/>
                <a:sym typeface="Arial"/>
              </a:rPr>
            </a:br>
            <a:endParaRPr lang="fi-FI"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71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265</Words>
  <Application>Microsoft Office PowerPoint</Application>
  <PresentationFormat>Laajakuva</PresentationFormat>
  <Paragraphs>57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Merriweather Sans</vt:lpstr>
      <vt:lpstr>Verdana</vt:lpstr>
      <vt:lpstr>Office-teema</vt:lpstr>
      <vt:lpstr>Blank Presentation</vt:lpstr>
      <vt:lpstr>6. Vapaa kilpailu hyödyttää kuluttajaa</vt:lpstr>
      <vt:lpstr>Markkinatalous</vt:lpstr>
      <vt:lpstr> Mieti parin kanssa</vt:lpstr>
      <vt:lpstr>Erilaisia markkinatilanteita</vt:lpstr>
      <vt:lpstr>PowerPoint-esitys</vt:lpstr>
      <vt:lpstr>Vapaan kilpailun edistäminen</vt:lpstr>
      <vt:lpstr>Kansalainen kilpailuttajana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Vapaa kilpaulu hyödyttää kuluttajaa</dc:title>
  <dc:creator>Ville Paldanius</dc:creator>
  <cp:lastModifiedBy>Ville Paldanius</cp:lastModifiedBy>
  <cp:revision>12</cp:revision>
  <dcterms:created xsi:type="dcterms:W3CDTF">2017-09-29T07:17:13Z</dcterms:created>
  <dcterms:modified xsi:type="dcterms:W3CDTF">2018-12-18T10:39:43Z</dcterms:modified>
</cp:coreProperties>
</file>