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D0921-FE67-425D-9320-DBAE97BAA7E7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5B280-4DCB-4AB8-A10A-BAFF0D989A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7394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09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29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29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482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9057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6272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43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277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71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815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722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32162E-5493-4DA9-AE69-36DE1DBA92BD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9366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C2E85E-8D78-4180-BE5D-4B50E3412FE8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9597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F4EC8C-7181-4B1B-B0DF-0DD1CDF00808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3503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B3A5EF-C1D2-4581-80D5-D358B7777B3A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56756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E5748C-DF45-44D1-921F-DFE524277A91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8572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BD5DAC-1AF5-485A-8659-EEF77A48D65A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3622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A77C59-236F-4C67-9EE4-D9447447FB92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71458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62EC50-C03C-4CD7-BD6B-1DE0608F5527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7102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3233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B3B8AD-178B-4E3D-9095-3A6018803E0C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79881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A58E91-C772-4ABC-8168-02FE4102D1F1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8609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E39B19-6D18-4829-8F60-375465AFE44A}" type="slidenum">
              <a:rPr lang="fi-FI" altLang="fi-FI" sz="2400" i="1">
                <a:solidFill>
                  <a:srgbClr val="000000"/>
                </a:solidFill>
                <a:latin typeface="Lucida Grande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>
              <a:solidFill>
                <a:srgbClr val="000000"/>
              </a:solidFill>
              <a:latin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4558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58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10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829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40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0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8737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87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54793-EB81-4BC0-B6A0-DBEBEC98E2C6}" type="datetimeFigureOut">
              <a:rPr lang="fi-FI" smtClean="0"/>
              <a:t>6.10.2017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D2EA1-5761-401A-8FBD-8398150A81E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657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0" y="-9000"/>
            <a:ext cx="12224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304800" y="6453337"/>
            <a:ext cx="4572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200" i="0" dirty="0">
                <a:solidFill>
                  <a:srgbClr val="FFFFFF"/>
                </a:solidFill>
                <a:latin typeface="Verdana" pitchFamily="34" charset="0"/>
              </a:rPr>
              <a:t>Forum 2 – Taloustieto</a:t>
            </a:r>
          </a:p>
        </p:txBody>
      </p:sp>
    </p:spTree>
    <p:extLst>
      <p:ext uri="{BB962C8B-B14F-4D97-AF65-F5344CB8AC3E}">
        <p14:creationId xmlns:p14="http://schemas.microsoft.com/office/powerpoint/2010/main" val="254954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uomenkuvalehti.fi/jutut/kotimaa/nain-verokarhu-kahmaisee-rahasi-ja-nain-se-ne-kayttaa-toistaiseksi/?shared=80795-4c94a40e-4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mtClean="0"/>
              <a:t>10. </a:t>
            </a:r>
            <a:r>
              <a:rPr lang="fi-FI" dirty="0" smtClean="0"/>
              <a:t>Verot – yhteiskunnan selkäranka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06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5.googleusercontent.com/CvuVOICk8rK-1GRO8KdQzqh4WMEns1iQKQ1wpBkVpg3wa0DGNZX3RQMey-KF9L6D6Mq9gCGmVTD9Na5YRxUhG-1ghU1dDvR7pHS6uWDmy8uwmWyHCiVcqe6XlgUQ411UFcR12zr0yy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28" y="196948"/>
            <a:ext cx="4891826" cy="608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974167" y="1763908"/>
            <a:ext cx="37982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auton käyttömaksu </a:t>
            </a:r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(hiilidioksidipäästöjen</a:t>
            </a:r>
          </a:p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perusteella) ja</a:t>
            </a:r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polttoainevero</a:t>
            </a:r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9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5.googleusercontent.com/OFV4_B_RbFfvu3IpNp-MLTX6gAV9k0VyzJAfENUMCfy23cNEDzVksJ6_19SioCI2QA6SMqA0CSsm3QNPJ2gvNco2x0sMyhac6ajiM6L7v7V8x27bo0z5EXTgGpRhdqogAEXPRzQPm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186" y="196949"/>
            <a:ext cx="5037279" cy="607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713915" y="1355515"/>
            <a:ext cx="41148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koira (</a:t>
            </a:r>
            <a:r>
              <a:rPr lang="fi-FI" sz="2000" b="1" dirty="0" err="1">
                <a:latin typeface="Verdana" panose="020B0604030504040204" pitchFamily="34" charset="0"/>
              </a:rPr>
              <a:t>max</a:t>
            </a:r>
            <a:r>
              <a:rPr lang="fi-FI" sz="2000" b="1" dirty="0">
                <a:latin typeface="Verdana" panose="020B0604030504040204" pitchFamily="34" charset="0"/>
              </a:rPr>
              <a:t>. 50 euroa,</a:t>
            </a:r>
            <a:endParaRPr lang="fi-FI" sz="2000" dirty="0"/>
          </a:p>
          <a:p>
            <a:pPr marL="1270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perii enää muutama</a:t>
            </a:r>
            <a:r>
              <a:rPr lang="fi-FI" sz="2000" dirty="0"/>
              <a:t> </a:t>
            </a:r>
            <a:r>
              <a:rPr lang="fi-FI" sz="2000" b="1" dirty="0">
                <a:latin typeface="Verdana" panose="020B0604030504040204" pitchFamily="34" charset="0"/>
              </a:rPr>
              <a:t>kunta)</a:t>
            </a:r>
            <a:endParaRPr lang="fi-FI" sz="2000" dirty="0"/>
          </a:p>
          <a:p>
            <a:pPr marL="1270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makeisvero poistui</a:t>
            </a:r>
            <a:endParaRPr lang="fi-FI" sz="2000" dirty="0"/>
          </a:p>
          <a:p>
            <a:pPr marL="1270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vuonna 2017</a:t>
            </a:r>
            <a:endParaRPr lang="fi-FI" sz="2000" dirty="0"/>
          </a:p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79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6.googleusercontent.com/SurvSu15blWuXz2RmlaziI00lfWzpz83JCQ5OKDoqP3TpdkGvKpBjhFRYgKqcaiabVKI7iYEoct90G8mhL6vMoiKuNC6nVwKDtTupus89oOLLF14uic6JKN_RYLGdKjJFCTUM7Ht3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84" y="195183"/>
            <a:ext cx="5007268" cy="60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2221335" y="2037155"/>
            <a:ext cx="12266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000" b="1" dirty="0">
                <a:latin typeface="Verdana" panose="020B0604030504040204" pitchFamily="34" charset="0"/>
              </a:rPr>
              <a:t>perintö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67268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5.googleusercontent.com/5KqjzPg1XvZghYyDp4PIHN3hcMZ_ifcKKVi0OW3rvS30mhN6VFPAkDSA3yIEnXW_1J3f-qfOlgaAopqBoQLHIxSzCSYT4XPjrlkzOM_Ofb32lCT7jeWbO1ktnw8d_Bqae3nT-YSok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58" y="200490"/>
            <a:ext cx="4894726" cy="608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orakulmio 3"/>
          <p:cNvSpPr/>
          <p:nvPr/>
        </p:nvSpPr>
        <p:spPr>
          <a:xfrm>
            <a:off x="1699847" y="111855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kaikista kiinteistöistä</a:t>
            </a:r>
            <a:endParaRPr lang="fi-FI" sz="2000" b="1" dirty="0"/>
          </a:p>
          <a:p>
            <a:pPr marL="1270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menee kiinteistövero,</a:t>
            </a:r>
            <a:endParaRPr lang="fi-FI" sz="2000" b="1" dirty="0"/>
          </a:p>
          <a:p>
            <a:pPr marL="1270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ostettavasta</a:t>
            </a:r>
            <a:r>
              <a:rPr lang="fi-FI" sz="2000" b="1" dirty="0"/>
              <a:t> </a:t>
            </a:r>
          </a:p>
          <a:p>
            <a:pPr marL="1270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kiinteistöstä varain-</a:t>
            </a:r>
            <a:endParaRPr lang="fi-FI" sz="2000" b="1" dirty="0"/>
          </a:p>
          <a:p>
            <a:pPr marL="1270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siirtovero ja</a:t>
            </a:r>
            <a:r>
              <a:rPr lang="fi-FI" sz="2000" b="1" dirty="0"/>
              <a:t> </a:t>
            </a:r>
            <a:r>
              <a:rPr lang="fi-FI" sz="2000" b="1" dirty="0">
                <a:latin typeface="Verdana" panose="020B0604030504040204" pitchFamily="34" charset="0"/>
              </a:rPr>
              <a:t>myytävistä kiinteistöstä</a:t>
            </a:r>
            <a:endParaRPr lang="fi-FI" sz="2000" b="1" dirty="0"/>
          </a:p>
          <a:p>
            <a:pPr marL="1270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mahdollinen myyntivoittovero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18840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Kokoa itsellesi hyvin tiivistetysti veronmaksajan perustietopaketti sivujen </a:t>
            </a:r>
            <a:r>
              <a:rPr lang="fi-FI" smtClean="0"/>
              <a:t>86-87 avulla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93295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Hyvinvointipalvelut katetaan verovaroilla</a:t>
            </a:r>
          </a:p>
          <a:p>
            <a:r>
              <a:rPr lang="fi-FI" dirty="0" smtClean="0"/>
              <a:t>Lisäksi maanpuolustus, poliisi, tiet ym. Yhteiskunnalle välttämättömät asiat</a:t>
            </a:r>
          </a:p>
          <a:p>
            <a:r>
              <a:rPr lang="fi-FI" dirty="0" smtClean="0"/>
              <a:t>Verotuksella voidaan vaikuttaa kulutuskäyttäytymiseen</a:t>
            </a:r>
          </a:p>
          <a:p>
            <a:pPr lvl="1"/>
            <a:r>
              <a:rPr lang="fi-FI" dirty="0" smtClean="0"/>
              <a:t>Esim. alkoholin ja tupakan verotus</a:t>
            </a:r>
          </a:p>
          <a:p>
            <a:r>
              <a:rPr lang="fi-FI" dirty="0" smtClean="0"/>
              <a:t>Verotuksella vaikutetaan myös taloussuhdanteisiin</a:t>
            </a:r>
          </a:p>
          <a:p>
            <a:r>
              <a:rPr lang="fi-FI" dirty="0" smtClean="0"/>
              <a:t>Tasataan tulonjakoa</a:t>
            </a:r>
          </a:p>
          <a:p>
            <a:pPr lvl="1"/>
            <a:r>
              <a:rPr lang="fi-FI" dirty="0" smtClean="0"/>
              <a:t>Progressiivinen verotus: isommat tulot, isommat verot</a:t>
            </a:r>
          </a:p>
          <a:p>
            <a:pPr lvl="1"/>
            <a:endParaRPr lang="fi-FI" dirty="0"/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0252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Näin verokarhu kahmaisee rahasi</a:t>
            </a:r>
            <a:endParaRPr lang="fi-FI" alt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Lue Suomen Kuvalehden artikkeli verotuksesta.</a:t>
            </a:r>
          </a:p>
          <a:p>
            <a:pPr marL="0" indent="0">
              <a:buNone/>
            </a:pPr>
            <a:r>
              <a:rPr lang="fi-FI" u="sng" dirty="0">
                <a:hlinkClick r:id="rId2"/>
              </a:rPr>
              <a:t>http://suomenkuvalehti.fi/jutut/kotimaa/nain-verokarhu-kahmaisee-rahasi-ja-nain-se-ne-kayttaa-toistaiseksi/?shared=80795-4c94a40e-4</a:t>
            </a:r>
            <a:endParaRPr lang="fi-FI" dirty="0"/>
          </a:p>
          <a:p>
            <a:pPr marL="0" indent="0">
              <a:buNone/>
            </a:pP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Tehtävät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Mitä eri veroja löydät artikkelista?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Miten kirjoittaja suhtautuu verotukseen?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Kirjoita perusteltu mielipiteesi verotuksesta artikkelin kommenttipalstalle.</a:t>
            </a:r>
          </a:p>
          <a:p>
            <a:pPr marL="457200" indent="-457200">
              <a:buFontTx/>
              <a:buAutoNum type="arabicParenR"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78587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Välittömät verot</a:t>
            </a:r>
          </a:p>
          <a:p>
            <a:pPr lvl="1"/>
            <a:r>
              <a:rPr lang="fi-FI" dirty="0" smtClean="0"/>
              <a:t>Tulovero: suoraan palkasta</a:t>
            </a:r>
          </a:p>
          <a:p>
            <a:pPr lvl="1"/>
            <a:r>
              <a:rPr lang="fi-FI" dirty="0" smtClean="0"/>
              <a:t>Pääomatulo: vaikka osakkeiden myynnistä</a:t>
            </a:r>
          </a:p>
          <a:p>
            <a:r>
              <a:rPr lang="fi-FI" dirty="0" smtClean="0"/>
              <a:t>Välilliset verot</a:t>
            </a:r>
          </a:p>
          <a:p>
            <a:pPr lvl="1"/>
            <a:r>
              <a:rPr lang="fi-FI" dirty="0" smtClean="0"/>
              <a:t>Tavaroiden ja palveluiden kuluttamisesta</a:t>
            </a:r>
          </a:p>
          <a:p>
            <a:pPr lvl="1"/>
            <a:r>
              <a:rPr lang="fi-FI" dirty="0" smtClean="0"/>
              <a:t>Yleensä Suomessa 24%</a:t>
            </a:r>
          </a:p>
          <a:p>
            <a:r>
              <a:rPr lang="fi-FI" dirty="0" smtClean="0"/>
              <a:t>Kansantalouden kaikki verot ja veroluontoiset maksut yhteensä: kokonaisverokertymä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629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2237935" y="803406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i-FI" dirty="0"/>
              <a:t>Etsi kuvasta mahdollisimman monta verotettavaa asiaa</a:t>
            </a:r>
            <a:r>
              <a:rPr lang="fi-FI" b="0" dirty="0"/>
              <a:t/>
            </a:r>
            <a:br>
              <a:rPr lang="fi-FI" b="0" dirty="0"/>
            </a:br>
            <a:r>
              <a:rPr lang="fi-FI" dirty="0"/>
              <a:t/>
            </a:r>
            <a:br>
              <a:rPr lang="fi-FI" dirty="0"/>
            </a:br>
            <a:endParaRPr lang="fi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s://lh5.googleusercontent.com/pY9M7HbiOsbNLpypCyjBftVKCjE0OMjkep5gow5TDmfYBMSR4yf6rICy75cCRIQeBzaGfRY2umMNC-CDNxqQsSPHeg5wJhjMkuqzE9a-2-2H87JcLLMQRJ5HDhYyIabZPri3n5y7J3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30" y="1272916"/>
            <a:ext cx="4026358" cy="49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M34pVnsLJsN9R-Ak1to3Gz4yDe2Lu2x0zTwm5QGAengkiJPV2eqewA9zdsAFCPyEFR9H8XdRbPDbvKavHqxZ_8w-JaoLN9HwhFpJgG2XhdX_uTlv5X66Oqv9Cc5iPwA-84b0Oqea7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12" y="196948"/>
            <a:ext cx="5138270" cy="60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875693" y="2105553"/>
            <a:ext cx="291201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työn tekeminen</a:t>
            </a:r>
            <a:endParaRPr lang="fi-FI" sz="2000" dirty="0"/>
          </a:p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lentokenttävero</a:t>
            </a:r>
            <a:endParaRPr lang="fi-FI" sz="2000" dirty="0"/>
          </a:p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Yle-vero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742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6.googleusercontent.com/6-h3mFmyw6SmdNvX4PCKJFM1_OYCBGRF6a-nSq6RoCB3LADynBgT8MxtphuYgI5QSzLU7gFC8IxEdIacngGIuKL8NTgq7a3RRz5cqxBypoOMTMMGg0-mC1xWVHo7jhKGAEYFWOkFk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20" y="204805"/>
            <a:ext cx="4963487" cy="606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953064" y="2154516"/>
            <a:ext cx="4572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kuluttaminen </a:t>
            </a:r>
          </a:p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(tavarat ja palvelut)</a:t>
            </a:r>
          </a:p>
        </p:txBody>
      </p:sp>
    </p:spTree>
    <p:extLst>
      <p:ext uri="{BB962C8B-B14F-4D97-AF65-F5344CB8AC3E}">
        <p14:creationId xmlns:p14="http://schemas.microsoft.com/office/powerpoint/2010/main" val="103317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md_sMi5AtTGqgmaP1Q3OcNMP5pcC5lUevjfCQ6cQ_pPzYf5wb7sqCYpkGBy2RvkTQQYALkV5GUUTLDlIVkPLb32DkBYQN4gwzigi66YfnBOFUSQRjl57_EnYKw-9Q3HSTRRs9q0Wq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55" y="203702"/>
            <a:ext cx="4936930" cy="60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2002301" y="2168585"/>
            <a:ext cx="298235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kirkko </a:t>
            </a:r>
            <a:endParaRPr lang="fi-FI" sz="2000" dirty="0"/>
          </a:p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(jäsenyys)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58959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JVkzZOV6q6zNoglyN8SfUdPnOIzQkdOEXEKn_pg5x1RKjLmifXwK4dZH9ibssrkLy11Gw7P6lORoxxokdiMHI62s1icXMMSdYCfBq1GLDtx2J51HOKJ_TViFuBCbrfcd2xGA7Ig-I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90" y="196948"/>
            <a:ext cx="4949734" cy="60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/>
          <p:cNvSpPr/>
          <p:nvPr/>
        </p:nvSpPr>
        <p:spPr>
          <a:xfrm>
            <a:off x="1995268" y="2182652"/>
            <a:ext cx="4572000" cy="7591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alkoholi ja </a:t>
            </a:r>
            <a:endParaRPr lang="fi-FI" sz="2000" dirty="0"/>
          </a:p>
          <a:p>
            <a:pPr marL="457200" indent="-330200">
              <a:spcBef>
                <a:spcPts val="400"/>
              </a:spcBef>
            </a:pPr>
            <a:r>
              <a:rPr lang="fi-FI" sz="2000" b="1" dirty="0">
                <a:latin typeface="Verdana" panose="020B0604030504040204" pitchFamily="34" charset="0"/>
              </a:rPr>
              <a:t>tupakka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3903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164</Words>
  <Application>Microsoft Office PowerPoint</Application>
  <PresentationFormat>Laajakuva</PresentationFormat>
  <Paragraphs>52</Paragraphs>
  <Slides>14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Calibri Light</vt:lpstr>
      <vt:lpstr>Geneva</vt:lpstr>
      <vt:lpstr>Lucida Grande</vt:lpstr>
      <vt:lpstr>Verdana</vt:lpstr>
      <vt:lpstr>Office-teema</vt:lpstr>
      <vt:lpstr>Blank Presentation</vt:lpstr>
      <vt:lpstr>10. Verot – yhteiskunnan selkäranka</vt:lpstr>
      <vt:lpstr>Miksi?</vt:lpstr>
      <vt:lpstr>Näin verokarhu kahmaisee rahasi</vt:lpstr>
      <vt:lpstr>Miten</vt:lpstr>
      <vt:lpstr>Etsi kuvasta mahdollisimman monta verotettavaa asiaa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Tehtävä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Verot – yhteiskunnan selkäranka</dc:title>
  <dc:creator>Ville Paldanius</dc:creator>
  <cp:lastModifiedBy>Ville Paldanius</cp:lastModifiedBy>
  <cp:revision>7</cp:revision>
  <dcterms:created xsi:type="dcterms:W3CDTF">2017-10-05T18:17:09Z</dcterms:created>
  <dcterms:modified xsi:type="dcterms:W3CDTF">2017-10-06T09:48:08Z</dcterms:modified>
</cp:coreProperties>
</file>