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embeddedFontLst>
    <p:embeddedFont>
      <p:font typeface="Merriweather Sans" panose="020B0604020202020204" charset="0"/>
      <p:regular r:id="rId6"/>
      <p:bold r:id="rId7"/>
      <p:italic r:id="rId8"/>
      <p:boldItalic r:id="rId9"/>
    </p:embeddedFont>
    <p:embeddedFont>
      <p:font typeface="Verdana" panose="020B0604030504040204" pitchFamily="34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33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viewProps" Target="viewProps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  <p:extLst>
      <p:ext uri="{BB962C8B-B14F-4D97-AF65-F5344CB8AC3E}">
        <p14:creationId xmlns:p14="http://schemas.microsoft.com/office/powerpoint/2010/main" val="364282567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  <p:extLst>
      <p:ext uri="{BB962C8B-B14F-4D97-AF65-F5344CB8AC3E}">
        <p14:creationId xmlns:p14="http://schemas.microsoft.com/office/powerpoint/2010/main" val="3619191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51246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595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hjä" type="blank">
  <p:cSld name="BLANK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pystysuora teksti" type="vertTx">
  <p:cSld name="VERTICAL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 rot="5400000">
            <a:off x="2324100" y="-38100"/>
            <a:ext cx="44958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ystysuora otsikko ja teksti" type="vertTitleAndTx">
  <p:cSld name="VERTICAL_TITLE_AND_VERTICAL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 rot="5400000">
            <a:off x="4552950" y="2190750"/>
            <a:ext cx="5867400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 rot="5400000">
            <a:off x="590550" y="323850"/>
            <a:ext cx="5867400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sisältö" type="obj">
  <p:cSld name="OBJEC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dia" type="title">
  <p:cSld name="TITL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san ylätunniste" type="secHead">
  <p:cSld name="SECTION_HEADER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ksi sisältökohdetta" type="twoObj">
  <p:cSld name="TWO_OBJECTS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38100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Char char="•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–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38100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Char char="•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–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ailu" type="twoTxTwoObj">
  <p:cSld name="TWO_OBJECTS_WITH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None/>
              <a:defRPr sz="2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–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None/>
              <a:defRPr sz="2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–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ain otsikko" type="titleOnly">
  <p:cSld name="TITLE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ollinen sisältö" type="objTx">
  <p:cSld name="OBJECT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erdana"/>
              <a:buChar char="•"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Char char="–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Verdana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ollinen kuva" type="picTx">
  <p:cSld name="PICTURE_WITH_CAPTION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erdana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None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None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Verdana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hape 10" descr="ppt-ope_psd-pohja-3.jpg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/>
          <p:nvPr/>
        </p:nvSpPr>
        <p:spPr>
          <a:xfrm>
            <a:off x="228600" y="6453336"/>
            <a:ext cx="342900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0" i="0" u="none" strike="noStrike" cap="non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Forum 4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/>
        </p:nvSpPr>
        <p:spPr>
          <a:xfrm>
            <a:off x="4267200" y="1981200"/>
            <a:ext cx="2607354" cy="1200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None/>
            </a:pPr>
            <a:r>
              <a:rPr lang="fi-FI" sz="2400" b="0" i="0" u="none" strike="noStrike" cap="non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Luku x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None/>
            </a:pPr>
            <a:endParaRPr sz="2400" b="0" i="0" u="none" strike="noStrike" cap="none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None/>
            </a:pPr>
            <a:r>
              <a:rPr lang="fi-FI" sz="2400" b="1" i="0" u="none" strike="noStrike" cap="non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Luvun otsikko</a:t>
            </a:r>
            <a:endParaRPr sz="2400" b="0" i="0" u="none" strike="noStrike" cap="none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89" name="Shape 89" descr="forum4-etukansi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Shape 90"/>
          <p:cNvSpPr txBox="1"/>
          <p:nvPr/>
        </p:nvSpPr>
        <p:spPr>
          <a:xfrm>
            <a:off x="4419600" y="2133600"/>
            <a:ext cx="32922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None/>
            </a:pPr>
            <a:r>
              <a:rPr lang="fi-FI" sz="2400" b="0" i="0" u="none" strike="noStrike" cap="non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Luku </a:t>
            </a:r>
            <a:r>
              <a:rPr lang="fi-FI" sz="2400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20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None/>
            </a:pPr>
            <a:endParaRPr sz="2400" b="0" i="0" u="none" strike="noStrike" cap="none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None/>
            </a:pPr>
            <a:r>
              <a:rPr lang="fi-FI" sz="2400" b="1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Rikoksen tutkinnasta oikeudenkäyntiin</a:t>
            </a:r>
            <a:endParaRPr sz="2400" b="0" i="0" u="none" strike="noStrike" cap="none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fi-FI" dirty="0">
                <a:solidFill>
                  <a:schemeClr val="dk1"/>
                </a:solidFill>
              </a:rPr>
              <a:t>Selvitä tietoja rikosasioista</a:t>
            </a:r>
            <a:endParaRPr dirty="0"/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1044526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</a:pPr>
            <a:r>
              <a:rPr lang="fi-FI" dirty="0"/>
              <a:t>Etsi netistä Helsingin kaupungin julkaisema kirjanen Nuorten oikeusopas: Tietoa nuorille rikosasioista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. Tee siihen liittyvät tehtävät.</a:t>
            </a:r>
            <a:endParaRPr dirty="0"/>
          </a:p>
          <a:p>
            <a: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</a:pPr>
            <a:endParaRPr lang="fi-FI"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</a:pPr>
            <a:r>
              <a:rPr lang="fi-FI" b="1" dirty="0"/>
              <a:t>Tehtävät</a:t>
            </a:r>
            <a:endParaRPr sz="2000" b="1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ts val="2000"/>
              <a:buFont typeface="+mj-lt"/>
              <a:buAutoNum type="arabicPeriod"/>
            </a:pP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Mitä </a:t>
            </a:r>
            <a:r>
              <a:rPr lang="fi-FI" dirty="0"/>
              <a:t>voit tehdä, jos olet joutunut rikoksen uhriksi</a:t>
            </a:r>
            <a:r>
              <a:rPr lang="fi-FI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?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ts val="2000"/>
              <a:buFont typeface="+mj-lt"/>
              <a:buAutoNum type="arabicPeriod"/>
            </a:pPr>
            <a:r>
              <a:rPr lang="fi-FI" dirty="0"/>
              <a:t> Mitä tapahtuu, jos sinua itseäsi epäillään rikoksesta?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ts val="2000"/>
              <a:buFont typeface="+mj-lt"/>
              <a:buAutoNum type="arabicPeriod"/>
            </a:pPr>
            <a:r>
              <a:rPr lang="fi-FI" dirty="0"/>
              <a:t> Mitä voi seurata kaverin tönimisestä, nimittelystä tai uhkailemisesta?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ts val="2000"/>
              <a:buFont typeface="+mj-lt"/>
              <a:buAutoNum type="arabicPeriod"/>
            </a:pPr>
            <a:r>
              <a:rPr lang="fi-FI" dirty="0"/>
              <a:t> Mitä tarkoitetaan asianomistajarikoksella? Millaisista rikoksista on kyse?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ts val="2000"/>
              <a:buFont typeface="+mj-lt"/>
              <a:buAutoNum type="arabicPeriod"/>
            </a:pPr>
            <a:r>
              <a:rPr lang="fi-FI" dirty="0"/>
              <a:t> Mitä tarkoitetaan virallisen syytteen alaisilla rikoksilla?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ts val="2000"/>
              <a:buFont typeface="+mj-lt"/>
              <a:buAutoNum type="arabicPeriod"/>
            </a:pPr>
            <a:r>
              <a:rPr lang="fi-FI" dirty="0"/>
              <a:t> Valitse kolme virallisen syytteen alaista rikosta ja selvitä tarkemmin, minkälaisista rikoksista on kyse.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ts val="2000"/>
              <a:buFont typeface="+mj-lt"/>
              <a:buAutoNum type="arabicPeriod"/>
            </a:pPr>
            <a:r>
              <a:rPr lang="fi-FI" dirty="0"/>
              <a:t> Mitä hankaluuksia voi seurata alle 15-vuotiaana tehdystä rikoksesta?</a:t>
            </a:r>
            <a:endParaRPr dirty="0"/>
          </a:p>
          <a:p>
            <a:pPr marL="457200" marR="0" lvl="0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fi-FI" dirty="0">
                <a:solidFill>
                  <a:schemeClr val="dk1"/>
                </a:solidFill>
              </a:rPr>
              <a:t>Selvitä tietoja rikosasioista</a:t>
            </a:r>
            <a:endParaRPr dirty="0"/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1290711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ts val="2000"/>
              <a:buFont typeface="+mj-lt"/>
              <a:buAutoNum type="arabicPeriod" startAt="8"/>
            </a:pPr>
            <a:r>
              <a:rPr lang="fi-FI" dirty="0"/>
              <a:t> Mitä esitutkinnassa tapahtuu?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ts val="2000"/>
              <a:buFont typeface="+mj-lt"/>
              <a:buAutoNum type="arabicPeriod" startAt="8"/>
            </a:pPr>
            <a:r>
              <a:rPr lang="fi-FI"/>
              <a:t> Mikä </a:t>
            </a:r>
            <a:r>
              <a:rPr lang="fi-FI" dirty="0"/>
              <a:t>on rikosasian sovittelun tavoite?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ts val="2000"/>
              <a:buFont typeface="+mj-lt"/>
              <a:buAutoNum type="arabicPeriod" startAt="8"/>
            </a:pPr>
            <a:r>
              <a:rPr lang="fi-FI" dirty="0"/>
              <a:t> Mistä tiedät, milloin on mentävä oikeuteen, jos syyttäjä nostaa syytteen sinua vastaan?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ts val="2000"/>
              <a:buFont typeface="+mj-lt"/>
              <a:buAutoNum type="arabicPeriod" startAt="8"/>
            </a:pPr>
            <a:r>
              <a:rPr lang="fi-FI" dirty="0"/>
              <a:t> Minkälaisia vaiheita oikeudenkäynnissä on?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ts val="2000"/>
              <a:buFont typeface="+mj-lt"/>
              <a:buAutoNum type="arabicPeriod" startAt="8"/>
            </a:pPr>
            <a:r>
              <a:rPr lang="fi-FI" dirty="0"/>
              <a:t> Mihin voit tarvita oikeusapua ja mitä hyötyä siitä voi olla?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+mj-lt"/>
              <a:buAutoNum type="arabicPeriod" startAt="8"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0LEA_Forum4_ope">
  <a:themeElements>
    <a:clrScheme name="Blank Presentatio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157</Words>
  <Application>Microsoft Office PowerPoint</Application>
  <PresentationFormat>Näytössä katseltava diaesitys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7" baseType="lpstr">
      <vt:lpstr>Arial</vt:lpstr>
      <vt:lpstr>Merriweather Sans</vt:lpstr>
      <vt:lpstr>Verdana</vt:lpstr>
      <vt:lpstr>0LEA_Forum4_ope</vt:lpstr>
      <vt:lpstr>PowerPoint-esitys</vt:lpstr>
      <vt:lpstr>Selvitä tietoja rikosasioista</vt:lpstr>
      <vt:lpstr>Selvitä tietoja rikosasioista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karri</dc:creator>
  <cp:lastModifiedBy>Ville Paldanius</cp:lastModifiedBy>
  <cp:revision>2</cp:revision>
  <dcterms:modified xsi:type="dcterms:W3CDTF">2018-09-10T08:14:44Z</dcterms:modified>
</cp:coreProperties>
</file>