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6" r:id="rId3"/>
    <p:sldId id="257" r:id="rId4"/>
    <p:sldId id="258"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5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81AB6-0003-4992-BD01-63BAE6ADCE0F}" type="datetimeFigureOut">
              <a:rPr lang="fi-FI" smtClean="0"/>
              <a:t>16.8.2018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B246B-DCA0-4493-8FA2-40AC89FA1175}" type="slidenum">
              <a:rPr lang="fi-FI" smtClean="0"/>
              <a:t>‹#›</a:t>
            </a:fld>
            <a:endParaRPr lang="fi-FI"/>
          </a:p>
        </p:txBody>
      </p:sp>
    </p:spTree>
    <p:extLst>
      <p:ext uri="{BB962C8B-B14F-4D97-AF65-F5344CB8AC3E}">
        <p14:creationId xmlns:p14="http://schemas.microsoft.com/office/powerpoint/2010/main" val="267814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5" name="Shape 95"/>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fld id="{00000000-1234-1234-1234-123412341234}" type="slidenum">
              <a:rPr lang="fi-FI">
                <a:solidFill>
                  <a:prstClr val="black"/>
                </a:solidFill>
              </a:rPr>
              <a:pPr/>
              <a:t>1</a:t>
            </a:fld>
            <a:endParaRPr>
              <a:solidFill>
                <a:prstClr val="black"/>
              </a:solidFill>
            </a:endParaRPr>
          </a:p>
        </p:txBody>
      </p:sp>
    </p:spTree>
    <p:extLst>
      <p:ext uri="{BB962C8B-B14F-4D97-AF65-F5344CB8AC3E}">
        <p14:creationId xmlns:p14="http://schemas.microsoft.com/office/powerpoint/2010/main" val="176869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059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7" name="Shape 107"/>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fld id="{00000000-1234-1234-1234-123412341234}" type="slidenum">
              <a:rPr lang="fi-FI">
                <a:solidFill>
                  <a:prstClr val="black"/>
                </a:solidFill>
              </a:rPr>
              <a:pPr/>
              <a:t>3</a:t>
            </a:fld>
            <a:endParaRPr>
              <a:solidFill>
                <a:prstClr val="black"/>
              </a:solidFill>
            </a:endParaRPr>
          </a:p>
        </p:txBody>
      </p:sp>
    </p:spTree>
    <p:extLst>
      <p:ext uri="{BB962C8B-B14F-4D97-AF65-F5344CB8AC3E}">
        <p14:creationId xmlns:p14="http://schemas.microsoft.com/office/powerpoint/2010/main" val="345019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20D84640-8952-4442-BF82-5EC6E03BDEDC}" type="datetimeFigureOut">
              <a:rPr lang="fi-FI" smtClean="0"/>
              <a:t>16.8.2018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404077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0D84640-8952-4442-BF82-5EC6E03BDEDC}" type="datetimeFigureOut">
              <a:rPr lang="fi-FI" smtClean="0"/>
              <a:t>16.8.2018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389734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0D84640-8952-4442-BF82-5EC6E03BDEDC}" type="datetimeFigureOut">
              <a:rPr lang="fi-FI" smtClean="0"/>
              <a:t>16.8.2018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2972150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yhjä" type="blank">
  <p:cSld name="Tyhjä">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16" name="Shape 16"/>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17" name="Shape 17"/>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3646902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tsikko ja sisältö" type="obj">
  <p:cSld name="Otsikko ja sisältö">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914400" y="228600"/>
            <a:ext cx="103632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20" name="Shape 20"/>
          <p:cNvSpPr txBox="1">
            <a:spLocks noGrp="1"/>
          </p:cNvSpPr>
          <p:nvPr>
            <p:ph type="body" idx="1"/>
          </p:nvPr>
        </p:nvSpPr>
        <p:spPr>
          <a:xfrm>
            <a:off x="914400" y="1600200"/>
            <a:ext cx="10363200" cy="44958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21" name="Shape 21"/>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22" name="Shape 22"/>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23" name="Shape 23"/>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2280255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tsikkodia" type="title">
  <p:cSld name="Otsikkodia">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26" name="Shape 26"/>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1pPr>
            <a:lvl2pPr marR="0" lvl="1"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2pPr>
            <a:lvl3pPr marR="0" lvl="2"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3pPr>
            <a:lvl4pPr marR="0" lvl="3"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4pPr>
            <a:lvl5pPr marR="0" lvl="4"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5pPr>
            <a:lvl6pPr marR="0" lvl="5"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6pPr>
            <a:lvl7pPr marR="0" lvl="6"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7pPr>
            <a:lvl8pPr marR="0" lvl="7"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8pPr>
            <a:lvl9pPr marR="0" lvl="8"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9pPr>
          </a:lstStyle>
          <a:p>
            <a:endParaRPr/>
          </a:p>
        </p:txBody>
      </p:sp>
      <p:sp>
        <p:nvSpPr>
          <p:cNvPr id="27" name="Shape 27"/>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28" name="Shape 28"/>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29" name="Shape 29"/>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1088085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san ylätunniste" type="secHead">
  <p:cSld name="Osan ylätunniste">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32" name="Shape 32"/>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1pPr>
            <a:lvl2pPr marL="914400" marR="0" lvl="1" indent="-228600" algn="l"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2pPr>
            <a:lvl3pPr marL="1371600" marR="0" lvl="2" indent="-228600" algn="l" rtl="0">
              <a:spcBef>
                <a:spcPts val="32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3pPr>
            <a:lvl4pPr marL="1828800" marR="0" lvl="3"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2286000" marR="0" lvl="4"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2743200" marR="0" lvl="5"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3200400" marR="0" lvl="6"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3657600" marR="0" lvl="7"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4114800" marR="0" lvl="8"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endParaRPr/>
          </a:p>
        </p:txBody>
      </p:sp>
      <p:sp>
        <p:nvSpPr>
          <p:cNvPr id="33" name="Shape 33"/>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34" name="Shape 34"/>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35" name="Shape 35"/>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3180483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aksi sisältökohdetta" type="twoObj">
  <p:cSld name="Kaksi sisältökohdetta">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14400" y="228600"/>
            <a:ext cx="103632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38" name="Shape 38"/>
          <p:cNvSpPr txBox="1">
            <a:spLocks noGrp="1"/>
          </p:cNvSpPr>
          <p:nvPr>
            <p:ph type="body" idx="1"/>
          </p:nvPr>
        </p:nvSpPr>
        <p:spPr>
          <a:xfrm>
            <a:off x="914400" y="1600200"/>
            <a:ext cx="5080000" cy="44958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1pPr>
            <a:lvl2pPr marL="914400" marR="0" lvl="1"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2pPr>
            <a:lvl3pPr marL="1371600" marR="0" lvl="2"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39" name="Shape 39"/>
          <p:cNvSpPr txBox="1">
            <a:spLocks noGrp="1"/>
          </p:cNvSpPr>
          <p:nvPr>
            <p:ph type="body" idx="2"/>
          </p:nvPr>
        </p:nvSpPr>
        <p:spPr>
          <a:xfrm>
            <a:off x="6197600" y="1600200"/>
            <a:ext cx="5080000" cy="44958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1pPr>
            <a:lvl2pPr marL="914400" marR="0" lvl="1"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2pPr>
            <a:lvl3pPr marL="1371600" marR="0" lvl="2"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40" name="Shape 40"/>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41" name="Shape 41"/>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42" name="Shape 42"/>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595980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ailu" type="twoTxTwoObj">
  <p:cSld name="Vertailu">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45" name="Shape 45"/>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Verdana"/>
              <a:buNone/>
              <a:defRPr sz="2400" b="1" i="0" u="none" strike="noStrike" cap="none">
                <a:solidFill>
                  <a:schemeClr val="dk1"/>
                </a:solidFill>
                <a:latin typeface="Verdana"/>
                <a:ea typeface="Verdana"/>
                <a:cs typeface="Verdana"/>
                <a:sym typeface="Verdana"/>
              </a:defRPr>
            </a:lvl1pPr>
            <a:lvl2pPr marL="914400" marR="0" lvl="1" indent="-228600" algn="l" rtl="0">
              <a:spcBef>
                <a:spcPts val="400"/>
              </a:spcBef>
              <a:spcAft>
                <a:spcPts val="0"/>
              </a:spcAft>
              <a:buClr>
                <a:schemeClr val="dk1"/>
              </a:buClr>
              <a:buSzPts val="2000"/>
              <a:buFont typeface="Verdana"/>
              <a:buNone/>
              <a:defRPr sz="2000" b="1" i="0" u="none" strike="noStrike" cap="none">
                <a:solidFill>
                  <a:schemeClr val="dk1"/>
                </a:solidFill>
                <a:latin typeface="Verdana"/>
                <a:ea typeface="Verdana"/>
                <a:cs typeface="Verdana"/>
                <a:sym typeface="Verdana"/>
              </a:defRPr>
            </a:lvl2pPr>
            <a:lvl3pPr marL="1371600" marR="0" lvl="2" indent="-228600" algn="l" rtl="0">
              <a:spcBef>
                <a:spcPts val="360"/>
              </a:spcBef>
              <a:spcAft>
                <a:spcPts val="0"/>
              </a:spcAft>
              <a:buClr>
                <a:schemeClr val="dk1"/>
              </a:buClr>
              <a:buSzPts val="1800"/>
              <a:buFont typeface="Verdana"/>
              <a:buNone/>
              <a:defRPr sz="1800" b="1" i="0" u="none" strike="noStrike" cap="none">
                <a:solidFill>
                  <a:schemeClr val="dk1"/>
                </a:solidFill>
                <a:latin typeface="Verdana"/>
                <a:ea typeface="Verdana"/>
                <a:cs typeface="Verdana"/>
                <a:sym typeface="Verdana"/>
              </a:defRPr>
            </a:lvl3pPr>
            <a:lvl4pPr marL="1828800" marR="0" lvl="3"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4pPr>
            <a:lvl5pPr marL="2286000" marR="0" lvl="4"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5pPr>
            <a:lvl6pPr marL="2743200" marR="0" lvl="5"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6pPr>
            <a:lvl7pPr marL="3200400" marR="0" lvl="6"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7pPr>
            <a:lvl8pPr marL="3657600" marR="0" lvl="7"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8pPr>
            <a:lvl9pPr marL="4114800" marR="0" lvl="8"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6" name="Shape 46"/>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1pPr>
            <a:lvl2pPr marL="914400" marR="0" lvl="1"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L="2286000" marR="0" lvl="4"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L="2743200" marR="0" lvl="5"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6pPr>
            <a:lvl7pPr marL="3200400" marR="0" lvl="6"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7pPr>
            <a:lvl8pPr marL="3657600" marR="0" lvl="7"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8pPr>
            <a:lvl9pPr marL="4114800" marR="0" lvl="8"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7" name="Shape 47"/>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Verdana"/>
              <a:buNone/>
              <a:defRPr sz="2400" b="1" i="0" u="none" strike="noStrike" cap="none">
                <a:solidFill>
                  <a:schemeClr val="dk1"/>
                </a:solidFill>
                <a:latin typeface="Verdana"/>
                <a:ea typeface="Verdana"/>
                <a:cs typeface="Verdana"/>
                <a:sym typeface="Verdana"/>
              </a:defRPr>
            </a:lvl1pPr>
            <a:lvl2pPr marL="914400" marR="0" lvl="1" indent="-228600" algn="l" rtl="0">
              <a:spcBef>
                <a:spcPts val="400"/>
              </a:spcBef>
              <a:spcAft>
                <a:spcPts val="0"/>
              </a:spcAft>
              <a:buClr>
                <a:schemeClr val="dk1"/>
              </a:buClr>
              <a:buSzPts val="2000"/>
              <a:buFont typeface="Verdana"/>
              <a:buNone/>
              <a:defRPr sz="2000" b="1" i="0" u="none" strike="noStrike" cap="none">
                <a:solidFill>
                  <a:schemeClr val="dk1"/>
                </a:solidFill>
                <a:latin typeface="Verdana"/>
                <a:ea typeface="Verdana"/>
                <a:cs typeface="Verdana"/>
                <a:sym typeface="Verdana"/>
              </a:defRPr>
            </a:lvl2pPr>
            <a:lvl3pPr marL="1371600" marR="0" lvl="2" indent="-228600" algn="l" rtl="0">
              <a:spcBef>
                <a:spcPts val="360"/>
              </a:spcBef>
              <a:spcAft>
                <a:spcPts val="0"/>
              </a:spcAft>
              <a:buClr>
                <a:schemeClr val="dk1"/>
              </a:buClr>
              <a:buSzPts val="1800"/>
              <a:buFont typeface="Verdana"/>
              <a:buNone/>
              <a:defRPr sz="1800" b="1" i="0" u="none" strike="noStrike" cap="none">
                <a:solidFill>
                  <a:schemeClr val="dk1"/>
                </a:solidFill>
                <a:latin typeface="Verdana"/>
                <a:ea typeface="Verdana"/>
                <a:cs typeface="Verdana"/>
                <a:sym typeface="Verdana"/>
              </a:defRPr>
            </a:lvl3pPr>
            <a:lvl4pPr marL="1828800" marR="0" lvl="3"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4pPr>
            <a:lvl5pPr marL="2286000" marR="0" lvl="4"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5pPr>
            <a:lvl6pPr marL="2743200" marR="0" lvl="5"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6pPr>
            <a:lvl7pPr marL="3200400" marR="0" lvl="6"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7pPr>
            <a:lvl8pPr marL="3657600" marR="0" lvl="7"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8pPr>
            <a:lvl9pPr marL="4114800" marR="0" lvl="8"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8" name="Shape 48"/>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1pPr>
            <a:lvl2pPr marL="914400" marR="0" lvl="1"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L="2286000" marR="0" lvl="4"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L="2743200" marR="0" lvl="5"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6pPr>
            <a:lvl7pPr marL="3200400" marR="0" lvl="6"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7pPr>
            <a:lvl8pPr marL="3657600" marR="0" lvl="7"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8pPr>
            <a:lvl9pPr marL="4114800" marR="0" lvl="8"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9" name="Shape 49"/>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50" name="Shape 50"/>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51" name="Shape 51"/>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2276486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ain otsikko" type="titleOnly">
  <p:cSld name="Vain otsikko">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914400" y="228600"/>
            <a:ext cx="103632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54" name="Shape 54"/>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55" name="Shape 55"/>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56" name="Shape 56"/>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4088499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tsikollinen sisältö" type="objTx">
  <p:cSld name="Otsikollinen sisältö">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609601" y="273050"/>
            <a:ext cx="4011084"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59" name="Shape 59"/>
          <p:cNvSpPr txBox="1">
            <a:spLocks noGrp="1"/>
          </p:cNvSpPr>
          <p:nvPr>
            <p:ph type="body" idx="1"/>
          </p:nvPr>
        </p:nvSpPr>
        <p:spPr>
          <a:xfrm>
            <a:off x="4766733" y="273051"/>
            <a:ext cx="6815667"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Verdana"/>
              <a:buChar char="•"/>
              <a:defRPr sz="3200" b="0" i="0" u="none" strike="noStrike" cap="none">
                <a:solidFill>
                  <a:schemeClr val="dk1"/>
                </a:solidFill>
                <a:latin typeface="Verdana"/>
                <a:ea typeface="Verdana"/>
                <a:cs typeface="Verdana"/>
                <a:sym typeface="Verdana"/>
              </a:defRPr>
            </a:lvl1pPr>
            <a:lvl2pPr marL="914400" marR="0" lvl="1"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2pPr>
            <a:lvl3pPr marL="1371600" marR="0" lvl="2"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3pPr>
            <a:lvl4pPr marL="1828800" marR="0" lvl="3"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4pPr>
            <a:lvl5pPr marL="2286000" marR="0" lvl="4"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5pPr>
            <a:lvl6pPr marL="2743200" marR="0" lvl="5"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6pPr>
            <a:lvl7pPr marL="3200400" marR="0" lvl="6"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7pPr>
            <a:lvl8pPr marL="3657600" marR="0" lvl="7"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8pPr>
            <a:lvl9pPr marL="4114800" marR="0" lvl="8"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60" name="Shape 60"/>
          <p:cNvSpPr txBox="1">
            <a:spLocks noGrp="1"/>
          </p:cNvSpPr>
          <p:nvPr>
            <p:ph type="body" idx="2"/>
          </p:nvPr>
        </p:nvSpPr>
        <p:spPr>
          <a:xfrm>
            <a:off x="609601" y="1435101"/>
            <a:ext cx="4011084"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914400" marR="0" lvl="1" indent="-228600" algn="l" rtl="0">
              <a:spcBef>
                <a:spcPts val="240"/>
              </a:spcBef>
              <a:spcAft>
                <a:spcPts val="0"/>
              </a:spcAft>
              <a:buClr>
                <a:schemeClr val="dk1"/>
              </a:buClr>
              <a:buSzPts val="1200"/>
              <a:buFont typeface="Verdana"/>
              <a:buNone/>
              <a:defRPr sz="1200" b="0" i="0" u="none" strike="noStrike" cap="none">
                <a:solidFill>
                  <a:schemeClr val="dk1"/>
                </a:solidFill>
                <a:latin typeface="Verdana"/>
                <a:ea typeface="Verdana"/>
                <a:cs typeface="Verdana"/>
                <a:sym typeface="Verdana"/>
              </a:defRPr>
            </a:lvl2pPr>
            <a:lvl3pPr marL="1371600" marR="0" lvl="2" indent="-228600" algn="l" rtl="0">
              <a:spcBef>
                <a:spcPts val="200"/>
              </a:spcBef>
              <a:spcAft>
                <a:spcPts val="0"/>
              </a:spcAft>
              <a:buClr>
                <a:schemeClr val="dk1"/>
              </a:buClr>
              <a:buSzPts val="1000"/>
              <a:buFont typeface="Verdana"/>
              <a:buNone/>
              <a:defRPr sz="1000" b="0" i="0" u="none" strike="noStrike" cap="none">
                <a:solidFill>
                  <a:schemeClr val="dk1"/>
                </a:solidFill>
                <a:latin typeface="Verdana"/>
                <a:ea typeface="Verdana"/>
                <a:cs typeface="Verdana"/>
                <a:sym typeface="Verdana"/>
              </a:defRPr>
            </a:lvl3pPr>
            <a:lvl4pPr marL="1828800" marR="0" lvl="3"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4pPr>
            <a:lvl5pPr marL="2286000" marR="0" lvl="4"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5pPr>
            <a:lvl6pPr marL="2743200" marR="0" lvl="5"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6pPr>
            <a:lvl7pPr marL="3200400" marR="0" lvl="6"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7pPr>
            <a:lvl8pPr marL="3657600" marR="0" lvl="7"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8pPr>
            <a:lvl9pPr marL="4114800" marR="0" lvl="8"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1" name="Shape 61"/>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62" name="Shape 62"/>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63" name="Shape 63"/>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16518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0D84640-8952-4442-BF82-5EC6E03BDEDC}" type="datetimeFigureOut">
              <a:rPr lang="fi-FI" smtClean="0"/>
              <a:t>16.8.2018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270085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Otsikollinen kuva" type="picTx">
  <p:cSld name="Otsikollinen kuva">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66" name="Shape 66"/>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Verdana"/>
              <a:buNone/>
              <a:defRPr sz="3200" b="0" i="0" u="none" strike="noStrike" cap="none">
                <a:solidFill>
                  <a:schemeClr val="dk1"/>
                </a:solidFill>
                <a:latin typeface="Verdana"/>
                <a:ea typeface="Verdana"/>
                <a:cs typeface="Verdana"/>
                <a:sym typeface="Verdana"/>
              </a:defRPr>
            </a:lvl1pPr>
            <a:lvl2pPr marR="0" lvl="1" algn="l" rtl="0">
              <a:spcBef>
                <a:spcPts val="560"/>
              </a:spcBef>
              <a:spcAft>
                <a:spcPts val="0"/>
              </a:spcAft>
              <a:buClr>
                <a:schemeClr val="dk1"/>
              </a:buClr>
              <a:buSzPts val="2800"/>
              <a:buFont typeface="Verdana"/>
              <a:buNone/>
              <a:defRPr sz="2800" b="0" i="0" u="none" strike="noStrike" cap="none">
                <a:solidFill>
                  <a:schemeClr val="dk1"/>
                </a:solidFill>
                <a:latin typeface="Verdana"/>
                <a:ea typeface="Verdana"/>
                <a:cs typeface="Verdana"/>
                <a:sym typeface="Verdana"/>
              </a:defRPr>
            </a:lvl2pPr>
            <a:lvl3pPr marR="0" lvl="2" algn="l" rtl="0">
              <a:spcBef>
                <a:spcPts val="480"/>
              </a:spcBef>
              <a:spcAft>
                <a:spcPts val="0"/>
              </a:spcAft>
              <a:buClr>
                <a:schemeClr val="dk1"/>
              </a:buClr>
              <a:buSzPts val="2400"/>
              <a:buFont typeface="Verdana"/>
              <a:buNone/>
              <a:defRPr sz="2400" b="0" i="0" u="none" strike="noStrike" cap="none">
                <a:solidFill>
                  <a:schemeClr val="dk1"/>
                </a:solidFill>
                <a:latin typeface="Verdana"/>
                <a:ea typeface="Verdana"/>
                <a:cs typeface="Verdana"/>
                <a:sym typeface="Verdana"/>
              </a:defRPr>
            </a:lvl3pPr>
            <a:lvl4pPr marR="0" lvl="3"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4pPr>
            <a:lvl5pPr marR="0" lvl="4"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6pPr>
            <a:lvl7pPr marR="0" lvl="6"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7pPr>
            <a:lvl8pPr marR="0" lvl="7"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8pPr>
            <a:lvl9pPr marR="0" lvl="8"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9pPr>
          </a:lstStyle>
          <a:p>
            <a:endParaRPr/>
          </a:p>
        </p:txBody>
      </p:sp>
      <p:sp>
        <p:nvSpPr>
          <p:cNvPr id="67" name="Shape 67"/>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914400" marR="0" lvl="1" indent="-228600" algn="l" rtl="0">
              <a:spcBef>
                <a:spcPts val="240"/>
              </a:spcBef>
              <a:spcAft>
                <a:spcPts val="0"/>
              </a:spcAft>
              <a:buClr>
                <a:schemeClr val="dk1"/>
              </a:buClr>
              <a:buSzPts val="1200"/>
              <a:buFont typeface="Verdana"/>
              <a:buNone/>
              <a:defRPr sz="1200" b="0" i="0" u="none" strike="noStrike" cap="none">
                <a:solidFill>
                  <a:schemeClr val="dk1"/>
                </a:solidFill>
                <a:latin typeface="Verdana"/>
                <a:ea typeface="Verdana"/>
                <a:cs typeface="Verdana"/>
                <a:sym typeface="Verdana"/>
              </a:defRPr>
            </a:lvl2pPr>
            <a:lvl3pPr marL="1371600" marR="0" lvl="2" indent="-228600" algn="l" rtl="0">
              <a:spcBef>
                <a:spcPts val="200"/>
              </a:spcBef>
              <a:spcAft>
                <a:spcPts val="0"/>
              </a:spcAft>
              <a:buClr>
                <a:schemeClr val="dk1"/>
              </a:buClr>
              <a:buSzPts val="1000"/>
              <a:buFont typeface="Verdana"/>
              <a:buNone/>
              <a:defRPr sz="1000" b="0" i="0" u="none" strike="noStrike" cap="none">
                <a:solidFill>
                  <a:schemeClr val="dk1"/>
                </a:solidFill>
                <a:latin typeface="Verdana"/>
                <a:ea typeface="Verdana"/>
                <a:cs typeface="Verdana"/>
                <a:sym typeface="Verdana"/>
              </a:defRPr>
            </a:lvl3pPr>
            <a:lvl4pPr marL="1828800" marR="0" lvl="3"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4pPr>
            <a:lvl5pPr marL="2286000" marR="0" lvl="4"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5pPr>
            <a:lvl6pPr marL="2743200" marR="0" lvl="5"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6pPr>
            <a:lvl7pPr marL="3200400" marR="0" lvl="6"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7pPr>
            <a:lvl8pPr marL="3657600" marR="0" lvl="7"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8pPr>
            <a:lvl9pPr marL="4114800" marR="0" lvl="8"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8" name="Shape 68"/>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69" name="Shape 69"/>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70" name="Shape 70"/>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255071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Otsikko ja pystysuora teksti" type="vertTx">
  <p:cSld name="Otsikko ja pystysuora teksti">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914400" y="228600"/>
            <a:ext cx="103632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73" name="Shape 73"/>
          <p:cNvSpPr txBox="1">
            <a:spLocks noGrp="1"/>
          </p:cNvSpPr>
          <p:nvPr>
            <p:ph type="body" idx="1"/>
          </p:nvPr>
        </p:nvSpPr>
        <p:spPr>
          <a:xfrm rot="5400000">
            <a:off x="3848100" y="-1333500"/>
            <a:ext cx="4495800" cy="103632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74" name="Shape 74"/>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75" name="Shape 75"/>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76" name="Shape 76"/>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184018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ystysuora otsikko ja teksti" type="vertTitleAndTx">
  <p:cSld name="Pystysuora otsikko ja teksti">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7048500" y="1866900"/>
            <a:ext cx="5867400" cy="25908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79" name="Shape 79"/>
          <p:cNvSpPr txBox="1">
            <a:spLocks noGrp="1"/>
          </p:cNvSpPr>
          <p:nvPr>
            <p:ph type="body" idx="1"/>
          </p:nvPr>
        </p:nvSpPr>
        <p:spPr>
          <a:xfrm rot="5400000">
            <a:off x="1765300" y="-622300"/>
            <a:ext cx="5867400" cy="75692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80" name="Shape 80"/>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81" name="Shape 81"/>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endParaRPr kern="0">
              <a:solidFill>
                <a:srgbClr val="000000"/>
              </a:solidFill>
            </a:endParaRPr>
          </a:p>
        </p:txBody>
      </p:sp>
      <p:sp>
        <p:nvSpPr>
          <p:cNvPr id="82" name="Shape 82"/>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a:buClr>
                <a:srgbClr val="000000"/>
              </a:buClr>
              <a:buFont typeface="Arial"/>
              <a:buNone/>
            </a:pPr>
            <a:fld id="{00000000-1234-1234-1234-123412341234}" type="slidenum">
              <a:rPr lang="fi-FI" kern="0">
                <a:solidFill>
                  <a:srgbClr val="000000"/>
                </a:solidFill>
              </a:rPr>
              <a:pPr>
                <a:buClr>
                  <a:srgbClr val="000000"/>
                </a:buClr>
                <a:buFont typeface="Arial"/>
                <a:buNone/>
              </a:pPr>
              <a:t>‹#›</a:t>
            </a:fld>
            <a:endParaRPr kern="0">
              <a:solidFill>
                <a:srgbClr val="000000"/>
              </a:solidFill>
            </a:endParaRPr>
          </a:p>
        </p:txBody>
      </p:sp>
    </p:spTree>
    <p:extLst>
      <p:ext uri="{BB962C8B-B14F-4D97-AF65-F5344CB8AC3E}">
        <p14:creationId xmlns:p14="http://schemas.microsoft.com/office/powerpoint/2010/main" val="405557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20D84640-8952-4442-BF82-5EC6E03BDEDC}" type="datetimeFigureOut">
              <a:rPr lang="fi-FI" smtClean="0"/>
              <a:t>16.8.2018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168712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20D84640-8952-4442-BF82-5EC6E03BDEDC}" type="datetimeFigureOut">
              <a:rPr lang="fi-FI" smtClean="0"/>
              <a:t>16.8.2018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18415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20D84640-8952-4442-BF82-5EC6E03BDEDC}" type="datetimeFigureOut">
              <a:rPr lang="fi-FI" smtClean="0"/>
              <a:t>16.8.2018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100352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0D84640-8952-4442-BF82-5EC6E03BDEDC}" type="datetimeFigureOut">
              <a:rPr lang="fi-FI" smtClean="0"/>
              <a:t>16.8.2018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17615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0D84640-8952-4442-BF82-5EC6E03BDEDC}" type="datetimeFigureOut">
              <a:rPr lang="fi-FI" smtClean="0"/>
              <a:t>16.8.2018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256808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0D84640-8952-4442-BF82-5EC6E03BDEDC}" type="datetimeFigureOut">
              <a:rPr lang="fi-FI" smtClean="0"/>
              <a:t>16.8.2018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60246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0D84640-8952-4442-BF82-5EC6E03BDEDC}" type="datetimeFigureOut">
              <a:rPr lang="fi-FI" smtClean="0"/>
              <a:t>16.8.2018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C84D7CD-736E-4B85-BF50-A642B85685B4}" type="slidenum">
              <a:rPr lang="fi-FI" smtClean="0"/>
              <a:t>‹#›</a:t>
            </a:fld>
            <a:endParaRPr lang="fi-FI"/>
          </a:p>
        </p:txBody>
      </p:sp>
    </p:spTree>
    <p:extLst>
      <p:ext uri="{BB962C8B-B14F-4D97-AF65-F5344CB8AC3E}">
        <p14:creationId xmlns:p14="http://schemas.microsoft.com/office/powerpoint/2010/main" val="173275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84640-8952-4442-BF82-5EC6E03BDEDC}" type="datetimeFigureOut">
              <a:rPr lang="fi-FI" smtClean="0"/>
              <a:t>16.8.2018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4D7CD-736E-4B85-BF50-A642B85685B4}" type="slidenum">
              <a:rPr lang="fi-FI" smtClean="0"/>
              <a:t>‹#›</a:t>
            </a:fld>
            <a:endParaRPr lang="fi-FI"/>
          </a:p>
        </p:txBody>
      </p:sp>
    </p:spTree>
    <p:extLst>
      <p:ext uri="{BB962C8B-B14F-4D97-AF65-F5344CB8AC3E}">
        <p14:creationId xmlns:p14="http://schemas.microsoft.com/office/powerpoint/2010/main" val="75534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pic>
        <p:nvPicPr>
          <p:cNvPr id="10" name="Shape 10" descr="ppt-ope_psd-pohja-3.jpg"/>
          <p:cNvPicPr preferRelativeResize="0"/>
          <p:nvPr/>
        </p:nvPicPr>
        <p:blipFill rotWithShape="1">
          <a:blip r:embed="rId13">
            <a:alphaModFix/>
          </a:blip>
          <a:srcRect/>
          <a:stretch/>
        </p:blipFill>
        <p:spPr>
          <a:xfrm>
            <a:off x="0" y="0"/>
            <a:ext cx="12192000" cy="6858000"/>
          </a:xfrm>
          <a:prstGeom prst="rect">
            <a:avLst/>
          </a:prstGeom>
          <a:noFill/>
          <a:ln>
            <a:noFill/>
          </a:ln>
        </p:spPr>
      </p:pic>
      <p:sp>
        <p:nvSpPr>
          <p:cNvPr id="11" name="Shape 11"/>
          <p:cNvSpPr txBox="1">
            <a:spLocks noGrp="1"/>
          </p:cNvSpPr>
          <p:nvPr>
            <p:ph type="title"/>
          </p:nvPr>
        </p:nvSpPr>
        <p:spPr>
          <a:xfrm>
            <a:off x="914400" y="228600"/>
            <a:ext cx="103632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12" name="Shape 12"/>
          <p:cNvSpPr txBox="1">
            <a:spLocks noGrp="1"/>
          </p:cNvSpPr>
          <p:nvPr>
            <p:ph type="body" idx="1"/>
          </p:nvPr>
        </p:nvSpPr>
        <p:spPr>
          <a:xfrm>
            <a:off x="914400" y="1600200"/>
            <a:ext cx="10363200" cy="44958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13" name="Shape 13"/>
          <p:cNvSpPr txBox="1"/>
          <p:nvPr/>
        </p:nvSpPr>
        <p:spPr>
          <a:xfrm>
            <a:off x="304800" y="6453337"/>
            <a:ext cx="4572000" cy="461665"/>
          </a:xfrm>
          <a:prstGeom prst="rect">
            <a:avLst/>
          </a:prstGeom>
          <a:noFill/>
          <a:ln>
            <a:noFill/>
          </a:ln>
        </p:spPr>
        <p:txBody>
          <a:bodyPr spcFirstLastPara="1" wrap="square" lIns="91425" tIns="45700" rIns="91425" bIns="45700" anchor="t" anchorCtr="0">
            <a:noAutofit/>
          </a:bodyPr>
          <a:lstStyle/>
          <a:p>
            <a:pPr>
              <a:buClr>
                <a:srgbClr val="000000"/>
              </a:buClr>
              <a:buFont typeface="Arial"/>
              <a:buNone/>
            </a:pPr>
            <a:r>
              <a:rPr lang="fi-FI" sz="1200" kern="0">
                <a:solidFill>
                  <a:srgbClr val="FFFFFF"/>
                </a:solidFill>
                <a:latin typeface="Verdana"/>
                <a:ea typeface="Verdana"/>
                <a:cs typeface="Verdana"/>
                <a:sym typeface="Verdana"/>
              </a:rPr>
              <a:t>Forum 4</a:t>
            </a:r>
            <a:endParaRPr sz="1400" kern="0">
              <a:solidFill>
                <a:srgbClr val="000000"/>
              </a:solidFill>
              <a:cs typeface="Arial"/>
              <a:sym typeface="Arial"/>
            </a:endParaRPr>
          </a:p>
          <a:p>
            <a:pPr>
              <a:buClr>
                <a:srgbClr val="000000"/>
              </a:buClr>
              <a:buFont typeface="Arial"/>
              <a:buNone/>
            </a:pPr>
            <a:endParaRPr sz="1200" kern="0">
              <a:solidFill>
                <a:srgbClr val="FFFFFF"/>
              </a:solidFill>
              <a:latin typeface="Verdana"/>
              <a:ea typeface="Verdana"/>
              <a:cs typeface="Verdana"/>
              <a:sym typeface="Verdana"/>
            </a:endParaRPr>
          </a:p>
        </p:txBody>
      </p:sp>
    </p:spTree>
    <p:extLst>
      <p:ext uri="{BB962C8B-B14F-4D97-AF65-F5344CB8AC3E}">
        <p14:creationId xmlns:p14="http://schemas.microsoft.com/office/powerpoint/2010/main" val="264863735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yle.fi/aihe/artikkeli/2015/12/16/tassa-ovat-terveen-liiton-pelisaannot-avioehto-tarkkailijat-ja-tes"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t.fi/til/ssaaty/index.htm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www.vaestoliitto.fi/tieto_ja_tutkimus/vaestontutkimuslaitos/tilastoja/parisuhteet_ja_seksuaalisuus/avioerot/" TargetMode="External"/><Relationship Id="rId4" Type="http://schemas.openxmlformats.org/officeDocument/2006/relationships/hyperlink" Target="http://maistraatti.fi/fi/Palvelut/avioehtosopim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2209800" y="538089"/>
            <a:ext cx="7772400" cy="914400"/>
          </a:xfrm>
          <a:prstGeom prst="rect">
            <a:avLst/>
          </a:prstGeom>
        </p:spPr>
        <p:txBody>
          <a:bodyPr spcFirstLastPara="1" wrap="square" lIns="91425" tIns="91425" rIns="91425" bIns="91425" anchor="ctr" anchorCtr="0">
            <a:noAutofit/>
          </a:bodyPr>
          <a:lstStyle/>
          <a:p>
            <a:pPr lvl="0">
              <a:buClr>
                <a:schemeClr val="dk1"/>
              </a:buClr>
              <a:buSzPts val="1100"/>
            </a:pPr>
            <a:r>
              <a:rPr lang="fi-FI" dirty="0">
                <a:solidFill>
                  <a:schemeClr val="dk1"/>
                </a:solidFill>
              </a:rPr>
              <a:t>Avioehto </a:t>
            </a:r>
            <a:r>
              <a:rPr lang="fi-FI" b="0" dirty="0"/>
              <a:t>–</a:t>
            </a:r>
            <a:r>
              <a:rPr lang="fi-FI" dirty="0" smtClean="0">
                <a:solidFill>
                  <a:schemeClr val="dk1"/>
                </a:solidFill>
              </a:rPr>
              <a:t> </a:t>
            </a:r>
            <a:r>
              <a:rPr lang="fi-FI" dirty="0">
                <a:solidFill>
                  <a:schemeClr val="dk1"/>
                </a:solidFill>
              </a:rPr>
              <a:t>ihmiskunnan romanttisin keksintö?</a:t>
            </a:r>
            <a:endParaRPr dirty="0"/>
          </a:p>
        </p:txBody>
      </p:sp>
      <p:sp>
        <p:nvSpPr>
          <p:cNvPr id="98" name="Shape 98"/>
          <p:cNvSpPr txBox="1">
            <a:spLocks noGrp="1"/>
          </p:cNvSpPr>
          <p:nvPr>
            <p:ph type="body" idx="1"/>
          </p:nvPr>
        </p:nvSpPr>
        <p:spPr>
          <a:xfrm>
            <a:off x="2209800" y="1600200"/>
            <a:ext cx="7772400" cy="4495800"/>
          </a:xfrm>
          <a:prstGeom prst="rect">
            <a:avLst/>
          </a:prstGeom>
        </p:spPr>
        <p:txBody>
          <a:bodyPr spcFirstLastPara="1" wrap="square" lIns="91425" tIns="91425" rIns="91425" bIns="91425" anchor="t" anchorCtr="0">
            <a:noAutofit/>
          </a:bodyPr>
          <a:lstStyle/>
          <a:p>
            <a:pPr marL="0" indent="0">
              <a:spcBef>
                <a:spcPts val="0"/>
              </a:spcBef>
              <a:buNone/>
            </a:pPr>
            <a:r>
              <a:rPr lang="fi-FI" b="1" dirty="0"/>
              <a:t>Tehtävät</a:t>
            </a:r>
          </a:p>
          <a:p>
            <a:pPr marL="0" indent="0">
              <a:spcBef>
                <a:spcPts val="0"/>
              </a:spcBef>
              <a:buAutoNum type="arabicPeriod"/>
            </a:pPr>
            <a:r>
              <a:rPr lang="fi-FI" dirty="0"/>
              <a:t> Lue seuraavalla dialla oleva kolumni avioehdosta.</a:t>
            </a:r>
            <a:endParaRPr dirty="0"/>
          </a:p>
          <a:p>
            <a:pPr marL="0" indent="0">
              <a:spcBef>
                <a:spcPts val="0"/>
              </a:spcBef>
              <a:buAutoNum type="arabicPeriod"/>
            </a:pPr>
            <a:r>
              <a:rPr lang="fi-FI" dirty="0"/>
              <a:t> Tiivistä kolumnistin näkemys avioehdosta muutamalla </a:t>
            </a:r>
            <a:r>
              <a:rPr lang="fi-FI" dirty="0">
                <a:solidFill>
                  <a:srgbClr val="000000"/>
                </a:solidFill>
              </a:rPr>
              <a:t>virkkeellä.</a:t>
            </a:r>
            <a:endParaRPr dirty="0">
              <a:solidFill>
                <a:srgbClr val="000000"/>
              </a:solidFill>
            </a:endParaRPr>
          </a:p>
          <a:p>
            <a:pPr marL="0" indent="0">
              <a:spcBef>
                <a:spcPts val="0"/>
              </a:spcBef>
              <a:buClr>
                <a:srgbClr val="000000"/>
              </a:buClr>
              <a:buAutoNum type="arabicPeriod"/>
            </a:pPr>
            <a:r>
              <a:rPr lang="fi-FI" dirty="0">
                <a:solidFill>
                  <a:srgbClr val="000000"/>
                </a:solidFill>
              </a:rPr>
              <a:t> Etsi tilastotietoa uusien avioliittojen, avioerojen ja avioehtojen solmimisen vuosittaisista määristä. Löydät tietoa Tilastokeskuksen, Väestöliiton ja maistraatin sivuilta.</a:t>
            </a:r>
            <a:endParaRPr dirty="0">
              <a:solidFill>
                <a:srgbClr val="000000"/>
              </a:solidFill>
            </a:endParaRPr>
          </a:p>
          <a:p>
            <a:pPr marL="0" indent="0">
              <a:spcBef>
                <a:spcPts val="0"/>
              </a:spcBef>
              <a:buClr>
                <a:srgbClr val="000000"/>
              </a:buClr>
              <a:buAutoNum type="arabicPeriod"/>
            </a:pPr>
            <a:r>
              <a:rPr lang="fi-FI" dirty="0">
                <a:solidFill>
                  <a:srgbClr val="000000"/>
                </a:solidFill>
              </a:rPr>
              <a:t> Mitä havaintoja teet löytämistäsi luvuista?</a:t>
            </a:r>
            <a:endParaRPr dirty="0">
              <a:solidFill>
                <a:srgbClr val="000000"/>
              </a:solidFill>
            </a:endParaRPr>
          </a:p>
          <a:p>
            <a:pPr marL="0" indent="0">
              <a:spcBef>
                <a:spcPts val="0"/>
              </a:spcBef>
              <a:buClr>
                <a:srgbClr val="000000"/>
              </a:buClr>
              <a:buAutoNum type="arabicPeriod"/>
            </a:pPr>
            <a:r>
              <a:rPr lang="fi-FI" dirty="0">
                <a:solidFill>
                  <a:srgbClr val="000000"/>
                </a:solidFill>
              </a:rPr>
              <a:t> Keksi mahdollisimman monta syytä, miksi olisi järkevä tehdä avioehtosopimus.</a:t>
            </a:r>
            <a:endParaRPr dirty="0">
              <a:solidFill>
                <a:srgbClr val="000000"/>
              </a:solidFill>
            </a:endParaRPr>
          </a:p>
        </p:txBody>
      </p:sp>
    </p:spTree>
    <p:extLst>
      <p:ext uri="{BB962C8B-B14F-4D97-AF65-F5344CB8AC3E}">
        <p14:creationId xmlns:p14="http://schemas.microsoft.com/office/powerpoint/2010/main" val="191380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2209800" y="313875"/>
            <a:ext cx="7772400" cy="5900700"/>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fi-FI" b="1" dirty="0"/>
              <a:t>Ylen kolumnisti Tapani Kakkosen ajatuksia avioehdosta:</a:t>
            </a:r>
            <a:endParaRPr b="1" dirty="0"/>
          </a:p>
          <a:p>
            <a:pPr marL="0" indent="0">
              <a:lnSpc>
                <a:spcPct val="115000"/>
              </a:lnSpc>
              <a:spcBef>
                <a:spcPts val="0"/>
              </a:spcBef>
              <a:buNone/>
            </a:pPr>
            <a:r>
              <a:rPr lang="fi-FI" sz="1600" i="1" dirty="0">
                <a:solidFill>
                  <a:srgbClr val="222222"/>
                </a:solidFill>
              </a:rPr>
              <a:t>“Avioehto on ihmiskunnan romanttisin keksintö. Jos rakkausavioliitto olisi valtio, avioehto olisi sen perustuslaki. Avioehdon allekirjoittamalla kosintaosapuolet vakuuttavat toisilleen, etteivät heidän naimahalujensa pontimena ole taloudelliset vaikuttimet eikä mammonan siirtäminen puolison omistukseen siis ole yhteiselon ehtona. Tällöin raha-asiat voidaan sopia vedenpitävällä paperilla erikseen. Avioehdon kanssa empivä kumppani kannattaakin asettaa seurantaan. Ei myöskään kannata tuudittautua siihen uskoon, että olisi itse liian köyhä tarvitakseen tällaista sopimusta. Äkkirikastumisen riski kannattaa ottaa vakavasti – tälläkin hetkellä Suomessa kärvistelee jokin määrä lottovoittajia, jotka vaihtaisivat välittömästi puolisoa elleivät pelkäisi menettävänsä puolta tuurimiljoonistaan. Kattava avioehto mahdollistaisi tällaisten rakkaudettomien liittojen yksinkertaisen purkamisen. Ero on aina kolaus, mutta ero plus perintömökki Saimaalla </a:t>
            </a:r>
            <a:r>
              <a:rPr lang="fi-FI" sz="1600" i="1" dirty="0" err="1">
                <a:solidFill>
                  <a:srgbClr val="222222"/>
                </a:solidFill>
              </a:rPr>
              <a:t>exäsi</a:t>
            </a:r>
            <a:r>
              <a:rPr lang="fi-FI" sz="1600" i="1" dirty="0">
                <a:solidFill>
                  <a:srgbClr val="222222"/>
                </a:solidFill>
              </a:rPr>
              <a:t> uuden puolison käyttöön kirpaisee ratkaisevasti enemmän</a:t>
            </a:r>
            <a:r>
              <a:rPr lang="fi-FI" sz="1600" dirty="0">
                <a:solidFill>
                  <a:srgbClr val="222222"/>
                </a:solidFill>
              </a:rPr>
              <a:t>.”</a:t>
            </a:r>
            <a:endParaRPr sz="1600" dirty="0">
              <a:solidFill>
                <a:srgbClr val="222222"/>
              </a:solidFill>
            </a:endParaRPr>
          </a:p>
          <a:p>
            <a:pPr marL="0" indent="0">
              <a:lnSpc>
                <a:spcPct val="115000"/>
              </a:lnSpc>
              <a:spcBef>
                <a:spcPts val="1500"/>
              </a:spcBef>
              <a:buNone/>
            </a:pPr>
            <a:r>
              <a:rPr lang="fi-FI" sz="1700" dirty="0">
                <a:solidFill>
                  <a:srgbClr val="222222"/>
                </a:solidFill>
              </a:rPr>
              <a:t>Lähde: Maria Hintikka Live: </a:t>
            </a:r>
            <a:r>
              <a:rPr lang="fi-FI" sz="1700" u="sng" dirty="0">
                <a:solidFill>
                  <a:schemeClr val="hlink"/>
                </a:solidFill>
                <a:hlinkClick r:id="rId3"/>
              </a:rPr>
              <a:t>https://yle.fi/aihe/artikkeli/2015/12/16/tassa-ovat-terveen-liiton-pelisaannot-avioehto-tarkkailijat-ja-tes</a:t>
            </a:r>
            <a:endParaRPr sz="1700" dirty="0">
              <a:solidFill>
                <a:srgbClr val="222222"/>
              </a:solidFill>
            </a:endParaRPr>
          </a:p>
          <a:p>
            <a:pPr marL="0" indent="0">
              <a:lnSpc>
                <a:spcPct val="115000"/>
              </a:lnSpc>
              <a:spcBef>
                <a:spcPts val="1500"/>
              </a:spcBef>
              <a:buSzPts val="1100"/>
              <a:buNone/>
            </a:pPr>
            <a:endParaRPr sz="1700" dirty="0">
              <a:solidFill>
                <a:srgbClr val="222222"/>
              </a:solidFill>
            </a:endParaRPr>
          </a:p>
          <a:p>
            <a:pPr marL="0" indent="0">
              <a:spcBef>
                <a:spcPts val="150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endParaRPr dirty="0"/>
          </a:p>
          <a:p>
            <a:pPr marL="0" indent="0">
              <a:spcBef>
                <a:spcPts val="0"/>
              </a:spcBef>
              <a:buNone/>
            </a:pPr>
            <a:r>
              <a:rPr lang="fi-FI" dirty="0"/>
              <a:t>Lähde: Marja Hintikka Live. www.Yle.fi.</a:t>
            </a:r>
            <a:endParaRPr dirty="0"/>
          </a:p>
          <a:p>
            <a:pPr marL="0" indent="0">
              <a:buNone/>
            </a:pPr>
            <a:endParaRPr dirty="0"/>
          </a:p>
          <a:p>
            <a:pPr indent="-330200">
              <a:buNone/>
            </a:pPr>
            <a:endParaRPr dirty="0"/>
          </a:p>
        </p:txBody>
      </p:sp>
    </p:spTree>
    <p:extLst>
      <p:ext uri="{BB962C8B-B14F-4D97-AF65-F5344CB8AC3E}">
        <p14:creationId xmlns:p14="http://schemas.microsoft.com/office/powerpoint/2010/main" val="244473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209800" y="228600"/>
            <a:ext cx="7772400" cy="914400"/>
          </a:xfrm>
          <a:prstGeom prst="rect">
            <a:avLst/>
          </a:prstGeom>
        </p:spPr>
        <p:txBody>
          <a:bodyPr spcFirstLastPara="1" wrap="square" lIns="91425" tIns="91425" rIns="91425" bIns="91425" anchor="ctr" anchorCtr="0">
            <a:noAutofit/>
          </a:bodyPr>
          <a:lstStyle/>
          <a:p>
            <a:pPr>
              <a:buClr>
                <a:schemeClr val="dk1"/>
              </a:buClr>
            </a:pPr>
            <a:r>
              <a:rPr lang="fi-FI" dirty="0" smtClean="0">
                <a:solidFill>
                  <a:schemeClr val="dk1"/>
                </a:solidFill>
              </a:rPr>
              <a:t> </a:t>
            </a:r>
            <a:r>
              <a:rPr lang="fi-FI" dirty="0">
                <a:solidFill>
                  <a:schemeClr val="dk1"/>
                </a:solidFill>
              </a:rPr>
              <a:t>avuksi</a:t>
            </a:r>
            <a:endParaRPr dirty="0"/>
          </a:p>
        </p:txBody>
      </p:sp>
      <p:sp>
        <p:nvSpPr>
          <p:cNvPr id="110" name="Shape 110"/>
          <p:cNvSpPr txBox="1">
            <a:spLocks noGrp="1"/>
          </p:cNvSpPr>
          <p:nvPr>
            <p:ph type="body" idx="1"/>
          </p:nvPr>
        </p:nvSpPr>
        <p:spPr>
          <a:xfrm>
            <a:off x="2209800" y="1600200"/>
            <a:ext cx="7772400" cy="4495800"/>
          </a:xfrm>
          <a:prstGeom prst="rect">
            <a:avLst/>
          </a:prstGeom>
        </p:spPr>
        <p:txBody>
          <a:bodyPr spcFirstLastPara="1" wrap="square" lIns="91425" tIns="91425" rIns="91425" bIns="91425" anchor="t" anchorCtr="0">
            <a:noAutofit/>
          </a:bodyPr>
          <a:lstStyle/>
          <a:p>
            <a:pPr marL="0" indent="0">
              <a:buNone/>
            </a:pPr>
            <a:r>
              <a:rPr lang="fi-FI" dirty="0"/>
              <a:t>Tilastokeskuksen tiedot siviilisäädyn muutoksista:</a:t>
            </a:r>
            <a:endParaRPr dirty="0"/>
          </a:p>
          <a:p>
            <a:pPr marL="0" indent="0">
              <a:buNone/>
            </a:pPr>
            <a:r>
              <a:rPr lang="fi-FI" u="sng" dirty="0">
                <a:solidFill>
                  <a:schemeClr val="hlink"/>
                </a:solidFill>
                <a:hlinkClick r:id="rId3"/>
              </a:rPr>
              <a:t>https://www.stat.fi/til/ssaaty/index.html</a:t>
            </a:r>
            <a:endParaRPr dirty="0"/>
          </a:p>
          <a:p>
            <a:pPr marL="0" indent="0">
              <a:buNone/>
            </a:pPr>
            <a:endParaRPr dirty="0"/>
          </a:p>
          <a:p>
            <a:pPr marL="0" indent="0">
              <a:buNone/>
            </a:pPr>
            <a:r>
              <a:rPr lang="fi-FI" dirty="0"/>
              <a:t>Maistraatin vuositilasto solmituista avioehdoista:</a:t>
            </a:r>
            <a:endParaRPr dirty="0"/>
          </a:p>
          <a:p>
            <a:pPr marL="0" indent="0">
              <a:buNone/>
            </a:pPr>
            <a:r>
              <a:rPr lang="fi-FI" u="sng" dirty="0">
                <a:solidFill>
                  <a:schemeClr val="hlink"/>
                </a:solidFill>
                <a:hlinkClick r:id="rId4"/>
              </a:rPr>
              <a:t>http://maistraatti.fi/fi/Palvelut/avioehtosopimus/</a:t>
            </a:r>
            <a:endParaRPr dirty="0"/>
          </a:p>
          <a:p>
            <a:pPr marL="0" indent="0">
              <a:buNone/>
            </a:pPr>
            <a:endParaRPr dirty="0"/>
          </a:p>
          <a:p>
            <a:pPr marL="0" indent="0">
              <a:buNone/>
            </a:pPr>
            <a:r>
              <a:rPr lang="fi-FI" dirty="0"/>
              <a:t>Väestöliiton tilastoja avioeroista:</a:t>
            </a:r>
            <a:endParaRPr dirty="0"/>
          </a:p>
          <a:p>
            <a:pPr marL="0" indent="0">
              <a:buNone/>
            </a:pPr>
            <a:r>
              <a:rPr lang="fi-FI" u="sng" dirty="0">
                <a:solidFill>
                  <a:schemeClr val="hlink"/>
                </a:solidFill>
                <a:hlinkClick r:id="rId5"/>
              </a:rPr>
              <a:t>http://www.vaestoliitto.fi/tieto_ja_tutkimus/vaestontutkimuslaitos/tilastoja/parisuhteet_ja_seksuaalisuus/avioerot/</a:t>
            </a:r>
            <a:endParaRPr dirty="0"/>
          </a:p>
          <a:p>
            <a:pPr marL="0" indent="0">
              <a:buNone/>
            </a:pPr>
            <a:endParaRPr dirty="0"/>
          </a:p>
          <a:p>
            <a:pPr marL="0" indent="0">
              <a:buNone/>
            </a:pPr>
            <a:endParaRPr dirty="0"/>
          </a:p>
        </p:txBody>
      </p:sp>
    </p:spTree>
    <p:extLst>
      <p:ext uri="{BB962C8B-B14F-4D97-AF65-F5344CB8AC3E}">
        <p14:creationId xmlns:p14="http://schemas.microsoft.com/office/powerpoint/2010/main" val="3608546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0LEA_Forum4_ope">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Laajakuva</PresentationFormat>
  <Paragraphs>36</Paragraphs>
  <Slides>3</Slides>
  <Notes>3</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3</vt:i4>
      </vt:variant>
    </vt:vector>
  </HeadingPairs>
  <TitlesOfParts>
    <vt:vector size="10" baseType="lpstr">
      <vt:lpstr>Arial</vt:lpstr>
      <vt:lpstr>Calibri</vt:lpstr>
      <vt:lpstr>Calibri Light</vt:lpstr>
      <vt:lpstr>Merriweather Sans</vt:lpstr>
      <vt:lpstr>Verdana</vt:lpstr>
      <vt:lpstr>Office-teema</vt:lpstr>
      <vt:lpstr>0LEA_Forum4_ope</vt:lpstr>
      <vt:lpstr>Avioehto – ihmiskunnan romanttisin keksintö?</vt:lpstr>
      <vt:lpstr>PowerPoint-esitys</vt:lpstr>
      <vt:lpstr> avuksi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Avioehto – ihmiskunnan romanttisin keksintö?</dc:title>
  <dc:creator>Ville Paldanius</dc:creator>
  <cp:lastModifiedBy>Ville Paldanius</cp:lastModifiedBy>
  <cp:revision>1</cp:revision>
  <dcterms:created xsi:type="dcterms:W3CDTF">2018-08-16T11:48:07Z</dcterms:created>
  <dcterms:modified xsi:type="dcterms:W3CDTF">2018-08-16T11:48:15Z</dcterms:modified>
</cp:coreProperties>
</file>