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0" r:id="rId3"/>
    <p:sldId id="258" r:id="rId4"/>
    <p:sldId id="257" r:id="rId5"/>
    <p:sldId id="289" r:id="rId6"/>
    <p:sldId id="290" r:id="rId7"/>
    <p:sldId id="259" r:id="rId8"/>
    <p:sldId id="291" r:id="rId9"/>
    <p:sldId id="292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F8"/>
    <a:srgbClr val="0070C0"/>
    <a:srgbClr val="C9C60F"/>
    <a:srgbClr val="FBB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85AB-6C64-4503-9519-06FC584466EC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8AD2B-DA46-40B9-A465-E0F3821C22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90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78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17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abe3668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abe3668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abe3668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abe3668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abe3668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abe36685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abe36685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abe36685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abe3668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abe3668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abe3668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abe36685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1D6187B-C212-4357-9563-F3C28A157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190"/>
            <a:ext cx="12192001" cy="69191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D026EE4-EB56-4158-AAC8-BADBBC04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86C771-2C6F-4306-A5DF-71E48B2AB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1C19C3-022E-4873-ACA6-6111CF0D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8E4128-FB16-48DF-A186-EE487AD0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B5A512-0A5A-4E24-A7E1-8E1B15BD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3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FF67D-2A21-41C2-9F02-DC4FFFD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223"/>
            <a:ext cx="10515600" cy="12304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6833E3-B042-4919-BD60-45D19F45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23A6A9-66CD-47D4-8548-EE9DB908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465AC-BE86-40E2-B959-EFFFD523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714CB1-06AF-4AF8-8C4D-00BC9E37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4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7834A2F-B672-4C6E-B698-AAEEC833A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38353"/>
            <a:ext cx="2628900" cy="5538609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03D812-D647-4AE7-8CFB-3D9647A0E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38355"/>
            <a:ext cx="7734300" cy="553860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A99C43-19AE-4B3C-B39A-C153A1D3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E18B8E-7AE5-4630-843B-318E479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81A2ED-8D60-40CF-9C97-EA1D5C3C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78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022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026EE4-EB56-4158-AAC8-BADBBC04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86C771-2C6F-4306-A5DF-71E48B2AB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1C19C3-022E-4873-ACA6-6111CF0D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8E4128-FB16-48DF-A186-EE487AD0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B5A512-0A5A-4E24-A7E1-8E1B15BD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1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0E44E4-81AA-4BF9-AA65-D3FF7B38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03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F2BA43-3D5D-47C0-B0C2-121BBD6D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01"/>
            <a:ext cx="10515600" cy="425336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8E8CC-7969-4363-82E7-B08B62B3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6FEB2-9906-46BE-9423-DD844DDE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DAC611-9753-41D4-AF4B-4B7B9367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76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FB0C1-B960-4BC9-BEA3-DEE23AA7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822062-C492-42F1-922A-6134E5F2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0E695-23BE-49DB-B5A8-1BFDF2B7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B7D6C2-CD9F-419A-A44E-9698D7CD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6A6968-B2ED-47C3-930D-8ECC2402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7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3B074-CAB0-4A01-92E2-797B8593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CE761-3DF3-4855-B099-A0560A03B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599"/>
            <a:ext cx="5181600" cy="41703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FB22B2-E313-40FE-AF42-9592CD910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599"/>
            <a:ext cx="5181600" cy="41703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416D74-043A-408A-B30D-20E0C132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DFBA44-D65E-4224-9FC5-E9B1247C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420FD2-1263-4D56-AEB6-85A60741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16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3C6F4-4C72-44F2-9806-E3CFCAB5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59819E-FD10-4168-ACD3-89B83F76D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22B3A-A620-4669-91FF-F844BABA2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61CC96-D998-4BB8-B790-8E173AD95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4504D9-A482-4FC6-AEBE-C2964AD0C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141D723-6470-4A45-897D-A4ECA03B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FC6-86E8-4C6F-ADFC-9A82AA97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87863D-1BBC-42A1-97A3-4E958975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24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2BD7A7-A8C8-4064-A248-1F75E26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66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4B86FF-E805-4E5E-AFD8-7C8AD2A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1DBFE4-4178-4F23-9C88-10B69C7F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7B4288-A8DC-4C3A-9634-F28FEEA5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65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3BA401-7285-4D6D-B4DB-002CE20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A80D2D-2DFE-44FE-9B94-E24DCAE1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5A29B2-E238-4DFA-9B15-09C490ED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53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0E44E4-81AA-4BF9-AA65-D3FF7B38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49"/>
            <a:ext cx="10515600" cy="10868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F2BA43-3D5D-47C0-B0C2-121BBD6D5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8E8CC-7969-4363-82E7-B08B62B3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6FEB2-9906-46BE-9423-DD844DDE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DAC611-9753-41D4-AF4B-4B7B9367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51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A2A22-B287-4A49-A346-51D974F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4234"/>
            <a:ext cx="3932237" cy="13931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D1C2C-19CE-4D5C-9691-E99C7548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AB2F98-2DA9-405E-B6AB-8C136B69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D4DCE6-904C-45CB-8502-236A1B95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67BF66-87EC-494F-AEB6-9477D3C7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E21E42-0657-45C5-998E-B8A92F35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063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0B829-F13F-4F41-B7CC-380DF113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8354"/>
            <a:ext cx="3932237" cy="14190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7D5B05A-41A6-48D9-BBBE-1EBA0F8BF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3CD998-C071-4888-B788-0548D779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9C452C-97E6-4D92-A831-3AA554CA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B371D-D85A-4628-9421-822A242D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1A993E-1129-4B96-8189-79EDDDBD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8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FF67D-2A21-41C2-9F02-DC4FFFD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223"/>
            <a:ext cx="10515600" cy="12304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6833E3-B042-4919-BD60-45D19F45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23A6A9-66CD-47D4-8548-EE9DB908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465AC-BE86-40E2-B959-EFFFD523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714CB1-06AF-4AF8-8C4D-00BC9E37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655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7834A2F-B672-4C6E-B698-AAEEC833A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38353"/>
            <a:ext cx="2628900" cy="5538609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03D812-D647-4AE7-8CFB-3D9647A0E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38355"/>
            <a:ext cx="7734300" cy="553860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A99C43-19AE-4B3C-B39A-C153A1D3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E18B8E-7AE5-4630-843B-318E479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81A2ED-8D60-40CF-9C97-EA1D5C3C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6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FB0C1-B960-4BC9-BEA3-DEE23AA7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822062-C492-42F1-922A-6134E5F2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0E695-23BE-49DB-B5A8-1BFDF2B7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B7D6C2-CD9F-419A-A44E-9698D7CD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6A6968-B2ED-47C3-930D-8ECC2402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12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3B074-CAB0-4A01-92E2-797B8593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CE761-3DF3-4855-B099-A0560A03B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599"/>
            <a:ext cx="5181600" cy="41703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FB22B2-E313-40FE-AF42-9592CD910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599"/>
            <a:ext cx="5181600" cy="41703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416D74-043A-408A-B30D-20E0C132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DFBA44-D65E-4224-9FC5-E9B1247C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420FD2-1263-4D56-AEB6-85A60741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3C6F4-4C72-44F2-9806-E3CFCAB5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59819E-FD10-4168-ACD3-89B83F76D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22B3A-A620-4669-91FF-F844BABA2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61CC96-D998-4BB8-B790-8E173AD95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4504D9-A482-4FC6-AEBE-C2964AD0C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141D723-6470-4A45-897D-A4ECA03B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FC6-86E8-4C6F-ADFC-9A82AA97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87863D-1BBC-42A1-97A3-4E958975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07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2BD7A7-A8C8-4064-A248-1F75E26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66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4B86FF-E805-4E5E-AFD8-7C8AD2A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1DBFE4-4178-4F23-9C88-10B69C7F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7B4288-A8DC-4C3A-9634-F28FEEA5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3BA401-7285-4D6D-B4DB-002CE20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A80D2D-2DFE-44FE-9B94-E24DCAE1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5A29B2-E238-4DFA-9B15-09C490ED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7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A2A22-B287-4A49-A346-51D974F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2474"/>
            <a:ext cx="3932237" cy="14449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D1C2C-19CE-4D5C-9691-E99C7548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AB2F98-2DA9-405E-B6AB-8C136B69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D4DCE6-904C-45CB-8502-236A1B95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67BF66-87EC-494F-AEB6-9477D3C7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E21E42-0657-45C5-998E-B8A92F35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44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0B829-F13F-4F41-B7CC-380DF113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9728"/>
            <a:ext cx="3932237" cy="142767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7D5B05A-41A6-48D9-BBBE-1EBA0F8BF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3CD998-C071-4888-B788-0548D779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9C452C-97E6-4D92-A831-3AA554CA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B371D-D85A-4628-9421-822A242D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1A993E-1129-4B96-8189-79EDDDBD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3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F0B3739-CB0B-4280-9BBB-468D755A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632FA6-2F13-49AB-98C0-62E19EF6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41F47-349A-4CAC-87DC-F776E43A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9A2E1D-75B4-4B83-AE93-BF59207A3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12DAB-485E-48F0-99C6-74E3EB6B3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A480367-E103-457F-A0DF-A6B3AEF3E40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4050B24-D80B-45DA-A79B-637E6DC266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190"/>
            <a:ext cx="12192001" cy="69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F0B3739-CB0B-4280-9BBB-468D755A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632FA6-2F13-49AB-98C0-62E19EF6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41F47-349A-4CAC-87DC-F776E43A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6065-1599-4811-91B7-D53BDCE82A36}" type="datetimeFigureOut">
              <a:rPr lang="fi-FI" smtClean="0"/>
              <a:t>29.6.2021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9A2E1D-75B4-4B83-AE93-BF59207A3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12DAB-485E-48F0-99C6-74E3EB6B3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A480367-E103-457F-A0DF-A6B3AEF3E4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B2C02D2-6285-4115-8CF3-448D29EBE2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35316" y="3151141"/>
            <a:ext cx="6801394" cy="720907"/>
          </a:xfrm>
        </p:spPr>
        <p:txBody>
          <a:bodyPr anchor="t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3600" dirty="0"/>
              <a:t>14 Globaali talous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389120"/>
            <a:ext cx="9144000" cy="1321172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Tuntidiat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0D5A1DA3-5179-418B-B7E6-D82811008D79}"/>
              </a:ext>
            </a:extLst>
          </p:cNvPr>
          <p:cNvCxnSpPr>
            <a:cxnSpLocks/>
          </p:cNvCxnSpPr>
          <p:nvPr/>
        </p:nvCxnSpPr>
        <p:spPr>
          <a:xfrm>
            <a:off x="2752928" y="4108269"/>
            <a:ext cx="6566170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5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BFAEDE2-B627-4741-B5B1-590848D1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1" y="860506"/>
            <a:ext cx="11546733" cy="60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56C3E5D-13EC-4657-9173-A7146A643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35947"/>
            <a:ext cx="7186509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AB097C7-001A-4C35-A0B0-B64805177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491" y="1635947"/>
            <a:ext cx="7186509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696495"/>
            <a:ext cx="11273714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3600" dirty="0">
                <a:solidFill>
                  <a:srgbClr val="0070C0"/>
                </a:solidFill>
              </a:rPr>
              <a:t>Kulutusyhteiskunta syntyy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663337"/>
            <a:ext cx="6229040" cy="50858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95300" indent="-342900">
              <a:buSzPct val="120000"/>
              <a:buFont typeface="Arial" panose="020B0604020202020204" pitchFamily="34" charset="0"/>
              <a:buChar char="•"/>
            </a:pPr>
            <a:r>
              <a:rPr lang="fi" sz="2200" b="1" dirty="0"/>
              <a:t>Massatuotannolla </a:t>
            </a:r>
            <a:r>
              <a:rPr lang="fi" sz="2200" dirty="0"/>
              <a:t>tarkoitetaan hyödykkeiden valmistusta sarjantuotantona. → de laski tuotteiden valmistuskustannuksia, hintoja ja paransi tuottavuutta.</a:t>
            </a:r>
            <a:endParaRPr sz="2200" dirty="0"/>
          </a:p>
          <a:p>
            <a:pPr marL="495300" indent="-342900"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Parantanut tuottavuus johti myös työntekijöiden palkkojen nostamiseen.</a:t>
            </a:r>
            <a:endParaRPr sz="2200" dirty="0"/>
          </a:p>
          <a:p>
            <a:pPr marL="495300" indent="-342900">
              <a:buSzPct val="120000"/>
              <a:buFont typeface="Arial" panose="020B0604020202020204" pitchFamily="34" charset="0"/>
              <a:buChar char="•"/>
            </a:pPr>
            <a:r>
              <a:rPr lang="fi" sz="2200" b="1" dirty="0"/>
              <a:t>Kulutusyhteiskunnassa</a:t>
            </a:r>
            <a:r>
              <a:rPr lang="fi" sz="2200" dirty="0"/>
              <a:t> ihmisillä on varaa kuluttaa muuhunkin kuin välttämättömiin hyödykkeisiin.</a:t>
            </a:r>
            <a:endParaRPr sz="2200" dirty="0"/>
          </a:p>
          <a:p>
            <a:pPr marL="495300" lvl="1" indent="-342900"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Mainonta ja markkinointi kasvoivat yritysten kilpaillessa markkinoilla asiakkaista.</a:t>
            </a:r>
            <a:endParaRPr sz="2200" dirty="0"/>
          </a:p>
          <a:p>
            <a:pPr marL="495300" indent="-342900"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Tuottavuuden parantuminen ja elintason nousu näkyi myös palveluiden kysynnän kasvuna.</a:t>
            </a:r>
            <a:endParaRPr sz="2200" dirty="0"/>
          </a:p>
          <a:p>
            <a:pPr marL="495300" indent="-342900">
              <a:spcBef>
                <a:spcPts val="1600"/>
              </a:spcBef>
              <a:spcAft>
                <a:spcPts val="1600"/>
              </a:spcAft>
              <a:buSzPct val="120000"/>
              <a:buFont typeface="Arial" panose="020B0604020202020204" pitchFamily="34" charset="0"/>
              <a:buChar char="•"/>
            </a:pPr>
            <a:endParaRPr sz="2200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90484E27-E2DA-4FC9-804B-331485A02ABA}"/>
              </a:ext>
            </a:extLst>
          </p:cNvPr>
          <p:cNvCxnSpPr>
            <a:cxnSpLocks/>
          </p:cNvCxnSpPr>
          <p:nvPr/>
        </p:nvCxnSpPr>
        <p:spPr>
          <a:xfrm>
            <a:off x="0" y="1597255"/>
            <a:ext cx="6566170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2F5B6A-FF3A-4BCB-91A8-25744465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51" y="2427649"/>
            <a:ext cx="5194570" cy="31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9806" y="898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3200" dirty="0">
                <a:solidFill>
                  <a:srgbClr val="0070C0"/>
                </a:solidFill>
              </a:rPr>
              <a:t>Sosialistinen suunnitelmatalous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9807" y="1872343"/>
            <a:ext cx="6133244" cy="46068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Neuvostoliitossa toteutettiin </a:t>
            </a:r>
            <a:r>
              <a:rPr lang="fi" sz="2000" b="1" dirty="0"/>
              <a:t>sosialistista suunnitelmataloutta</a:t>
            </a:r>
            <a:r>
              <a:rPr lang="fi" sz="2000" dirty="0"/>
              <a:t>.</a:t>
            </a:r>
            <a:endParaRPr sz="20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000" b="1" dirty="0"/>
              <a:t>Viisivuotissuunnitelmilla </a:t>
            </a:r>
            <a:r>
              <a:rPr lang="fi" sz="2000" dirty="0"/>
              <a:t>pyrittiin tuottamaan juuri oikea määrä hyödykkeitä ja välttämään kapitalistiselle markkinataloudelle tyypilliset lamakaudet.</a:t>
            </a:r>
            <a:endParaRPr sz="2000" dirty="0"/>
          </a:p>
          <a:p>
            <a:pPr marL="1079500" lvl="1" indent="-284163"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kysyntä ja tarjonta eivät kuitenkaan usein kohdanneet ja Neuvostoliitossa oli pula kulutushyödykkeistä.</a:t>
            </a:r>
            <a:endParaRPr sz="20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Myös maataloutta pyrittiin modernisoimaan kollektivisoinnilla eli yksityisomistuksessa olleet maatilat muutettiin valtion omistamiksi </a:t>
            </a:r>
            <a:r>
              <a:rPr lang="fi" sz="2000" b="1" dirty="0"/>
              <a:t>kolhooseiksi.</a:t>
            </a:r>
            <a:endParaRPr sz="20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C74721-7A0C-4627-AE23-A836BD09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80" y="2095124"/>
            <a:ext cx="5101953" cy="38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37563BD0-CFA5-4186-B31F-33C986F0C335}"/>
              </a:ext>
            </a:extLst>
          </p:cNvPr>
          <p:cNvCxnSpPr>
            <a:cxnSpLocks/>
          </p:cNvCxnSpPr>
          <p:nvPr/>
        </p:nvCxnSpPr>
        <p:spPr>
          <a:xfrm>
            <a:off x="0" y="1661767"/>
            <a:ext cx="7045234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54640" y="872041"/>
            <a:ext cx="114217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3200" dirty="0">
                <a:solidFill>
                  <a:srgbClr val="0070C0"/>
                </a:solidFill>
              </a:rPr>
              <a:t>Suuri lamakausi leviää koko maailmaan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54640" y="179789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Länsimaiden 1920-luvun nousukausi päättyi vuonna 1929 New Yorkin pörssiromahdukseen: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i" sz="2200" dirty="0"/>
              <a:t>osakkeiden arvo puolittui → yritykset ja pankit menivät konkurssiin → miljoonat jäivät työttömiksi</a:t>
            </a:r>
            <a:endParaRPr sz="22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Lama levisi nopeasti Eurooppaan, joka oli Yhdysvaltojen tärkeä kauppakumppani.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Laman seuraukset: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i" sz="2200" dirty="0"/>
              <a:t>ääriliikkeiden kannatus kasvoi (fasismi, kansallissosialismi)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i" sz="2200" dirty="0"/>
              <a:t>kommunismin kannatus kasvoi.</a:t>
            </a:r>
            <a:endParaRPr sz="22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i" sz="2200" dirty="0"/>
              <a:t>Julkisen sektorin roolia suhdanteiden lievittämisessä alettiin korostaa:</a:t>
            </a:r>
            <a:endParaRPr sz="22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i" sz="2200" dirty="0"/>
              <a:t>valtion tuli aktiivisella talouspolitiikalla säädellä markkinoiden toimintaa ja puuttuua kapitalismin lieveilmiöihin.</a:t>
            </a:r>
            <a:endParaRPr sz="22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i" sz="2200" dirty="0"/>
              <a:t>Tämä keyneysilaisuudeksi kutsuttu talouspolitiikan suuntaus oli vallalla monissa maissa 1970-luvulla saakka</a:t>
            </a:r>
            <a:endParaRPr sz="2200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926C701-AFC0-4E54-8A26-EFC7313C9399}"/>
              </a:ext>
            </a:extLst>
          </p:cNvPr>
          <p:cNvCxnSpPr>
            <a:cxnSpLocks/>
          </p:cNvCxnSpPr>
          <p:nvPr/>
        </p:nvCxnSpPr>
        <p:spPr>
          <a:xfrm flipV="1">
            <a:off x="0" y="1578606"/>
            <a:ext cx="12192000" cy="1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599" y="696682"/>
            <a:ext cx="11691973" cy="6183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3200" dirty="0">
                <a:solidFill>
                  <a:srgbClr val="0070C0"/>
                </a:solidFill>
              </a:rPr>
              <a:t>Toisen maailmansodan jälkeinen tilanne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599" y="1447977"/>
            <a:ext cx="11375807" cy="51008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43886" indent="-4572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Toisen maailmansodan päättyminen tiivisti valtioiden välistä yhteistyötä. </a:t>
            </a:r>
            <a:r>
              <a:rPr lang="fi" sz="1800" dirty="0"/>
              <a:t>→ </a:t>
            </a:r>
            <a:r>
              <a:rPr lang="fi" sz="1800" dirty="0">
                <a:solidFill>
                  <a:schemeClr val="dk1"/>
                </a:solidFill>
              </a:rPr>
              <a:t>Yhdstyneiden kansakuntien perustaminen vuonna 1945.</a:t>
            </a:r>
            <a:endParaRPr sz="1800" dirty="0">
              <a:solidFill>
                <a:schemeClr val="dk1"/>
              </a:solidFill>
            </a:endParaRPr>
          </a:p>
          <a:p>
            <a:pPr marL="643886" indent="-4572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Kylmän sodan aikana maailmantalous oli kaksinapainen:</a:t>
            </a:r>
            <a:endParaRPr sz="1800" dirty="0">
              <a:solidFill>
                <a:schemeClr val="dk1"/>
              </a:solidFill>
            </a:endParaRPr>
          </a:p>
          <a:p>
            <a:pPr marL="1165417" lvl="1" indent="-3429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Johtava teollisuusmaa Yhdysvallat vauhditti Euroopan toipumista sodasta Marshall-avulla.</a:t>
            </a:r>
            <a:endParaRPr sz="1800" dirty="0">
              <a:solidFill>
                <a:schemeClr val="dk1"/>
              </a:solidFill>
            </a:endParaRPr>
          </a:p>
          <a:p>
            <a:pPr marL="1165417" lvl="1" indent="-3429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Neuvostoliiton johtamaan itäblokkiin kuuluneet kansandemokratiat taas taloudeltaan valtiojohteisia (reaalisosialismi).</a:t>
            </a:r>
            <a:endParaRPr sz="1800" dirty="0">
              <a:solidFill>
                <a:schemeClr val="dk1"/>
              </a:solidFill>
            </a:endParaRPr>
          </a:p>
          <a:p>
            <a:pPr marL="643886" indent="-4572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Neuvostoliiton ja muiden sosialistimaiden teollisuustuotanto kasvoi nopeasti:</a:t>
            </a:r>
          </a:p>
          <a:p>
            <a:pPr marL="1165417" lvl="1" indent="-3429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dk1"/>
                </a:solidFill>
              </a:rPr>
              <a:t>Tieteeseen ja teknologiaan panostettiin, mutta </a:t>
            </a:r>
            <a:r>
              <a:rPr lang="fi" sz="1800" dirty="0">
                <a:solidFill>
                  <a:schemeClr val="dk1"/>
                </a:solidFill>
              </a:rPr>
              <a:t>ne jäivät kuitenkin jälkeen Yhdysvalloista ja muista länsimaista.</a:t>
            </a:r>
          </a:p>
          <a:p>
            <a:pPr marL="1165417" lvl="1" indent="-3429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Asevarustelu vei suuren osan talouden voimavaroista.</a:t>
            </a:r>
            <a:endParaRPr sz="1800" dirty="0">
              <a:solidFill>
                <a:schemeClr val="dk1"/>
              </a:solidFill>
            </a:endParaRPr>
          </a:p>
          <a:p>
            <a:pPr marL="1165417" lvl="1" indent="-342900">
              <a:lnSpc>
                <a:spcPct val="150000"/>
              </a:lnSpc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</a:rPr>
              <a:t>Sananvapauden puute ja sensuuri vaikeuttivat talouden ja yhteiskunnan epäkohtiin puuttumista.</a:t>
            </a: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94B79AD9-337E-422E-B109-F918B6310075}"/>
              </a:ext>
            </a:extLst>
          </p:cNvPr>
          <p:cNvCxnSpPr>
            <a:cxnSpLocks/>
          </p:cNvCxnSpPr>
          <p:nvPr/>
        </p:nvCxnSpPr>
        <p:spPr>
          <a:xfrm flipV="1">
            <a:off x="0" y="1447975"/>
            <a:ext cx="9816343" cy="3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00594" y="681037"/>
            <a:ext cx="10953206" cy="6600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3200" dirty="0">
                <a:solidFill>
                  <a:srgbClr val="0070C0"/>
                </a:solidFill>
              </a:rPr>
              <a:t>Taloudellinen yhteistyö tiivistyy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sz="half" idx="1"/>
          </p:nvPr>
        </p:nvSpPr>
        <p:spPr>
          <a:xfrm>
            <a:off x="304800" y="1341120"/>
            <a:ext cx="5715000" cy="483584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SzPct val="120000"/>
              <a:buNone/>
            </a:pPr>
            <a:r>
              <a:rPr lang="fi" sz="2000" dirty="0"/>
              <a:t>Toisen maailmansodan jälkeen maailmantaloutta pyrittää säätelemään </a:t>
            </a:r>
            <a:r>
              <a:rPr lang="fi" sz="2000" b="1" dirty="0"/>
              <a:t>globaalien järjestöjen </a:t>
            </a:r>
            <a:r>
              <a:rPr lang="fi" sz="2000" dirty="0"/>
              <a:t>kautta:</a:t>
            </a:r>
          </a:p>
          <a:p>
            <a:pPr marL="269875" indent="-269875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Kansainvälinen valuuttarahasto IMF</a:t>
            </a:r>
            <a:endParaRPr sz="2000" dirty="0"/>
          </a:p>
          <a:p>
            <a:pPr marL="269875" lvl="1" indent="-269875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Maailmanpankki 	</a:t>
            </a:r>
            <a:endParaRPr sz="2000" dirty="0"/>
          </a:p>
          <a:p>
            <a:pPr marL="269875" indent="-269875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Euroopan yhdentymisen tavoitteena oli rauhan säilyttäminen ja Euroopan taloudellisen kilpailukyvyn vahvistamisen</a:t>
            </a:r>
            <a:endParaRPr sz="2000" dirty="0"/>
          </a:p>
          <a:p>
            <a:pPr marL="269875" lvl="1" indent="-269875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Hiili- ja teräsyhteistö 1951</a:t>
            </a:r>
            <a:endParaRPr sz="2000" dirty="0"/>
          </a:p>
          <a:p>
            <a:pPr marL="269875" lvl="1" indent="-269875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Euroopan talousyhteisö EEC 1957</a:t>
            </a:r>
            <a:endParaRPr sz="2000" dirty="0"/>
          </a:p>
          <a:p>
            <a:pPr marL="269875" lvl="1" indent="-269875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" sz="2000" dirty="0"/>
              <a:t>Euroopan unioni 1993.</a:t>
            </a:r>
            <a:endParaRPr sz="2000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063AC92-BF0C-44CD-9B78-B55095AA5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4832"/>
            <a:ext cx="5181600" cy="4906923"/>
          </a:xfrm>
        </p:spPr>
        <p:txBody>
          <a:bodyPr>
            <a:normAutofit lnSpcReduction="10000"/>
          </a:bodyPr>
          <a:lstStyle/>
          <a:p>
            <a:pPr marL="196850" indent="0">
              <a:lnSpc>
                <a:spcPct val="100000"/>
              </a:lnSpc>
              <a:buSzPct val="120000"/>
              <a:buNone/>
            </a:pPr>
            <a:r>
              <a:rPr lang="fi-FI" sz="2000" dirty="0"/>
              <a:t>Kapitalistisen lännen ja sosialistisen idän ulkopuolelle jäi nk. </a:t>
            </a:r>
            <a:r>
              <a:rPr lang="fi-FI" sz="2000" b="1" dirty="0"/>
              <a:t>kolmas maailma</a:t>
            </a:r>
            <a:r>
              <a:rPr lang="fi-FI" sz="2000" dirty="0"/>
              <a:t>:</a:t>
            </a:r>
          </a:p>
          <a:p>
            <a:pPr marL="539750" lvl="1" indent="-3429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pääomien ja yritystoiminnan puute</a:t>
            </a:r>
          </a:p>
          <a:p>
            <a:pPr marL="539750" lvl="1" indent="-3429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matala jalostusaste ja raaka-aineiden tuottaminen.</a:t>
            </a:r>
          </a:p>
          <a:p>
            <a:pPr marL="196850" lvl="1" indent="0">
              <a:lnSpc>
                <a:spcPct val="100000"/>
              </a:lnSpc>
              <a:buSzPct val="120000"/>
              <a:buNone/>
            </a:pPr>
            <a:endParaRPr lang="fi-FI" sz="2000" dirty="0"/>
          </a:p>
          <a:p>
            <a:pPr marL="196850" lvl="1" indent="0">
              <a:lnSpc>
                <a:spcPct val="100000"/>
              </a:lnSpc>
              <a:buSzPct val="120000"/>
              <a:buNone/>
            </a:pPr>
            <a:r>
              <a:rPr lang="fi-FI" sz="2000" b="1" dirty="0" err="1"/>
              <a:t>Uuskolonialismillla</a:t>
            </a:r>
            <a:r>
              <a:rPr lang="fi-FI" sz="2000" dirty="0"/>
              <a:t> tarkoitetaan sitä, että monien entisten siirtomaiden luonnonvarat ovat kansainvälisten yritysten hallussa ja yritykset pystyvät vaikuttamaan esimerkiksi maan lainsäädäntöön</a:t>
            </a:r>
          </a:p>
          <a:p>
            <a:pPr marL="196850" indent="0">
              <a:lnSpc>
                <a:spcPct val="100000"/>
              </a:lnSpc>
              <a:buSzPct val="120000"/>
              <a:buNone/>
            </a:pPr>
            <a:r>
              <a:rPr lang="fi-FI" sz="2000" dirty="0"/>
              <a:t>Monet entiset siirtomaat ovatkin itsenäistymisen jälkeen olleet riippuvaisia lainoista ja kehitysavusta.</a:t>
            </a:r>
          </a:p>
          <a:p>
            <a:pPr marL="0" indent="0">
              <a:buNone/>
            </a:pP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CCDE0FEA-55C9-4BCD-AA2D-657312E0F592}"/>
              </a:ext>
            </a:extLst>
          </p:cNvPr>
          <p:cNvCxnSpPr>
            <a:cxnSpLocks/>
          </p:cNvCxnSpPr>
          <p:nvPr/>
        </p:nvCxnSpPr>
        <p:spPr>
          <a:xfrm flipV="1">
            <a:off x="0" y="1447975"/>
            <a:ext cx="9816343" cy="3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98182" y="713913"/>
            <a:ext cx="11360800" cy="59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3200" dirty="0">
                <a:solidFill>
                  <a:srgbClr val="0070C0"/>
                </a:solidFill>
              </a:rPr>
              <a:t>Talouden rajat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98182" y="1484378"/>
            <a:ext cx="6037452" cy="51341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44500" indent="-258763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rgbClr val="000000"/>
                </a:solidFill>
              </a:rPr>
              <a:t>Talouden kasvu on pääosin perustunut työn tuottavuuden lisääntymiseen.</a:t>
            </a:r>
            <a:endParaRPr sz="1800" dirty="0">
              <a:solidFill>
                <a:srgbClr val="000000"/>
              </a:solidFill>
            </a:endParaRPr>
          </a:p>
          <a:p>
            <a:pPr marL="444500" indent="-258763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rgbClr val="000000"/>
                </a:solidFill>
              </a:rPr>
              <a:t>Neuvostoliiton ja itäblokin romahdus teki maailmasta globaalin markkinapaika, jossa tuotantoketjut on hajautettu ympäri maailmaa.</a:t>
            </a:r>
            <a:endParaRPr sz="1800" dirty="0">
              <a:solidFill>
                <a:srgbClr val="000000"/>
              </a:solidFill>
            </a:endParaRPr>
          </a:p>
          <a:p>
            <a:pPr marL="444500" indent="-258763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rgbClr val="000000"/>
                </a:solidFill>
              </a:rPr>
              <a:t>Myös ympäristöongelmien määrä on skaalautunut talouden kasvaessa.</a:t>
            </a:r>
            <a:endParaRPr sz="1800" dirty="0">
              <a:solidFill>
                <a:srgbClr val="000000"/>
              </a:solidFill>
            </a:endParaRPr>
          </a:p>
          <a:p>
            <a:pPr marL="444500" indent="-258763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rgbClr val="000000"/>
                </a:solidFill>
              </a:rPr>
              <a:t>Globalisaatio ja tuottavuuden tehostumisen on jälkiteollisissa maissa johtanut pysyvästi korkeaan työttömyyteen.</a:t>
            </a:r>
            <a:endParaRPr sz="1800" dirty="0">
              <a:solidFill>
                <a:srgbClr val="000000"/>
              </a:solidFill>
            </a:endParaRPr>
          </a:p>
          <a:p>
            <a:pPr marL="444500" indent="-258763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rgbClr val="000000"/>
                </a:solidFill>
              </a:rPr>
              <a:t>Länsimaiden talouden ongelmat ja varallisuuden keskittyminen ovat lisänneet populismin kannatusta.</a:t>
            </a:r>
            <a:endParaRPr sz="1800" dirty="0">
              <a:solidFill>
                <a:srgbClr val="000000"/>
              </a:solidFill>
            </a:endParaRPr>
          </a:p>
          <a:p>
            <a:pPr marL="444500" indent="-258763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rgbClr val="000000"/>
                </a:solidFill>
              </a:rPr>
              <a:t>Koronakriisi 2020-21 on osoittanut, että maat joissa on pienet tuloerot, vahva julkinen sektori ja luottamus viranomaisten toimintaan vaikuttavat selviävän globaaleista kriiseistä muita maita paremmin.</a:t>
            </a:r>
            <a:endParaRPr sz="1800" dirty="0">
              <a:solidFill>
                <a:srgbClr val="000000"/>
              </a:solidFill>
            </a:endParaRP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AD9002D-241D-4B50-BA2E-AD52F52E8F3B}"/>
              </a:ext>
            </a:extLst>
          </p:cNvPr>
          <p:cNvCxnSpPr>
            <a:cxnSpLocks/>
          </p:cNvCxnSpPr>
          <p:nvPr/>
        </p:nvCxnSpPr>
        <p:spPr>
          <a:xfrm flipV="1">
            <a:off x="-17418" y="1395724"/>
            <a:ext cx="6888480" cy="1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23270E-C8CE-40DA-AFA9-1B4003D4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37" y="1904001"/>
            <a:ext cx="5602463" cy="38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000000"/>
      </a:lt2>
      <a:accent1>
        <a:srgbClr val="4472C4"/>
      </a:accent1>
      <a:accent2>
        <a:srgbClr val="ED7D31"/>
      </a:accent2>
      <a:accent3>
        <a:srgbClr val="4472C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us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000000"/>
      </a:lt2>
      <a:accent1>
        <a:srgbClr val="4472C4"/>
      </a:accent1>
      <a:accent2>
        <a:srgbClr val="ED7D31"/>
      </a:accent2>
      <a:accent3>
        <a:srgbClr val="4472C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us" id="{7AEEC998-7C3F-40BF-B951-726D4B12AB6E}" vid="{45D055A5-B035-47B3-8A87-DF6595FB1B6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461</Words>
  <Application>Microsoft Office PowerPoint</Application>
  <PresentationFormat>Laajakuva</PresentationFormat>
  <Paragraphs>53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Sans</vt:lpstr>
      <vt:lpstr>Mukautettu suunnittelumalli</vt:lpstr>
      <vt:lpstr>Opus</vt:lpstr>
      <vt:lpstr>14 Globaali talous</vt:lpstr>
      <vt:lpstr>PowerPoint-esitys</vt:lpstr>
      <vt:lpstr>PowerPoint-esitys</vt:lpstr>
      <vt:lpstr>Kulutusyhteiskunta syntyy</vt:lpstr>
      <vt:lpstr>Sosialistinen suunnitelmatalous</vt:lpstr>
      <vt:lpstr>Suuri lamakausi leviää koko maailmaan</vt:lpstr>
      <vt:lpstr>Toisen maailmansodan jälkeinen tilanne</vt:lpstr>
      <vt:lpstr>Taloudellinen yhteistyö tiivistyy</vt:lpstr>
      <vt:lpstr>Talouden rajat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Vakaantumisen ja  uusien aatteiden aika</dc:title>
  <dc:creator>Minna Sallanen</dc:creator>
  <cp:lastModifiedBy>Minna Sallanen</cp:lastModifiedBy>
  <cp:revision>42</cp:revision>
  <dcterms:created xsi:type="dcterms:W3CDTF">2021-01-21T09:18:09Z</dcterms:created>
  <dcterms:modified xsi:type="dcterms:W3CDTF">2021-06-29T08:12:47Z</dcterms:modified>
</cp:coreProperties>
</file>