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7" r:id="rId3"/>
    <p:sldId id="258" r:id="rId4"/>
    <p:sldId id="259" r:id="rId5"/>
    <p:sldId id="297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BB"/>
    <a:srgbClr val="C9C60F"/>
    <a:srgbClr val="0070C0"/>
    <a:srgbClr val="98D5F8"/>
    <a:srgbClr val="FBB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85AB-6C64-4503-9519-06FC584466EC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8AD2B-DA46-40B9-A465-E0F3821C22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90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E6ED5E0-B054-4438-86C8-AC26E04E7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90"/>
            <a:ext cx="12522388" cy="704301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D026EE4-EB56-4158-AAC8-BADBBC04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86C771-2C6F-4306-A5DF-71E48B2AB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1C19C3-022E-4873-ACA6-6111CF0D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8E4128-FB16-48DF-A186-EE487AD0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B5A512-0A5A-4E24-A7E1-8E1B15BD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3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FF67D-2A21-41C2-9F02-DC4FFFD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223"/>
            <a:ext cx="10515600" cy="12304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6833E3-B042-4919-BD60-45D19F45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23A6A9-66CD-47D4-8548-EE9DB908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465AC-BE86-40E2-B959-EFFFD523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714CB1-06AF-4AF8-8C4D-00BC9E37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4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7834A2F-B672-4C6E-B698-AAEEC833A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38353"/>
            <a:ext cx="2628900" cy="5538609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03D812-D647-4AE7-8CFB-3D9647A0E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38355"/>
            <a:ext cx="7734300" cy="553860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A99C43-19AE-4B3C-B39A-C153A1D3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E18B8E-7AE5-4630-843B-318E479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81A2ED-8D60-40CF-9C97-EA1D5C3C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78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0E44E4-81AA-4BF9-AA65-D3FF7B38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49"/>
            <a:ext cx="10515600" cy="10868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F2BA43-3D5D-47C0-B0C2-121BBD6D5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8E8CC-7969-4363-82E7-B08B62B3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6FEB2-9906-46BE-9423-DD844DDE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DAC611-9753-41D4-AF4B-4B7B9367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51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FB0C1-B960-4BC9-BEA3-DEE23AA7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822062-C492-42F1-922A-6134E5F2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0E695-23BE-49DB-B5A8-1BFDF2B7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B7D6C2-CD9F-419A-A44E-9698D7CD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6A6968-B2ED-47C3-930D-8ECC2402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12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3B074-CAB0-4A01-92E2-797B8593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CE761-3DF3-4855-B099-A0560A03B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599"/>
            <a:ext cx="5181600" cy="41703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FB22B2-E313-40FE-AF42-9592CD910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599"/>
            <a:ext cx="5181600" cy="41703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416D74-043A-408A-B30D-20E0C132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DFBA44-D65E-4224-9FC5-E9B1247C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420FD2-1263-4D56-AEB6-85A60741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3C6F4-4C72-44F2-9806-E3CFCAB5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59819E-FD10-4168-ACD3-89B83F76D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22B3A-A620-4669-91FF-F844BABA2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61CC96-D998-4BB8-B790-8E173AD95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4504D9-A482-4FC6-AEBE-C2964AD0C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141D723-6470-4A45-897D-A4ECA03B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FC6-86E8-4C6F-ADFC-9A82AA97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87863D-1BBC-42A1-97A3-4E958975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07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2BD7A7-A8C8-4064-A248-1F75E26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66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4B86FF-E805-4E5E-AFD8-7C8AD2A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1DBFE4-4178-4F23-9C88-10B69C7F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7B4288-A8DC-4C3A-9634-F28FEEA5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3BA401-7285-4D6D-B4DB-002CE20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A80D2D-2DFE-44FE-9B94-E24DCAE1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5A29B2-E238-4DFA-9B15-09C490ED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7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A2A22-B287-4A49-A346-51D974F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2474"/>
            <a:ext cx="3932237" cy="14449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D1C2C-19CE-4D5C-9691-E99C7548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AB2F98-2DA9-405E-B6AB-8C136B69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D4DCE6-904C-45CB-8502-236A1B95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67BF66-87EC-494F-AEB6-9477D3C7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E21E42-0657-45C5-998E-B8A92F35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44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0B829-F13F-4F41-B7CC-380DF113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9728"/>
            <a:ext cx="3932237" cy="142767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7D5B05A-41A6-48D9-BBBE-1EBA0F8BF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3CD998-C071-4888-B788-0548D779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9C452C-97E6-4D92-A831-3AA554CA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B371D-D85A-4628-9421-822A242D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1A993E-1129-4B96-8189-79EDDDBD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3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F0B3739-CB0B-4280-9BBB-468D755A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632FA6-2F13-49AB-98C0-62E19EF6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41F47-349A-4CAC-87DC-F776E43A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6065-1599-4811-91B7-D53BDCE82A36}" type="datetimeFigureOut">
              <a:rPr lang="fi-FI" smtClean="0"/>
              <a:t>1.7.2021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9A2E1D-75B4-4B83-AE93-BF59207A3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12DAB-485E-48F0-99C6-74E3EB6B3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5EC-A659-45B7-8600-A4F1511D1B5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A480367-E103-457F-A0DF-A6B3AEF3E4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4050B24-D80B-45DA-A79B-637E6DC266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190"/>
            <a:ext cx="12192001" cy="691919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063F42-9CDF-4436-978B-BCDC4D5205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90"/>
            <a:ext cx="12522388" cy="70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52928" y="2708093"/>
            <a:ext cx="6486866" cy="1400176"/>
          </a:xfrm>
        </p:spPr>
        <p:txBody>
          <a:bodyPr anchor="t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3600" dirty="0"/>
              <a:t>12  </a:t>
            </a:r>
            <a:r>
              <a:rPr lang="fi-FI" sz="3600"/>
              <a:t>Teollistumisen seuraukset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389120"/>
            <a:ext cx="9144000" cy="1321172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Tuntidiat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0D5A1DA3-5179-418B-B7E6-D82811008D79}"/>
              </a:ext>
            </a:extLst>
          </p:cNvPr>
          <p:cNvCxnSpPr>
            <a:cxnSpLocks/>
          </p:cNvCxnSpPr>
          <p:nvPr/>
        </p:nvCxnSpPr>
        <p:spPr>
          <a:xfrm>
            <a:off x="2752928" y="4108269"/>
            <a:ext cx="6566170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5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862149"/>
            <a:ext cx="10515600" cy="82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600" dirty="0">
                <a:solidFill>
                  <a:srgbClr val="0070C0"/>
                </a:solidFill>
              </a:rPr>
              <a:t>Arki muuttuu 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35430" y="1825625"/>
            <a:ext cx="52251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200" dirty="0"/>
              <a:t>Teollistuminen aiheutti monenlaisia muutoksia ihmisten elämään: </a:t>
            </a:r>
            <a:endParaRPr sz="2200" dirty="0"/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200" dirty="0"/>
              <a:t>Teollisuustyö muutti ihmisten aikakäsitystä ja elämisen rytmiä. </a:t>
            </a:r>
            <a:endParaRPr sz="2200" dirty="0"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200" dirty="0"/>
              <a:t>Teollistumiskehitys muutti naisten perinteistä asemaa. Palkkatulot lisäsivät naisten itsenäisyyttä ja asemaa yhteiskunnallisina toimijoina.</a:t>
            </a:r>
            <a:endParaRPr sz="2200" dirty="0"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200" dirty="0"/>
              <a:t>Teollistumisen myötä osa työtehtävistä muuttui vaativimmiksi edellyttäen kouluttautumista.  </a:t>
            </a:r>
            <a:endParaRPr sz="2200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0687182-23DD-4870-AD58-9AE46AE19EB1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6566170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AA1353-7689-41C6-AA57-F3864B64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89" y="1973671"/>
            <a:ext cx="5931785" cy="40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888274"/>
            <a:ext cx="10515600" cy="80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600" dirty="0">
                <a:solidFill>
                  <a:srgbClr val="0070C0"/>
                </a:solidFill>
              </a:rPr>
              <a:t>Ympäristöongelmat lisääntyvät 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925285" y="1930128"/>
            <a:ext cx="76091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Teollistuminen ja kaupungistuminen johtivat uudenlaisiin ympäristöongelmiin.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Ahtaat elinolosuhteet ja heikko hygienia aiheuttivat epidemioita.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1800-luvun myötä kaupunkisuunnittelussa alettiin huomioida myös ympäristökysymykset. Toimivien vesijohtojen ja viemäröinnin lisäksi huomiota kiinnitettiin kaavoitukseen ja kaupunkiympäristön viihtyvyyden parantamiseen.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Kaupunkien kasvaessa eri yhteiskuntaluokkien  asuinalueet eriytyivät ”paremman väen” ja työväen asuinalueiksi. </a:t>
            </a:r>
            <a:endParaRPr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7B7D8BCC-16CC-48CB-A0F7-60D95BDD4FE6}"/>
              </a:ext>
            </a:extLst>
          </p:cNvPr>
          <p:cNvCxnSpPr>
            <a:cxnSpLocks/>
          </p:cNvCxnSpPr>
          <p:nvPr/>
        </p:nvCxnSpPr>
        <p:spPr>
          <a:xfrm>
            <a:off x="0" y="1688511"/>
            <a:ext cx="8386354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781718-055A-40AC-B242-FF3CC2F3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6" y="2182676"/>
            <a:ext cx="3023859" cy="32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1064624"/>
            <a:ext cx="10515600" cy="82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600" dirty="0">
                <a:solidFill>
                  <a:srgbClr val="0070C0"/>
                </a:solidFill>
              </a:rPr>
              <a:t>Väestönkasvu kiihtyy 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0" y="2133599"/>
            <a:ext cx="518160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Väestönkasvu lähti jyrkkään nousuun Euroopassa 1800-luvulla. Syitä tähän olivat pitkät rauhan kaudet, parantunut hygienia ja ravitsemus sekä elinolosuhteiden parantuminen.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Euroopan ulkopuolella väestönkasvu hidastui.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Lääketieteen nopea kehittyminen ja esimerkiksi rokotteiden keksiminen 1800-luvulla vähensi kuolleisuutta. 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742C2266-F0BF-4DF5-BEAF-C0C1727C239D}"/>
              </a:ext>
            </a:extLst>
          </p:cNvPr>
          <p:cNvCxnSpPr>
            <a:cxnSpLocks/>
          </p:cNvCxnSpPr>
          <p:nvPr/>
        </p:nvCxnSpPr>
        <p:spPr>
          <a:xfrm>
            <a:off x="0" y="1854450"/>
            <a:ext cx="7437120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CFE3B1-173E-4BA6-B521-6432AEC1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4227"/>
            <a:ext cx="6137615" cy="35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766357"/>
            <a:ext cx="10515600" cy="80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 dirty="0">
                <a:solidFill>
                  <a:srgbClr val="0070C0"/>
                </a:solidFill>
              </a:rPr>
              <a:t>Siirtolaisuus 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751114" y="1741715"/>
            <a:ext cx="6207035" cy="477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2000" dirty="0"/>
              <a:t>1800-luvulla siirtolaisuus Amerikkaan ja erityisesti Yhdysvaltoihin kiihtyi. 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2000" dirty="0"/>
              <a:t>Siirtolaisuuteen ajoi mm. nopea väestönkasvu, taloudellisten mahdollisuuksien puute, uskonnolliset ja poliittiset vainot ja pyrkimys välttää asepalvelusta. 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2000" dirty="0"/>
              <a:t>Siirtolaisia houkutti Yhdysvalloissa mahdollisuus saada ilmaiseksi maata käyttöönsä. 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2000" dirty="0"/>
              <a:t>1800-luvun siirtolaisuuden ja biisoninmetsästyksen myötä Yhdysvaltojen tasankointiaanien elämäntapa tuhoutui. </a:t>
            </a:r>
            <a:endParaRPr sz="2000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EEFF5E2-C0D6-46A0-89B3-03C378FB1089}"/>
              </a:ext>
            </a:extLst>
          </p:cNvPr>
          <p:cNvCxnSpPr>
            <a:cxnSpLocks/>
          </p:cNvCxnSpPr>
          <p:nvPr/>
        </p:nvCxnSpPr>
        <p:spPr>
          <a:xfrm flipV="1">
            <a:off x="0" y="1568771"/>
            <a:ext cx="7045234" cy="6532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E38F69-DB3F-4466-AD66-9CDDAECD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27" y="1741715"/>
            <a:ext cx="5003073" cy="47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600" dirty="0">
                <a:solidFill>
                  <a:srgbClr val="0070C0"/>
                </a:solidFill>
              </a:rPr>
              <a:t>Massasiirtolaisuus ja kaupunkien kasvu </a:t>
            </a:r>
            <a:endParaRPr sz="3600" dirty="0">
              <a:solidFill>
                <a:srgbClr val="0070C0"/>
              </a:solidFill>
            </a:endParaRP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5C0127DF-7182-49BD-AAF4-720C1BE88791}"/>
              </a:ext>
            </a:extLst>
          </p:cNvPr>
          <p:cNvCxnSpPr>
            <a:cxnSpLocks/>
          </p:cNvCxnSpPr>
          <p:nvPr/>
        </p:nvCxnSpPr>
        <p:spPr>
          <a:xfrm>
            <a:off x="966651" y="1626327"/>
            <a:ext cx="10162903" cy="0"/>
          </a:xfrm>
          <a:prstGeom prst="line">
            <a:avLst/>
          </a:prstGeom>
          <a:ln w="38100">
            <a:solidFill>
              <a:srgbClr val="C9C6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DF9F4374-FAED-47FB-94A7-956C93D1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23" y="1895529"/>
            <a:ext cx="8482149" cy="49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11AC1FAF-48FC-4084-A521-A9E022FEFA3E}"/>
              </a:ext>
            </a:extLst>
          </p:cNvPr>
          <p:cNvSpPr/>
          <p:nvPr/>
        </p:nvSpPr>
        <p:spPr>
          <a:xfrm>
            <a:off x="104503" y="4293326"/>
            <a:ext cx="3596640" cy="2564674"/>
          </a:xfrm>
          <a:prstGeom prst="ellipse">
            <a:avLst/>
          </a:prstGeom>
          <a:solidFill>
            <a:srgbClr val="F5EF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i-FI" sz="1800" dirty="0">
                <a:solidFill>
                  <a:schemeClr val="tx1"/>
                </a:solidFill>
              </a:rPr>
              <a:t>Tehtävä: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i-FI" sz="1800" dirty="0">
                <a:solidFill>
                  <a:schemeClr val="tx1"/>
                </a:solidFill>
              </a:rPr>
              <a:t>Tutki karttaa. Mitä historiallisia syitä eri maista lähteneiden muuttoliikkeiden taustalla 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ukautettu suunnittelumalli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000000"/>
      </a:lt2>
      <a:accent1>
        <a:srgbClr val="4472C4"/>
      </a:accent1>
      <a:accent2>
        <a:srgbClr val="ED7D31"/>
      </a:accent2>
      <a:accent3>
        <a:srgbClr val="4472C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204</Words>
  <Application>Microsoft Office PowerPoint</Application>
  <PresentationFormat>Laajakuva</PresentationFormat>
  <Paragraphs>25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Sans</vt:lpstr>
      <vt:lpstr>Mukautettu suunnittelumalli</vt:lpstr>
      <vt:lpstr>12  Teollistumisen seuraukset</vt:lpstr>
      <vt:lpstr>Arki muuttuu </vt:lpstr>
      <vt:lpstr>Ympäristöongelmat lisääntyvät </vt:lpstr>
      <vt:lpstr>Väestönkasvu kiihtyy </vt:lpstr>
      <vt:lpstr>Siirtolaisuus </vt:lpstr>
      <vt:lpstr>Massasiirtolaisuus ja kaupunkien kasvu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Vakaantumisen ja  uusien aatteiden aika</dc:title>
  <dc:creator>Minna Sallanen</dc:creator>
  <cp:lastModifiedBy>Minna Sallanen</cp:lastModifiedBy>
  <cp:revision>39</cp:revision>
  <dcterms:created xsi:type="dcterms:W3CDTF">2021-01-21T09:18:09Z</dcterms:created>
  <dcterms:modified xsi:type="dcterms:W3CDTF">2021-07-01T10:02:50Z</dcterms:modified>
</cp:coreProperties>
</file>