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72" r:id="rId5"/>
  </p:sldMasterIdLst>
  <p:notesMasterIdLst>
    <p:notesMasterId r:id="rId9"/>
  </p:notesMasterIdLst>
  <p:sldIdLst>
    <p:sldId id="256" r:id="rId6"/>
    <p:sldId id="260" r:id="rId7"/>
    <p:sldId id="257" r:id="rId8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99"/>
    <p:restoredTop sz="94674"/>
  </p:normalViewPr>
  <p:slideViewPr>
    <p:cSldViewPr>
      <p:cViewPr varScale="1">
        <p:scale>
          <a:sx n="79" d="100"/>
          <a:sy n="79" d="100"/>
        </p:scale>
        <p:origin x="984" y="90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77087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377F9-5B72-481B-AC88-B74C02D9F511}" type="slidenum">
              <a:rPr lang="fi-FI" altLang="fi-FI" smtClean="0"/>
              <a:pPr>
                <a:defRPr/>
              </a:pPr>
              <a:t>2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97054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89321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27.4.2018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710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27.4.2018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691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27.4.2018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590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27.4.2018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46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27.4.2018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36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27.4.2018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5370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27.4.2018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117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27.4.2018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449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27.4.2018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956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27.4.2018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190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27.4.2018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07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C47F7-B1A7-2645-8C61-E86F98FD1444}" type="datetimeFigureOut">
              <a:rPr lang="fi-FI" smtClean="0"/>
              <a:t>27.4.2018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bg1"/>
                </a:solidFill>
                <a:latin typeface="Verdana" pitchFamily="34" charset="0"/>
              </a:rPr>
              <a:t>Forum VI</a:t>
            </a:r>
          </a:p>
        </p:txBody>
      </p:sp>
    </p:spTree>
    <p:extLst>
      <p:ext uri="{BB962C8B-B14F-4D97-AF65-F5344CB8AC3E}">
        <p14:creationId xmlns:p14="http://schemas.microsoft.com/office/powerpoint/2010/main" val="1994939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326884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bg1"/>
                </a:solidFill>
              </a:rPr>
              <a:t>Luku 13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bg1"/>
              </a:solidFill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None/>
            </a:pPr>
            <a:r>
              <a:rPr lang="fi" sz="2400" b="1" i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Intia –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None/>
            </a:pPr>
            <a:r>
              <a:rPr lang="fi" sz="2400" b="1" i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sielunvaelluksen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None/>
            </a:pPr>
            <a:r>
              <a:rPr lang="fi" sz="2400" b="1" i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ja askeesin maa?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28650" y="197739"/>
            <a:ext cx="7886700" cy="864096"/>
          </a:xfrm>
        </p:spPr>
        <p:txBody>
          <a:bodyPr/>
          <a:lstStyle/>
          <a:p>
            <a:pPr algn="ctr"/>
            <a:r>
              <a:rPr lang="fi" dirty="0"/>
              <a:t>Matkaraportteja Intiasta</a:t>
            </a:r>
            <a:endParaRPr lang="fi-FI" alt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352928" cy="5184576"/>
          </a:xfrm>
        </p:spPr>
        <p:txBody>
          <a:bodyPr>
            <a:normAutofit/>
          </a:bodyPr>
          <a:lstStyle/>
          <a:p>
            <a:pPr lvl="0" indent="0">
              <a:buNone/>
            </a:pPr>
            <a:r>
              <a:rPr lang="fi-FI" b="1" dirty="0"/>
              <a:t>Tehtävä</a:t>
            </a:r>
            <a:endParaRPr lang="fi" b="1" dirty="0"/>
          </a:p>
          <a:p>
            <a:pPr marL="457200" lvl="0"/>
            <a:r>
              <a:rPr lang="fi" dirty="0"/>
              <a:t>Olette suomalaisia toimittajia. Olette saaneet oman lehtenne päätoimittajalta tehtäväksi tehdä matkaraportteja Intiasta.</a:t>
            </a:r>
          </a:p>
          <a:p>
            <a:pPr marL="457200" lvl="0"/>
            <a:r>
              <a:rPr lang="fi" dirty="0"/>
              <a:t>Käykää katsomassa lehtenne nettisivuja, jotta tiedätte, minkä tyyppiseen lehteen olette tekemässä juttua. </a:t>
            </a:r>
          </a:p>
          <a:p>
            <a:pPr marL="457200" lvl="0"/>
            <a:r>
              <a:rPr lang="fi" dirty="0"/>
              <a:t>Etsikää tieto pääosin internetistä, ei kuitenkaan yhdestä lähteestä. Muistakaa lähdekritiikki.</a:t>
            </a:r>
          </a:p>
          <a:p>
            <a:pPr marL="457200" lvl="0"/>
            <a:r>
              <a:rPr lang="fi" dirty="0"/>
              <a:t>Koska ette itse pääse oikeasti Intiaan, joudutte osittain kuvittelemaan, mitä olette nähneet.</a:t>
            </a:r>
          </a:p>
          <a:p>
            <a:pPr marL="457200" lvl="0"/>
            <a:r>
              <a:rPr lang="fi" dirty="0"/>
              <a:t>Liittäkää raport</a:t>
            </a:r>
            <a:r>
              <a:rPr lang="fi-FI" dirty="0"/>
              <a:t>t</a:t>
            </a:r>
            <a:r>
              <a:rPr lang="fi" dirty="0"/>
              <a:t>iinne myös kuvia</a:t>
            </a:r>
            <a:r>
              <a:rPr lang="fi"/>
              <a:t>. </a:t>
            </a:r>
          </a:p>
          <a:p>
            <a:pPr marL="457200" lvl="0"/>
            <a:r>
              <a:rPr lang="fi"/>
              <a:t>Otsikoikaa </a:t>
            </a:r>
            <a:r>
              <a:rPr lang="fi" dirty="0"/>
              <a:t>oma raporttinne.</a:t>
            </a:r>
          </a:p>
          <a:p>
            <a:pPr marL="457200" lvl="0"/>
            <a:r>
              <a:rPr lang="fi" dirty="0"/>
              <a:t>Aiheen perässä on mainittu lehti, johon matkaraportti tulee. Ottakaa huomioon lukijakunta. Kirjoittakaa asiallista, informatiivista ja mielenkiintoista tekstiä.</a:t>
            </a:r>
          </a:p>
          <a:p>
            <a:pPr marL="457200" indent="-457200">
              <a:buFontTx/>
              <a:buAutoNum type="arabicParenR"/>
              <a:defRPr/>
            </a:pPr>
            <a:endParaRPr 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147" y="252587"/>
            <a:ext cx="7886700" cy="792088"/>
          </a:xfrm>
        </p:spPr>
        <p:txBody>
          <a:bodyPr/>
          <a:lstStyle/>
          <a:p>
            <a:pPr eaLnBrk="1" hangingPunct="1"/>
            <a:r>
              <a:rPr lang="fi-FI" altLang="fi-FI" dirty="0"/>
              <a:t>Aiheet</a:t>
            </a:r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>
          <a:xfrm>
            <a:off x="411954" y="1044675"/>
            <a:ext cx="8552533" cy="5264645"/>
          </a:xfrm>
        </p:spPr>
        <p:txBody>
          <a:bodyPr>
            <a:noAutofit/>
          </a:bodyPr>
          <a:lstStyle/>
          <a:p>
            <a:pPr marL="457200" lvl="0" indent="-457200">
              <a:spcBef>
                <a:spcPts val="500"/>
              </a:spcBef>
              <a:buFont typeface="+mj-lt"/>
              <a:buAutoNum type="arabicPeriod"/>
            </a:pPr>
            <a:r>
              <a:rPr lang="fi" dirty="0"/>
              <a:t>Intialaisten pyhiinvaellus Ganges-joelle ja siellä kylpeminen. </a:t>
            </a:r>
            <a:r>
              <a:rPr lang="fi" i="1" dirty="0"/>
              <a:t>Suomen Kuvalehti</a:t>
            </a:r>
            <a:r>
              <a:rPr lang="fi" dirty="0"/>
              <a:t>. </a:t>
            </a:r>
          </a:p>
          <a:p>
            <a:pPr marL="457200" lvl="0" indent="-457200">
              <a:spcBef>
                <a:spcPts val="500"/>
              </a:spcBef>
              <a:buFont typeface="+mj-lt"/>
              <a:buAutoNum type="arabicPeriod"/>
            </a:pPr>
            <a:r>
              <a:rPr lang="fi" dirty="0"/>
              <a:t>Intialaisen naisen asema. </a:t>
            </a:r>
            <a:r>
              <a:rPr lang="fi" i="1" dirty="0"/>
              <a:t>Me naiset</a:t>
            </a:r>
            <a:r>
              <a:rPr lang="fi" dirty="0"/>
              <a:t>. </a:t>
            </a:r>
          </a:p>
          <a:p>
            <a:pPr marL="457200" lvl="0" indent="-457200">
              <a:spcBef>
                <a:spcPts val="500"/>
              </a:spcBef>
              <a:buFont typeface="+mj-lt"/>
              <a:buAutoNum type="arabicPeriod"/>
            </a:pPr>
            <a:r>
              <a:rPr lang="fi" dirty="0"/>
              <a:t>Fakiirit ja sadhut eli pyhät miehet. </a:t>
            </a:r>
            <a:r>
              <a:rPr lang="fi" i="1" dirty="0"/>
              <a:t>Matkalehti</a:t>
            </a:r>
            <a:r>
              <a:rPr lang="fi" dirty="0"/>
              <a:t>. </a:t>
            </a:r>
          </a:p>
          <a:p>
            <a:pPr marL="457200" lvl="0" indent="-457200">
              <a:spcBef>
                <a:spcPts val="500"/>
              </a:spcBef>
              <a:buFont typeface="+mj-lt"/>
              <a:buAutoNum type="arabicPeriod"/>
            </a:pPr>
            <a:r>
              <a:rPr lang="fi" dirty="0"/>
              <a:t>Pyhän lehmän rooli intialaisissa uskomuksissa. </a:t>
            </a:r>
            <a:r>
              <a:rPr lang="fi" i="1" dirty="0"/>
              <a:t>Kirkko ja me</a:t>
            </a:r>
            <a:r>
              <a:rPr lang="fi" dirty="0"/>
              <a:t>. </a:t>
            </a:r>
          </a:p>
          <a:p>
            <a:pPr marL="457200" lvl="0" indent="-457200">
              <a:spcBef>
                <a:spcPts val="500"/>
              </a:spcBef>
              <a:buFont typeface="+mj-lt"/>
              <a:buAutoNum type="arabicPeriod"/>
            </a:pPr>
            <a:r>
              <a:rPr lang="fi" dirty="0"/>
              <a:t>Kastilaitos kiellettiin vuonna 1950. Miten kastilaitos näkyy nykypäivän Intiassa? </a:t>
            </a:r>
            <a:r>
              <a:rPr lang="fi" i="1" dirty="0"/>
              <a:t>Turun Sanomat</a:t>
            </a:r>
            <a:r>
              <a:rPr lang="fi" dirty="0"/>
              <a:t>.</a:t>
            </a:r>
          </a:p>
          <a:p>
            <a:pPr marL="457200" lvl="0" indent="-457200">
              <a:spcBef>
                <a:spcPts val="500"/>
              </a:spcBef>
              <a:buFont typeface="+mj-lt"/>
              <a:buAutoNum type="arabicPeriod"/>
            </a:pPr>
            <a:r>
              <a:rPr lang="fi" dirty="0"/>
              <a:t>Muotiraportti Intiasta. </a:t>
            </a:r>
            <a:r>
              <a:rPr lang="fi" i="1" dirty="0"/>
              <a:t>Cosmopolitan</a:t>
            </a:r>
            <a:r>
              <a:rPr lang="fi" dirty="0"/>
              <a:t>. </a:t>
            </a:r>
          </a:p>
          <a:p>
            <a:pPr marL="457200" lvl="0" indent="-457200">
              <a:spcBef>
                <a:spcPts val="500"/>
              </a:spcBef>
              <a:buFont typeface="+mj-lt"/>
              <a:buAutoNum type="arabicPeriod"/>
            </a:pPr>
            <a:r>
              <a:rPr lang="fi" dirty="0"/>
              <a:t>Intia tietotekniikan luvattuna maana. </a:t>
            </a:r>
            <a:r>
              <a:rPr lang="fi" i="1" dirty="0"/>
              <a:t>Tekniikan Maailma</a:t>
            </a:r>
            <a:r>
              <a:rPr lang="fi" dirty="0"/>
              <a:t>.</a:t>
            </a:r>
          </a:p>
          <a:p>
            <a:pPr marL="457200" lvl="0" indent="-457200">
              <a:spcBef>
                <a:spcPts val="500"/>
              </a:spcBef>
              <a:buFont typeface="+mj-lt"/>
              <a:buAutoNum type="arabicPeriod"/>
            </a:pPr>
            <a:r>
              <a:rPr lang="fi" dirty="0"/>
              <a:t>Intian slummit. </a:t>
            </a:r>
            <a:r>
              <a:rPr lang="fi" i="1" dirty="0"/>
              <a:t>Helsingin Sanomat</a:t>
            </a:r>
            <a:r>
              <a:rPr lang="fi" dirty="0"/>
              <a:t>. </a:t>
            </a:r>
          </a:p>
          <a:p>
            <a:pPr marL="457200" lvl="0" indent="-457200">
              <a:spcBef>
                <a:spcPts val="500"/>
              </a:spcBef>
              <a:buFont typeface="+mj-lt"/>
              <a:buAutoNum type="arabicPeriod"/>
            </a:pPr>
            <a:r>
              <a:rPr lang="fi" dirty="0"/>
              <a:t>Intialainen ruoka. </a:t>
            </a:r>
            <a:r>
              <a:rPr lang="fi" i="1" dirty="0"/>
              <a:t>Makulehti</a:t>
            </a:r>
            <a:r>
              <a:rPr lang="fi" dirty="0"/>
              <a:t>. </a:t>
            </a:r>
          </a:p>
          <a:p>
            <a:pPr marL="457200" lvl="0" indent="-457200">
              <a:spcBef>
                <a:spcPts val="500"/>
              </a:spcBef>
              <a:buFont typeface="+mj-lt"/>
              <a:buAutoNum type="arabicPeriod"/>
            </a:pPr>
            <a:r>
              <a:rPr lang="fi" dirty="0"/>
              <a:t>Bollywood-elokuva. </a:t>
            </a:r>
            <a:r>
              <a:rPr lang="fi" i="1" dirty="0"/>
              <a:t>Filmihullu</a:t>
            </a:r>
            <a:r>
              <a:rPr lang="fi" dirty="0"/>
              <a:t>. </a:t>
            </a:r>
          </a:p>
          <a:p>
            <a:pPr marL="457200" lvl="0" indent="-457200">
              <a:spcBef>
                <a:spcPts val="500"/>
              </a:spcBef>
              <a:buFont typeface="+mj-lt"/>
              <a:buAutoNum type="arabicPeriod"/>
            </a:pPr>
            <a:r>
              <a:rPr lang="fi" dirty="0"/>
              <a:t>Intialainen jooga. </a:t>
            </a:r>
            <a:r>
              <a:rPr lang="fi" i="1" dirty="0"/>
              <a:t>Kauneus &amp; Terveys</a:t>
            </a:r>
            <a:r>
              <a:rPr lang="fi" dirty="0"/>
              <a:t>. </a:t>
            </a:r>
          </a:p>
          <a:p>
            <a:pPr marL="457200" lvl="0" indent="-457200">
              <a:spcBef>
                <a:spcPts val="500"/>
              </a:spcBef>
              <a:buFont typeface="+mj-lt"/>
              <a:buAutoNum type="arabicPeriod"/>
            </a:pPr>
            <a:r>
              <a:rPr lang="fi" dirty="0"/>
              <a:t>Intialainen taide. </a:t>
            </a:r>
            <a:r>
              <a:rPr lang="fi" i="1" dirty="0"/>
              <a:t>Taide</a:t>
            </a:r>
            <a:r>
              <a:rPr lang="fi" dirty="0"/>
              <a:t>. </a:t>
            </a:r>
          </a:p>
          <a:p>
            <a:pPr marL="457200" lvl="0" indent="-457200">
              <a:spcBef>
                <a:spcPts val="500"/>
              </a:spcBef>
              <a:buFont typeface="+mj-lt"/>
              <a:buAutoNum type="arabicPeriod"/>
            </a:pPr>
            <a:r>
              <a:rPr lang="fi" dirty="0"/>
              <a:t>Imperialismin jäljet Intiassa. </a:t>
            </a:r>
            <a:r>
              <a:rPr lang="fi" i="1" dirty="0"/>
              <a:t>Historia</a:t>
            </a:r>
            <a:r>
              <a:rPr lang="fi" dirty="0"/>
              <a:t>.</a:t>
            </a:r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tav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iva Dokumentti 2" ma:contentTypeID="0x0101006A759CC3617D4A198264873379924809007A1E2605DCD38D45AFD65C9D5303E4F7" ma:contentTypeVersion="8" ma:contentTypeDescription="Luo uusi asiakirja." ma:contentTypeScope="" ma:versionID="0c1cb8b8249d823eaec43b2c3d176c4a">
  <xsd:schema xmlns:xsd="http://www.w3.org/2001/XMLSchema" xmlns:xs="http://www.w3.org/2001/XMLSchema" xmlns:p="http://schemas.microsoft.com/office/2006/metadata/properties" xmlns:ns2="a8d9c6b2-3655-4504-8205-749f4c2876db" xmlns:ns3="09145326-7fc7-4a6f-b660-d5420a6ae56b" targetNamespace="http://schemas.microsoft.com/office/2006/metadata/properties" ma:root="true" ma:fieldsID="81ad22d4b7eec71e8c3c1242e2b044aa" ns2:_="" ns3:_="">
    <xsd:import namespace="a8d9c6b2-3655-4504-8205-749f4c2876db"/>
    <xsd:import namespace="09145326-7fc7-4a6f-b660-d5420a6ae56b"/>
    <xsd:element name="properties">
      <xsd:complexType>
        <xsd:sequence>
          <xsd:element name="documentManagement">
            <xsd:complexType>
              <xsd:all>
                <xsd:element ref="ns2:ValoIntranetDocumentOwner" minOccurs="0"/>
                <xsd:element ref="ns2:ValoIntranetDocumentType" minOccurs="0"/>
                <xsd:element ref="ns2:ValoIntranetConfidentiality" minOccurs="0"/>
                <xsd:element ref="ns2:ValoIntranetPreservationTime" minOccurs="0"/>
                <xsd:element ref="ns2:TaxKeywordTaxHTField" minOccurs="0"/>
                <xsd:element ref="ns2:TaxCatchAll" minOccurs="0"/>
                <xsd:element ref="ns2:TaxCatchAllLabel" minOccurs="0"/>
                <xsd:element ref="ns3:Ohjeesta_x002d_vastaa" minOccurs="0"/>
                <xsd:element ref="ns3:Mist_x00e4__x0020_muualta_x0020_sama_x0020_ohje_x0020_l_x00f6_ytyy_x003f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d9c6b2-3655-4504-8205-749f4c2876db" elementFormDefault="qualified">
    <xsd:import namespace="http://schemas.microsoft.com/office/2006/documentManagement/types"/>
    <xsd:import namespace="http://schemas.microsoft.com/office/infopath/2007/PartnerControls"/>
    <xsd:element name="ValoIntranetDocumentOwner" ma:index="8" nillable="true" ma:displayName="Omistaja" ma:list="UserInfo" ma:SharePointGroup="0" ma:internalName="ValoIntranet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ValoIntranetDocumentType" ma:index="9" nillable="true" ma:displayName="Tyyppi" ma:internalName="ValoIntranetDocument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opimus"/>
          <xsd:enumeration value="Suunnitelma"/>
          <xsd:enumeration value="Tiedote"/>
        </xsd:restriction>
      </xsd:simpleType>
    </xsd:element>
    <xsd:element name="ValoIntranetConfidentiality" ma:index="10" nillable="true" ma:displayName="Luottamuksellisuus" ma:internalName="ValoIntranetConfidentiality">
      <xsd:simpleType>
        <xsd:restriction base="dms:Choice">
          <xsd:enumeration value="Julkinen"/>
          <xsd:enumeration value="Luottamuksellinen"/>
          <xsd:enumeration value="Salainen"/>
          <xsd:enumeration value="Sisäinen"/>
        </xsd:restriction>
      </xsd:simpleType>
    </xsd:element>
    <xsd:element name="ValoIntranetPreservationTime" ma:index="11" nillable="true" ma:displayName="Säilytysaika" ma:default="1 vuosi" ma:internalName="ValoIntranetPreservationTime">
      <xsd:simpleType>
        <xsd:restriction base="dms:Choice">
          <xsd:enumeration value="1 vuosi"/>
          <xsd:enumeration value="3 vuotta"/>
          <xsd:enumeration value="5 vuotta"/>
          <xsd:enumeration value="Aina"/>
        </xsd:restriction>
      </xsd:simpleType>
    </xsd:element>
    <xsd:element name="TaxKeywordTaxHTField" ma:index="12" nillable="true" ma:taxonomy="true" ma:internalName="TaxKeywordTaxHTField" ma:taxonomyFieldName="TaxKeyword" ma:displayName="Yrityksen avainsanat" ma:fieldId="{23f27201-bee3-471e-b2e7-b64fd8b7ca38}" ma:taxonomyMulti="true" ma:sspId="1b7528bd-6053-4c54-9fa3-c362d387d92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a3bf15aa-9e81-4b24-a427-75a26834ba2b}" ma:internalName="TaxCatchAll" ma:showField="CatchAllData" ma:web="a8d9c6b2-3655-4504-8205-749f4c287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a3bf15aa-9e81-4b24-a427-75a26834ba2b}" ma:internalName="TaxCatchAllLabel" ma:readOnly="true" ma:showField="CatchAllDataLabel" ma:web="a8d9c6b2-3655-4504-8205-749f4c287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145326-7fc7-4a6f-b660-d5420a6ae56b" elementFormDefault="qualified">
    <xsd:import namespace="http://schemas.microsoft.com/office/2006/documentManagement/types"/>
    <xsd:import namespace="http://schemas.microsoft.com/office/infopath/2007/PartnerControls"/>
    <xsd:element name="Ohjeesta_x002d_vastaa" ma:index="16" nillable="true" ma:displayName="Ohjeesta-vastaa" ma:internalName="Ohjeesta_x002d_vastaa">
      <xsd:simpleType>
        <xsd:restriction base="dms:Text">
          <xsd:maxLength value="255"/>
        </xsd:restriction>
      </xsd:simpleType>
    </xsd:element>
    <xsd:element name="Mist_x00e4__x0020_muualta_x0020_sama_x0020_ohje_x0020_l_x00f6_ytyy_x003f_" ma:index="17" nillable="true" ma:displayName="Mistä muualta sama ohje löytyy?" ma:internalName="Mist_x00e4__x0020_muualta_x0020_sama_x0020_ohje_x0020_l_x00f6_ytyy_x003f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8d9c6b2-3655-4504-8205-749f4c2876db"/>
    <ValoIntranetConfidentiality xmlns="a8d9c6b2-3655-4504-8205-749f4c2876db" xsi:nil="true"/>
    <TaxKeywordTaxHTField xmlns="a8d9c6b2-3655-4504-8205-749f4c2876db">
      <Terms xmlns="http://schemas.microsoft.com/office/infopath/2007/PartnerControls"/>
    </TaxKeywordTaxHTField>
    <ValoIntranetDocumentOwner xmlns="a8d9c6b2-3655-4504-8205-749f4c2876db">
      <UserInfo>
        <DisplayName/>
        <AccountId xsi:nil="true"/>
        <AccountType/>
      </UserInfo>
    </ValoIntranetDocumentOwner>
    <ValoIntranetDocumentType xmlns="a8d9c6b2-3655-4504-8205-749f4c2876db" xsi:nil="true"/>
    <ValoIntranetPreservationTime xmlns="a8d9c6b2-3655-4504-8205-749f4c2876db">1 vuosi</ValoIntranetPreservationTime>
    <Ohjeesta_x002d_vastaa xmlns="09145326-7fc7-4a6f-b660-d5420a6ae56b" xsi:nil="true"/>
    <Mist_x00e4__x0020_muualta_x0020_sama_x0020_ohje_x0020_l_x00f6_ytyy_x003f_ xmlns="09145326-7fc7-4a6f-b660-d5420a6ae56b" xsi:nil="true"/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DA585A-B157-4A6C-AC4C-E5BA4596A0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d9c6b2-3655-4504-8205-749f4c2876db"/>
    <ds:schemaRef ds:uri="09145326-7fc7-4a6f-b660-d5420a6ae5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69D417-8C22-437C-8803-F9A9448B1813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09145326-7fc7-4a6f-b660-d5420a6ae56b"/>
    <ds:schemaRef ds:uri="a8d9c6b2-3655-4504-8205-749f4c2876d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202</Words>
  <Application>Microsoft Office PowerPoint</Application>
  <PresentationFormat>Näytössä katseltava diaesitys (4:3)</PresentationFormat>
  <Paragraphs>31</Paragraphs>
  <Slides>3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10" baseType="lpstr">
      <vt:lpstr>ＭＳ Ｐゴシック</vt:lpstr>
      <vt:lpstr>ＭＳ Ｐゴシック</vt:lpstr>
      <vt:lpstr>Arial</vt:lpstr>
      <vt:lpstr>Geneva</vt:lpstr>
      <vt:lpstr>Lucida Grande</vt:lpstr>
      <vt:lpstr>Verdana</vt:lpstr>
      <vt:lpstr>Mukautettu suunnittelumalli</vt:lpstr>
      <vt:lpstr>PowerPoint-esitys</vt:lpstr>
      <vt:lpstr>Matkaraportteja Intiasta</vt:lpstr>
      <vt:lpstr>Aiheet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Torres-Airava Gabriella</dc:creator>
  <cp:lastModifiedBy>Ville Paldanius</cp:lastModifiedBy>
  <cp:revision>24</cp:revision>
  <dcterms:created xsi:type="dcterms:W3CDTF">2017-06-07T07:45:42Z</dcterms:created>
  <dcterms:modified xsi:type="dcterms:W3CDTF">2018-04-27T08:29:59Z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  <property fmtid="{D5CDD505-2E9C-101B-9397-08002B2CF9AE}" pid="3" name="ContentTypeId">
    <vt:lpwstr>0x0101006A759CC3617D4A198264873379924809007A1E2605DCD38D45AFD65C9D5303E4F7</vt:lpwstr>
  </property>
  <property fmtid="{D5CDD505-2E9C-101B-9397-08002B2CF9AE}" pid="4" name="TaxKeyword">
    <vt:lpwstr/>
  </property>
</Properties>
</file>