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56" r:id="rId2"/>
    <p:sldId id="265" r:id="rId3"/>
    <p:sldId id="266" r:id="rId4"/>
    <p:sldId id="259" r:id="rId5"/>
    <p:sldId id="257" r:id="rId6"/>
    <p:sldId id="260" r:id="rId7"/>
    <p:sldId id="261" r:id="rId8"/>
    <p:sldId id="258" r:id="rId9"/>
    <p:sldId id="262" r:id="rId10"/>
    <p:sldId id="264" r:id="rId11"/>
    <p:sldId id="268"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JqFhQt4i2pOTMt8yuJCetP/2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isa Heinlahti" initials="" lastIdx="2" clrIdx="0"/>
  <p:cmAuthor id="1" name="Riikka Kujan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6"/>
        <p:cNvGrpSpPr/>
        <p:nvPr/>
      </p:nvGrpSpPr>
      <p:grpSpPr>
        <a:xfrm>
          <a:off x="0" y="0"/>
          <a:ext cx="0" cy="0"/>
          <a:chOff x="0" y="0"/>
          <a:chExt cx="0" cy="0"/>
        </a:xfrm>
      </p:grpSpPr>
      <p:pic>
        <p:nvPicPr>
          <p:cNvPr id="17" name="Google Shape;17;p10"/>
          <p:cNvPicPr preferRelativeResize="0"/>
          <p:nvPr/>
        </p:nvPicPr>
        <p:blipFill rotWithShape="1">
          <a:blip r:embed="rId2">
            <a:alphaModFix/>
          </a:blip>
          <a:srcRect/>
          <a:stretch/>
        </p:blipFill>
        <p:spPr>
          <a:xfrm>
            <a:off x="0" y="0"/>
            <a:ext cx="12193434" cy="6858000"/>
          </a:xfrm>
          <a:prstGeom prst="rect">
            <a:avLst/>
          </a:prstGeom>
          <a:noFill/>
          <a:ln>
            <a:noFill/>
          </a:ln>
        </p:spPr>
      </p:pic>
      <p:sp>
        <p:nvSpPr>
          <p:cNvPr id="18" name="Google Shape;18;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8"/>
          <p:cNvSpPr>
            <a:spLocks noGrp="1"/>
          </p:cNvSpPr>
          <p:nvPr>
            <p:ph type="pic" idx="2"/>
          </p:nvPr>
        </p:nvSpPr>
        <p:spPr>
          <a:xfrm>
            <a:off x="5183188" y="987425"/>
            <a:ext cx="6172200" cy="4873625"/>
          </a:xfrm>
          <a:prstGeom prst="rect">
            <a:avLst/>
          </a:prstGeom>
          <a:noFill/>
          <a:ln>
            <a:noFill/>
          </a:ln>
        </p:spPr>
      </p:sp>
      <p:sp>
        <p:nvSpPr>
          <p:cNvPr id="70" name="Google Shape;70;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4">
            <a:alphaModFix/>
          </a:blip>
          <a:srcRect/>
          <a:stretch/>
        </p:blipFill>
        <p:spPr>
          <a:xfrm>
            <a:off x="0" y="-6121"/>
            <a:ext cx="12192000" cy="6857194"/>
          </a:xfrm>
          <a:prstGeom prst="rect">
            <a:avLst/>
          </a:prstGeom>
          <a:noFill/>
          <a:ln>
            <a:noFill/>
          </a:ln>
        </p:spPr>
      </p:pic>
      <p:sp>
        <p:nvSpPr>
          <p:cNvPr id="11" name="Google Shape;1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90" name="Google Shape;90;p1"/>
          <p:cNvPicPr preferRelativeResize="0"/>
          <p:nvPr/>
        </p:nvPicPr>
        <p:blipFill rotWithShape="1">
          <a:blip r:embed="rId4">
            <a:alphaModFix/>
          </a:blip>
          <a:srcRect/>
          <a:stretch/>
        </p:blipFill>
        <p:spPr>
          <a:xfrm>
            <a:off x="0" y="0"/>
            <a:ext cx="12193434" cy="6858000"/>
          </a:xfrm>
          <a:prstGeom prst="rect">
            <a:avLst/>
          </a:prstGeom>
          <a:noFill/>
          <a:ln>
            <a:noFill/>
          </a:ln>
        </p:spPr>
      </p:pic>
      <p:sp>
        <p:nvSpPr>
          <p:cNvPr id="91" name="Google Shape;9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fi-FI" sz="4800"/>
              <a:t>1. Mitä moraali on?</a:t>
            </a:r>
            <a:endParaRPr sz="4800">
              <a:latin typeface="Calibri"/>
              <a:ea typeface="Calibri"/>
              <a:cs typeface="Calibri"/>
              <a:sym typeface="Calibri"/>
            </a:endParaRPr>
          </a:p>
        </p:txBody>
      </p:sp>
      <p:sp>
        <p:nvSpPr>
          <p:cNvPr id="92" name="Google Shape;92;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200"/>
              <a:buNone/>
            </a:pPr>
            <a:endParaRPr sz="3600" dirty="0"/>
          </a:p>
          <a:p>
            <a:pPr marL="0" lvl="0" indent="0" algn="ctr" rtl="0">
              <a:lnSpc>
                <a:spcPct val="90000"/>
              </a:lnSpc>
              <a:spcBef>
                <a:spcPts val="1000"/>
              </a:spcBef>
              <a:spcAft>
                <a:spcPts val="0"/>
              </a:spcAft>
              <a:buClr>
                <a:schemeClr val="dk1"/>
              </a:buClr>
              <a:buSzPts val="2200"/>
              <a:buNone/>
            </a:pP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i="0" u="none">
                <a:solidFill>
                  <a:schemeClr val="dk1"/>
                </a:solidFill>
                <a:latin typeface="Calibri"/>
                <a:ea typeface="Calibri"/>
                <a:cs typeface="Calibri"/>
                <a:sym typeface="Calibri"/>
              </a:rPr>
              <a:t>Taito: Moraalin näkökulman etsiminen</a:t>
            </a:r>
            <a:endParaRPr/>
          </a:p>
        </p:txBody>
      </p:sp>
      <p:sp>
        <p:nvSpPr>
          <p:cNvPr id="158" name="Google Shape;158;p8"/>
          <p:cNvSpPr txBox="1">
            <a:spLocks noGrp="1"/>
          </p:cNvSpPr>
          <p:nvPr>
            <p:ph type="body" idx="1"/>
          </p:nvPr>
        </p:nvSpPr>
        <p:spPr>
          <a:xfrm>
            <a:off x="838200" y="1825625"/>
            <a:ext cx="5848350" cy="4351338"/>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Clr>
                <a:srgbClr val="000000"/>
              </a:buClr>
              <a:buSzPts val="2800"/>
            </a:pPr>
            <a:r>
              <a:rPr lang="fi-FI" sz="2800" b="0" i="0" u="none" dirty="0">
                <a:solidFill>
                  <a:schemeClr val="dk1"/>
                </a:solidFill>
                <a:latin typeface="Calibri"/>
                <a:ea typeface="Calibri"/>
                <a:cs typeface="Calibri"/>
                <a:sym typeface="Calibri"/>
              </a:rPr>
              <a:t>Usein tapojen, lakien ja moraalin näkökulmat osuvat yksiin.</a:t>
            </a:r>
            <a:endParaRPr lang="fi-FI" sz="2800" dirty="0"/>
          </a:p>
          <a:p>
            <a:pPr indent="-457200">
              <a:lnSpc>
                <a:spcPct val="100000"/>
              </a:lnSpc>
              <a:spcBef>
                <a:spcPts val="0"/>
              </a:spcBef>
              <a:buClr>
                <a:srgbClr val="000000"/>
              </a:buClr>
              <a:buSzPts val="2800"/>
            </a:pPr>
            <a:r>
              <a:rPr lang="fi-FI" sz="2800" b="0" i="0" u="none" dirty="0">
                <a:solidFill>
                  <a:schemeClr val="dk1"/>
                </a:solidFill>
                <a:latin typeface="Calibri"/>
                <a:ea typeface="Calibri"/>
                <a:cs typeface="Calibri"/>
                <a:sym typeface="Calibri"/>
              </a:rPr>
              <a:t>Toisinaan moraalin näkökulma silti eroaa tavoista ja laeista. </a:t>
            </a:r>
          </a:p>
          <a:p>
            <a:pPr indent="-457200">
              <a:lnSpc>
                <a:spcPct val="100000"/>
              </a:lnSpc>
              <a:spcBef>
                <a:spcPts val="0"/>
              </a:spcBef>
              <a:buClr>
                <a:srgbClr val="000000"/>
              </a:buClr>
              <a:buSzPts val="2800"/>
            </a:pPr>
            <a:r>
              <a:rPr lang="fi-FI" sz="2800" b="0" i="0" u="none" dirty="0">
                <a:solidFill>
                  <a:schemeClr val="dk1"/>
                </a:solidFill>
                <a:latin typeface="Calibri"/>
                <a:ea typeface="Calibri"/>
                <a:cs typeface="Calibri"/>
                <a:sym typeface="Calibri"/>
              </a:rPr>
              <a:t>Esimerkiksi ihmisoikeustaistelussa on usein rikottu oman aikansa tapoja ja lakeja moraalisista syistä.</a:t>
            </a:r>
            <a:endParaRPr sz="2800" dirty="0"/>
          </a:p>
          <a:p>
            <a:pPr marL="342900" lvl="0" indent="-165100" algn="l" rtl="0">
              <a:lnSpc>
                <a:spcPct val="90000"/>
              </a:lnSpc>
              <a:spcBef>
                <a:spcPts val="0"/>
              </a:spcBef>
              <a:spcAft>
                <a:spcPts val="0"/>
              </a:spcAft>
              <a:buClr>
                <a:schemeClr val="dk1"/>
              </a:buClr>
              <a:buSzPts val="2800"/>
              <a:buNone/>
            </a:pPr>
            <a:endParaRPr sz="2800" b="0" i="0" u="none" dirty="0">
              <a:solidFill>
                <a:schemeClr val="dk1"/>
              </a:solidFill>
              <a:latin typeface="Calibri"/>
              <a:ea typeface="Calibri"/>
              <a:cs typeface="Calibri"/>
              <a:sym typeface="Calibri"/>
            </a:endParaRPr>
          </a:p>
          <a:p>
            <a:pPr marL="228600" lvl="0" indent="-88900" algn="l" rtl="0">
              <a:lnSpc>
                <a:spcPct val="90000"/>
              </a:lnSpc>
              <a:spcBef>
                <a:spcPts val="1000"/>
              </a:spcBef>
              <a:spcAft>
                <a:spcPts val="0"/>
              </a:spcAft>
              <a:buClr>
                <a:schemeClr val="dk1"/>
              </a:buClr>
              <a:buSzPts val="2200"/>
              <a:buNone/>
            </a:pPr>
            <a:endParaRPr sz="2800" dirty="0"/>
          </a:p>
        </p:txBody>
      </p:sp>
      <p:sp>
        <p:nvSpPr>
          <p:cNvPr id="159" name="Google Shape;1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60" name="Google Shape;1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10</a:t>
            </a:fld>
            <a:endParaRPr/>
          </a:p>
        </p:txBody>
      </p:sp>
      <p:pic>
        <p:nvPicPr>
          <p:cNvPr id="161" name="Google Shape;161;p8" descr="C:\Users\tav\Downloads\shutterstock_133411493.jpg"/>
          <p:cNvPicPr preferRelativeResize="0"/>
          <p:nvPr/>
        </p:nvPicPr>
        <p:blipFill rotWithShape="1">
          <a:blip r:embed="rId3">
            <a:alphaModFix/>
          </a:blip>
          <a:srcRect/>
          <a:stretch/>
        </p:blipFill>
        <p:spPr>
          <a:xfrm>
            <a:off x="7058818" y="1905794"/>
            <a:ext cx="2743199" cy="39509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575AF-A5A2-4487-BADC-1639CA3EB7F9}"/>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F918B222-2B2D-4460-8277-F6761EBE05A5}"/>
              </a:ext>
            </a:extLst>
          </p:cNvPr>
          <p:cNvSpPr>
            <a:spLocks noGrp="1"/>
          </p:cNvSpPr>
          <p:nvPr>
            <p:ph type="body" idx="1"/>
          </p:nvPr>
        </p:nvSpPr>
        <p:spPr>
          <a:xfrm>
            <a:off x="838200" y="1825625"/>
            <a:ext cx="8038672" cy="4667250"/>
          </a:xfrm>
        </p:spPr>
        <p:txBody>
          <a:bodyPr/>
          <a:lstStyle/>
          <a:p>
            <a:r>
              <a:rPr lang="fi-FI" b="0" i="0" dirty="0">
                <a:solidFill>
                  <a:srgbClr val="222222"/>
                </a:solidFill>
                <a:effectLst/>
                <a:latin typeface="Lato" panose="020F0502020204030203" pitchFamily="34" charset="0"/>
              </a:rPr>
              <a:t>Afroamerikkalainen Rosa Parks kieltäytyi vuonna 1955 Alabamassa Yhdysvalloissa antamasta linja-autossa istumapaikkaansa valkoihoiselle miehelle. Teollaan Parks rikkoi sekä alueen tapakulttuuria että Alabamassa voimassa olleita, rotuerottelua ylläpitäneitä lakeja. Vastustaessaan rotusyrjintää jäämällä istumaan paikalleen Parks teki kuitenkin moraalin näkökulmasta oikean teon. Tapauksen saama julkisuus johti koko Yhdysvaltojen laajuisiin protesteihin ja poliittisiin vaatimuksiin, joiden vaikutuksesta lainsäädäntöä korjattiin. Moraalin näkökulmasta tasa-arvo on tärkeä päämäärä, jonka puolustaminen</a:t>
            </a:r>
            <a:br>
              <a:rPr lang="fi-FI" dirty="0"/>
            </a:br>
            <a:r>
              <a:rPr lang="fi-FI" b="0" i="0" dirty="0">
                <a:solidFill>
                  <a:srgbClr val="222222"/>
                </a:solidFill>
                <a:effectLst/>
                <a:latin typeface="Lato" panose="020F0502020204030203" pitchFamily="34" charset="0"/>
              </a:rPr>
              <a:t>oli oikein.</a:t>
            </a:r>
            <a:endParaRPr lang="fi-FI" dirty="0"/>
          </a:p>
        </p:txBody>
      </p:sp>
      <p:sp>
        <p:nvSpPr>
          <p:cNvPr id="4" name="Dian numeron paikkamerkki 3">
            <a:extLst>
              <a:ext uri="{FF2B5EF4-FFF2-40B4-BE49-F238E27FC236}">
                <a16:creationId xmlns:a16="http://schemas.microsoft.com/office/drawing/2014/main" id="{CD281071-DAD6-4044-912C-61D520E53D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11</a:t>
            </a:fld>
            <a:endParaRPr lang="fi-FI"/>
          </a:p>
        </p:txBody>
      </p:sp>
      <p:pic>
        <p:nvPicPr>
          <p:cNvPr id="5" name="Google Shape;161;p8" descr="C:\Users\tav\Downloads\shutterstock_133411493.jpg">
            <a:extLst>
              <a:ext uri="{FF2B5EF4-FFF2-40B4-BE49-F238E27FC236}">
                <a16:creationId xmlns:a16="http://schemas.microsoft.com/office/drawing/2014/main" id="{4D9DD36C-C577-43CD-A92A-D55DB069FBBC}"/>
              </a:ext>
            </a:extLst>
          </p:cNvPr>
          <p:cNvPicPr preferRelativeResize="0"/>
          <p:nvPr/>
        </p:nvPicPr>
        <p:blipFill rotWithShape="1">
          <a:blip r:embed="rId2">
            <a:alphaModFix/>
          </a:blip>
          <a:srcRect/>
          <a:stretch/>
        </p:blipFill>
        <p:spPr>
          <a:xfrm>
            <a:off x="8743780" y="1795000"/>
            <a:ext cx="3092049" cy="4245421"/>
          </a:xfrm>
          <a:prstGeom prst="rect">
            <a:avLst/>
          </a:prstGeom>
          <a:noFill/>
          <a:ln>
            <a:noFill/>
          </a:ln>
        </p:spPr>
      </p:pic>
    </p:spTree>
    <p:extLst>
      <p:ext uri="{BB962C8B-B14F-4D97-AF65-F5344CB8AC3E}">
        <p14:creationId xmlns:p14="http://schemas.microsoft.com/office/powerpoint/2010/main" val="44413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5E8E57-0A3C-404A-B3C3-02131FDDB7F3}"/>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287198EA-C58C-4269-B95E-B41C20D3DD1B}"/>
              </a:ext>
            </a:extLst>
          </p:cNvPr>
          <p:cNvSpPr>
            <a:spLocks noGrp="1"/>
          </p:cNvSpPr>
          <p:nvPr>
            <p:ph type="body" idx="1"/>
          </p:nvPr>
        </p:nvSpPr>
        <p:spPr/>
        <p:txBody>
          <a:bodyPr/>
          <a:lstStyle/>
          <a:p>
            <a:pPr algn="l"/>
            <a:r>
              <a:rPr lang="fi-FI" sz="2800" b="0" i="0" dirty="0">
                <a:solidFill>
                  <a:srgbClr val="222222"/>
                </a:solidFill>
                <a:effectLst/>
                <a:latin typeface="Calibri" panose="020F0502020204030204" pitchFamily="34" charset="0"/>
                <a:cs typeface="Calibri" panose="020F0502020204030204" pitchFamily="34" charset="0"/>
              </a:rPr>
              <a:t>Yhdysvalloissa useat julkisuuden henkilöt ovat antaneet kuvauttaa itsensä alasti osallistuessaan eläinten oikeuksia ajavan PETA-järjestön turkisten vastaisiin kampanjoihin.</a:t>
            </a:r>
          </a:p>
          <a:p>
            <a:pPr marL="114300" indent="0" algn="l">
              <a:buNone/>
            </a:pPr>
            <a:endParaRPr lang="fi-FI" sz="2800" b="0" i="0" dirty="0">
              <a:solidFill>
                <a:srgbClr val="222222"/>
              </a:solidFill>
              <a:effectLst/>
              <a:latin typeface="Calibri" panose="020F0502020204030204" pitchFamily="34" charset="0"/>
              <a:cs typeface="Calibri" panose="020F0502020204030204" pitchFamily="34" charset="0"/>
            </a:endParaRPr>
          </a:p>
          <a:p>
            <a:pPr algn="l"/>
            <a:r>
              <a:rPr lang="fi-FI" sz="2800" b="0" i="0" dirty="0">
                <a:solidFill>
                  <a:srgbClr val="222222"/>
                </a:solidFill>
                <a:effectLst/>
                <a:latin typeface="Calibri" panose="020F0502020204030204" pitchFamily="34" charset="0"/>
                <a:cs typeface="Calibri" panose="020F0502020204030204" pitchFamily="34" charset="0"/>
              </a:rPr>
              <a:t>a) Rikkovatko he näin toimiessaan tapoja, lakeja tai moraalia?</a:t>
            </a:r>
            <a:endParaRPr lang="fi" sz="2800" b="1" dirty="0">
              <a:latin typeface="Calibri" pitchFamily="34" charset="0"/>
              <a:ea typeface="Calibri"/>
              <a:cs typeface="Arial" charset="0"/>
              <a:sym typeface="Calibri" pitchFamily="34" charset="0"/>
            </a:endParaRPr>
          </a:p>
          <a:p>
            <a:r>
              <a:rPr lang="fi" sz="2800" dirty="0">
                <a:latin typeface="Calibri" pitchFamily="34" charset="0"/>
                <a:ea typeface="Calibri"/>
                <a:cs typeface="Arial" charset="0"/>
                <a:sym typeface="Calibri" pitchFamily="34" charset="0"/>
              </a:rPr>
              <a:t>b) Mitä tärkeitä ja tavoittelemisen arvoisia asioita eläinoikeusaktivistit pyrkivät toiminnallaan edistämään?</a:t>
            </a:r>
          </a:p>
          <a:p>
            <a:endParaRPr lang="fi-FI" dirty="0"/>
          </a:p>
        </p:txBody>
      </p:sp>
      <p:sp>
        <p:nvSpPr>
          <p:cNvPr id="4" name="Dian numeron paikkamerkki 3">
            <a:extLst>
              <a:ext uri="{FF2B5EF4-FFF2-40B4-BE49-F238E27FC236}">
                <a16:creationId xmlns:a16="http://schemas.microsoft.com/office/drawing/2014/main" id="{982F8C89-101D-46AB-8F41-8498304C82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12</a:t>
            </a:fld>
            <a:endParaRPr lang="fi-FI"/>
          </a:p>
        </p:txBody>
      </p:sp>
    </p:spTree>
    <p:extLst>
      <p:ext uri="{BB962C8B-B14F-4D97-AF65-F5344CB8AC3E}">
        <p14:creationId xmlns:p14="http://schemas.microsoft.com/office/powerpoint/2010/main" val="381743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C71FC-EE17-4E7D-98F0-801E5A8B6B60}"/>
              </a:ext>
            </a:extLst>
          </p:cNvPr>
          <p:cNvSpPr>
            <a:spLocks noGrp="1"/>
          </p:cNvSpPr>
          <p:nvPr>
            <p:ph type="title"/>
          </p:nvPr>
        </p:nvSpPr>
        <p:spPr/>
        <p:txBody>
          <a:bodyPr/>
          <a:lstStyle/>
          <a:p>
            <a:r>
              <a:rPr lang="fi-FI" dirty="0"/>
              <a:t>FI2 - Etiikka</a:t>
            </a:r>
          </a:p>
        </p:txBody>
      </p:sp>
      <p:sp>
        <p:nvSpPr>
          <p:cNvPr id="3" name="Tekstin paikkamerkki 2">
            <a:extLst>
              <a:ext uri="{FF2B5EF4-FFF2-40B4-BE49-F238E27FC236}">
                <a16:creationId xmlns:a16="http://schemas.microsoft.com/office/drawing/2014/main" id="{D3CFDFCB-CCB2-4A29-A46B-ADD45B370EB9}"/>
              </a:ext>
            </a:extLst>
          </p:cNvPr>
          <p:cNvSpPr>
            <a:spLocks noGrp="1"/>
          </p:cNvSpPr>
          <p:nvPr>
            <p:ph type="body" idx="1"/>
          </p:nvPr>
        </p:nvSpPr>
        <p:spPr/>
        <p:txBody>
          <a:bodyPr/>
          <a:lstStyle/>
          <a:p>
            <a:r>
              <a:rPr lang="fi-FI" b="1" i="0" dirty="0">
                <a:solidFill>
                  <a:srgbClr val="333333"/>
                </a:solidFill>
                <a:effectLst/>
                <a:latin typeface="Open Sans" panose="020B0606030504020204" pitchFamily="34" charset="0"/>
              </a:rPr>
              <a:t>Arviointi</a:t>
            </a:r>
            <a:br>
              <a:rPr lang="fi-FI" b="1" i="0" dirty="0">
                <a:solidFill>
                  <a:srgbClr val="333333"/>
                </a:solidFill>
                <a:effectLst/>
                <a:latin typeface="Open Sans" panose="020B0606030504020204" pitchFamily="34" charset="0"/>
              </a:rPr>
            </a:br>
            <a:r>
              <a:rPr lang="fi-FI" b="0" i="0" dirty="0">
                <a:solidFill>
                  <a:srgbClr val="333333"/>
                </a:solidFill>
                <a:effectLst/>
                <a:latin typeface="Open Sans" panose="020B0606030504020204" pitchFamily="34" charset="0"/>
              </a:rPr>
              <a:t>Opintojakson arvioinnissa käytetään numeroasteikkoa 4-10. Arviointi on monipuolista ja perustuu</a:t>
            </a:r>
            <a:br>
              <a:rPr lang="fi-FI" dirty="0"/>
            </a:br>
            <a:r>
              <a:rPr lang="fi-FI" b="0" i="0" dirty="0">
                <a:solidFill>
                  <a:srgbClr val="333333"/>
                </a:solidFill>
                <a:effectLst/>
                <a:latin typeface="Open Sans" panose="020B0606030504020204" pitchFamily="34" charset="0"/>
              </a:rPr>
              <a:t>näyttöön siitä, miten hyvin opintojakson tavoitteet on saavutettu.</a:t>
            </a:r>
          </a:p>
          <a:p>
            <a:r>
              <a:rPr lang="fi-FI" sz="2400" dirty="0">
                <a:solidFill>
                  <a:srgbClr val="333333"/>
                </a:solidFill>
                <a:latin typeface="Open Sans" panose="020B0606030504020204" pitchFamily="34" charset="0"/>
              </a:rPr>
              <a:t>Arviointiviikolla koe</a:t>
            </a:r>
          </a:p>
          <a:p>
            <a:r>
              <a:rPr lang="fi-FI" sz="2400" b="0" i="0" dirty="0">
                <a:solidFill>
                  <a:srgbClr val="333333"/>
                </a:solidFill>
                <a:effectLst/>
                <a:latin typeface="Open Sans" panose="020B0606030504020204" pitchFamily="34" charset="0"/>
              </a:rPr>
              <a:t>Ryhmä-/yksilötyö: Kuvitteellinen yhteiskunta.</a:t>
            </a:r>
            <a:endParaRPr lang="fi-FI" sz="2400" dirty="0">
              <a:solidFill>
                <a:srgbClr val="333333"/>
              </a:solidFill>
              <a:latin typeface="Open Sans" panose="020B0606030504020204" pitchFamily="34" charset="0"/>
            </a:endParaRPr>
          </a:p>
          <a:p>
            <a:pPr lvl="1"/>
            <a:r>
              <a:rPr lang="fi-FI" sz="2400" b="0" i="0" dirty="0">
                <a:solidFill>
                  <a:srgbClr val="333333"/>
                </a:solidFill>
                <a:effectLst/>
                <a:latin typeface="Open Sans" panose="020B0606030504020204" pitchFamily="34" charset="0"/>
              </a:rPr>
              <a:t>Lait, moraali, tavat, jne.</a:t>
            </a:r>
          </a:p>
          <a:p>
            <a:r>
              <a:rPr lang="fi-FI" sz="7200" dirty="0"/>
              <a:t>S8SDVe</a:t>
            </a:r>
          </a:p>
        </p:txBody>
      </p:sp>
      <p:sp>
        <p:nvSpPr>
          <p:cNvPr id="4" name="Dian numeron paikkamerkki 3">
            <a:extLst>
              <a:ext uri="{FF2B5EF4-FFF2-40B4-BE49-F238E27FC236}">
                <a16:creationId xmlns:a16="http://schemas.microsoft.com/office/drawing/2014/main" id="{29093D24-C0D5-4E2F-8D92-36D75B67B0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2</a:t>
            </a:fld>
            <a:endParaRPr lang="fi-FI"/>
          </a:p>
        </p:txBody>
      </p:sp>
    </p:spTree>
    <p:extLst>
      <p:ext uri="{BB962C8B-B14F-4D97-AF65-F5344CB8AC3E}">
        <p14:creationId xmlns:p14="http://schemas.microsoft.com/office/powerpoint/2010/main" val="247883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3EAE5-4F8C-4A6C-9E9F-C4C348EF9AE1}"/>
              </a:ext>
            </a:extLst>
          </p:cNvPr>
          <p:cNvSpPr>
            <a:spLocks noGrp="1"/>
          </p:cNvSpPr>
          <p:nvPr>
            <p:ph type="title"/>
          </p:nvPr>
        </p:nvSpPr>
        <p:spPr/>
        <p:txBody>
          <a:bodyPr/>
          <a:lstStyle/>
          <a:p>
            <a:r>
              <a:rPr lang="fi-FI" dirty="0"/>
              <a:t>LOPS</a:t>
            </a:r>
          </a:p>
        </p:txBody>
      </p:sp>
      <p:sp>
        <p:nvSpPr>
          <p:cNvPr id="5" name="Tekstin paikkamerkki 4">
            <a:extLst>
              <a:ext uri="{FF2B5EF4-FFF2-40B4-BE49-F238E27FC236}">
                <a16:creationId xmlns:a16="http://schemas.microsoft.com/office/drawing/2014/main" id="{7C2787C7-A8B4-427C-9BFE-A95AB3ECAA52}"/>
              </a:ext>
            </a:extLst>
          </p:cNvPr>
          <p:cNvSpPr>
            <a:spLocks noGrp="1"/>
          </p:cNvSpPr>
          <p:nvPr>
            <p:ph type="body" idx="1"/>
          </p:nvPr>
        </p:nvSpPr>
        <p:spPr>
          <a:xfrm>
            <a:off x="838200" y="1367246"/>
            <a:ext cx="5181600" cy="4809717"/>
          </a:xfrm>
        </p:spPr>
        <p:txBody>
          <a:bodyPr/>
          <a:lstStyle/>
          <a:p>
            <a:r>
              <a:rPr lang="fi-FI" sz="1600" b="1" i="0" dirty="0">
                <a:solidFill>
                  <a:srgbClr val="333333"/>
                </a:solidFill>
                <a:effectLst/>
                <a:latin typeface="Open Sans" panose="020B0606030504020204" pitchFamily="34" charset="0"/>
              </a:rPr>
              <a:t>Tavoitteet</a:t>
            </a:r>
            <a:br>
              <a:rPr lang="fi-FI" sz="1600" b="1" i="0" dirty="0">
                <a:solidFill>
                  <a:srgbClr val="333333"/>
                </a:solidFill>
                <a:effectLst/>
                <a:latin typeface="Open Sans" panose="020B0606030504020204" pitchFamily="34" charset="0"/>
              </a:rPr>
            </a:br>
            <a:r>
              <a:rPr lang="fi-FI" sz="1600" b="0" i="0" dirty="0">
                <a:solidFill>
                  <a:srgbClr val="333333"/>
                </a:solidFill>
                <a:effectLst/>
                <a:latin typeface="Open Sans" panose="020B0606030504020204" pitchFamily="34" charset="0"/>
              </a:rPr>
              <a:t>Moduulin tavoitteena on, että opiskelija</a:t>
            </a:r>
            <a:br>
              <a:rPr lang="fi-FI" sz="1600" dirty="0"/>
            </a:br>
            <a:r>
              <a:rPr lang="fi-FI" sz="1600" b="0" i="0" dirty="0">
                <a:solidFill>
                  <a:srgbClr val="333333"/>
                </a:solidFill>
                <a:effectLst/>
                <a:latin typeface="Open Sans" panose="020B0606030504020204" pitchFamily="34" charset="0"/>
              </a:rPr>
              <a:t>• perehtyy filosofisen etiikan keskeisiin käsitteisiin, kysymyksiin ja teorioihin</a:t>
            </a:r>
            <a:br>
              <a:rPr lang="fi-FI" sz="1600" dirty="0"/>
            </a:br>
            <a:r>
              <a:rPr lang="fi-FI" sz="1600" b="0" i="0" dirty="0">
                <a:solidFill>
                  <a:srgbClr val="333333"/>
                </a:solidFill>
                <a:effectLst/>
                <a:latin typeface="Open Sans" panose="020B0606030504020204" pitchFamily="34" charset="0"/>
              </a:rPr>
              <a:t>• osaa perustella käsityksiä hyvästä ja oikeasta sekä hahmottaa normatiivisten ja kuvailevien</a:t>
            </a:r>
            <a:br>
              <a:rPr lang="fi-FI" sz="1600" dirty="0"/>
            </a:br>
            <a:r>
              <a:rPr lang="fi-FI" sz="1600" b="0" i="0" dirty="0">
                <a:solidFill>
                  <a:srgbClr val="333333"/>
                </a:solidFill>
                <a:effectLst/>
                <a:latin typeface="Open Sans" panose="020B0606030504020204" pitchFamily="34" charset="0"/>
              </a:rPr>
              <a:t>väitteiden eron</a:t>
            </a:r>
            <a:br>
              <a:rPr lang="fi-FI" sz="1600" dirty="0"/>
            </a:br>
            <a:r>
              <a:rPr lang="fi-FI" sz="1600" b="0" i="0" dirty="0">
                <a:solidFill>
                  <a:srgbClr val="333333"/>
                </a:solidFill>
                <a:effectLst/>
                <a:latin typeface="Open Sans" panose="020B0606030504020204" pitchFamily="34" charset="0"/>
              </a:rPr>
              <a:t>• osaa esittää suullisesti ja kirjallisesti johdonmukaisia eettisiä argumentteja sekä perustella</a:t>
            </a:r>
            <a:br>
              <a:rPr lang="fi-FI" sz="1600" dirty="0"/>
            </a:br>
            <a:r>
              <a:rPr lang="fi-FI" sz="1600" b="0" i="0" dirty="0">
                <a:solidFill>
                  <a:srgbClr val="333333"/>
                </a:solidFill>
                <a:effectLst/>
                <a:latin typeface="Open Sans" panose="020B0606030504020204" pitchFamily="34" charset="0"/>
              </a:rPr>
              <a:t>moraalin velvoittavuutta</a:t>
            </a:r>
            <a:br>
              <a:rPr lang="fi-FI" sz="1600" dirty="0"/>
            </a:br>
            <a:r>
              <a:rPr lang="fi-FI" sz="1600" b="0" i="0" dirty="0">
                <a:solidFill>
                  <a:srgbClr val="333333"/>
                </a:solidFill>
                <a:effectLst/>
                <a:latin typeface="Open Sans" panose="020B0606030504020204" pitchFamily="34" charset="0"/>
              </a:rPr>
              <a:t>• oppii jäsentämään oman elämänsä merkityksellisyyttä ja elämänvalintojaan filosofisen</a:t>
            </a:r>
            <a:br>
              <a:rPr lang="fi-FI" sz="1600" dirty="0"/>
            </a:br>
            <a:r>
              <a:rPr lang="fi-FI" sz="1600" b="0" i="0" dirty="0">
                <a:solidFill>
                  <a:srgbClr val="333333"/>
                </a:solidFill>
                <a:effectLst/>
                <a:latin typeface="Open Sans" panose="020B0606030504020204" pitchFamily="34" charset="0"/>
              </a:rPr>
              <a:t>käsitteistön avulla</a:t>
            </a:r>
            <a:br>
              <a:rPr lang="fi-FI" sz="1600" dirty="0"/>
            </a:br>
            <a:r>
              <a:rPr lang="fi-FI" sz="1600" b="0" i="0" dirty="0">
                <a:solidFill>
                  <a:srgbClr val="333333"/>
                </a:solidFill>
                <a:effectLst/>
                <a:latin typeface="Open Sans" panose="020B0606030504020204" pitchFamily="34" charset="0"/>
              </a:rPr>
              <a:t>• osaa eritellä ja arvioida toimintaa eettisesti sekä kykenee jäsentämään omia moraalisia</a:t>
            </a:r>
            <a:br>
              <a:rPr lang="fi-FI" sz="1600" dirty="0"/>
            </a:br>
            <a:r>
              <a:rPr lang="fi-FI" sz="1600" b="0" i="0" dirty="0">
                <a:solidFill>
                  <a:srgbClr val="333333"/>
                </a:solidFill>
                <a:effectLst/>
                <a:latin typeface="Open Sans" panose="020B0606030504020204" pitchFamily="34" charset="0"/>
              </a:rPr>
              <a:t>ratkaisujaan ja arvioitaan filosofisen etiikan välinein</a:t>
            </a:r>
            <a:br>
              <a:rPr lang="fi-FI" sz="1600" dirty="0"/>
            </a:br>
            <a:r>
              <a:rPr lang="fi-FI" sz="1600" b="0" i="0" dirty="0">
                <a:solidFill>
                  <a:srgbClr val="333333"/>
                </a:solidFill>
                <a:effectLst/>
                <a:latin typeface="Open Sans" panose="020B0606030504020204" pitchFamily="34" charset="0"/>
              </a:rPr>
              <a:t>• osaa soveltaa etiikkaa yhteiskuntaa ja ympäristöä koskeviin kysymyksiin.</a:t>
            </a:r>
            <a:br>
              <a:rPr lang="fi-FI" sz="1600" b="1" i="0" dirty="0">
                <a:solidFill>
                  <a:srgbClr val="333333"/>
                </a:solidFill>
                <a:effectLst/>
                <a:latin typeface="Open Sans" panose="020B0606030504020204" pitchFamily="34" charset="0"/>
              </a:rPr>
            </a:br>
            <a:br>
              <a:rPr lang="fi-FI" sz="1600" b="1" i="0" dirty="0">
                <a:solidFill>
                  <a:srgbClr val="333333"/>
                </a:solidFill>
                <a:effectLst/>
                <a:latin typeface="Open Sans" panose="020B0606030504020204" pitchFamily="34" charset="0"/>
              </a:rPr>
            </a:br>
            <a:endParaRPr lang="fi-FI" sz="1600" dirty="0"/>
          </a:p>
        </p:txBody>
      </p:sp>
      <p:sp>
        <p:nvSpPr>
          <p:cNvPr id="6" name="Tekstin paikkamerkki 5">
            <a:extLst>
              <a:ext uri="{FF2B5EF4-FFF2-40B4-BE49-F238E27FC236}">
                <a16:creationId xmlns:a16="http://schemas.microsoft.com/office/drawing/2014/main" id="{B7E32417-F02A-4166-9EA3-B05D648C1B89}"/>
              </a:ext>
            </a:extLst>
          </p:cNvPr>
          <p:cNvSpPr>
            <a:spLocks noGrp="1"/>
          </p:cNvSpPr>
          <p:nvPr>
            <p:ph type="body" idx="2"/>
          </p:nvPr>
        </p:nvSpPr>
        <p:spPr>
          <a:xfrm>
            <a:off x="6096000" y="949234"/>
            <a:ext cx="5181600" cy="5125629"/>
          </a:xfrm>
        </p:spPr>
        <p:txBody>
          <a:bodyPr/>
          <a:lstStyle/>
          <a:p>
            <a:r>
              <a:rPr lang="fi-FI" sz="1800" b="1" i="0" dirty="0">
                <a:solidFill>
                  <a:srgbClr val="333333"/>
                </a:solidFill>
                <a:effectLst/>
                <a:latin typeface="Open Sans" panose="020B0606030504020204" pitchFamily="34" charset="0"/>
              </a:rPr>
              <a:t>Keskeiset sisällöt</a:t>
            </a:r>
            <a:br>
              <a:rPr lang="fi-FI" sz="1800" b="1" i="0" dirty="0">
                <a:solidFill>
                  <a:srgbClr val="333333"/>
                </a:solidFill>
                <a:effectLst/>
                <a:latin typeface="Open Sans" panose="020B0606030504020204" pitchFamily="34" charset="0"/>
              </a:rPr>
            </a:br>
            <a:r>
              <a:rPr lang="fi-FI" sz="1800" b="1" i="0" dirty="0">
                <a:solidFill>
                  <a:srgbClr val="333333"/>
                </a:solidFill>
                <a:effectLst/>
                <a:latin typeface="Open Sans" panose="020B0606030504020204" pitchFamily="34" charset="0"/>
              </a:rPr>
              <a:t>•</a:t>
            </a:r>
            <a:r>
              <a:rPr lang="fi-FI" sz="1800" b="0" i="0" dirty="0">
                <a:solidFill>
                  <a:srgbClr val="333333"/>
                </a:solidFill>
                <a:effectLst/>
                <a:latin typeface="Open Sans" panose="020B0606030504020204" pitchFamily="34" charset="0"/>
              </a:rPr>
              <a:t> moraalin luonne normijärjestelmänä; moraalin, lakien ja tapojen ero; moraalinen</a:t>
            </a:r>
            <a:br>
              <a:rPr lang="fi-FI" sz="1800" dirty="0"/>
            </a:br>
            <a:r>
              <a:rPr lang="fi-FI" sz="1800" b="0" i="0" dirty="0">
                <a:solidFill>
                  <a:srgbClr val="333333"/>
                </a:solidFill>
                <a:effectLst/>
                <a:latin typeface="Open Sans" panose="020B0606030504020204" pitchFamily="34" charset="0"/>
              </a:rPr>
              <a:t>objektivismi, relativismi, subjektivismi</a:t>
            </a:r>
            <a:br>
              <a:rPr lang="fi-FI" sz="1800" dirty="0"/>
            </a:br>
            <a:r>
              <a:rPr lang="fi-FI" sz="1800" b="0" i="0" dirty="0">
                <a:solidFill>
                  <a:srgbClr val="333333"/>
                </a:solidFill>
                <a:effectLst/>
                <a:latin typeface="Open Sans" panose="020B0606030504020204" pitchFamily="34" charset="0"/>
              </a:rPr>
              <a:t>• moraalia tarkasteleva normatiivinen ja soveltava etiikka; hyveet, seuraukset, oikeudet ja</a:t>
            </a:r>
            <a:br>
              <a:rPr lang="fi-FI" sz="1800" dirty="0"/>
            </a:br>
            <a:r>
              <a:rPr lang="fi-FI" sz="1800" b="0" i="0" dirty="0">
                <a:solidFill>
                  <a:srgbClr val="333333"/>
                </a:solidFill>
                <a:effectLst/>
                <a:latin typeface="Open Sans" panose="020B0606030504020204" pitchFamily="34" charset="0"/>
              </a:rPr>
              <a:t>velvollisuudet</a:t>
            </a:r>
            <a:br>
              <a:rPr lang="fi-FI" sz="1800" dirty="0"/>
            </a:br>
            <a:r>
              <a:rPr lang="fi-FI" sz="1800" b="0" i="0" dirty="0">
                <a:solidFill>
                  <a:srgbClr val="333333"/>
                </a:solidFill>
                <a:effectLst/>
                <a:latin typeface="Open Sans" panose="020B0606030504020204" pitchFamily="34" charset="0"/>
              </a:rPr>
              <a:t>• filosofisia teorioita elämän hyvyydestä ja merkityksellisyydestä sekä hyvästä elämäntavasta</a:t>
            </a:r>
            <a:br>
              <a:rPr lang="fi-FI" sz="1800" dirty="0"/>
            </a:br>
            <a:r>
              <a:rPr lang="fi-FI" sz="1800" b="0" i="0" dirty="0">
                <a:solidFill>
                  <a:srgbClr val="333333"/>
                </a:solidFill>
                <a:effectLst/>
                <a:latin typeface="Open Sans" panose="020B0606030504020204" pitchFamily="34" charset="0"/>
              </a:rPr>
              <a:t>• etiikka ja yksilön moraaliset ratkaisut: ihmissuhteet ja elämänvalinnat</a:t>
            </a:r>
            <a:br>
              <a:rPr lang="fi-FI" sz="1800" dirty="0"/>
            </a:br>
            <a:r>
              <a:rPr lang="fi-FI" sz="1800" b="0" i="0" dirty="0">
                <a:solidFill>
                  <a:srgbClr val="333333"/>
                </a:solidFill>
                <a:effectLst/>
                <a:latin typeface="Open Sans" panose="020B0606030504020204" pitchFamily="34" charset="0"/>
              </a:rPr>
              <a:t>• ympäristöä ja luontoa koskevia eettisiä kysymyksiä, kuten ilmastonmuutos ja eläinten</a:t>
            </a:r>
            <a:br>
              <a:rPr lang="fi-FI" sz="1800" dirty="0"/>
            </a:br>
            <a:r>
              <a:rPr lang="fi-FI" sz="1800" b="0" i="0" dirty="0">
                <a:solidFill>
                  <a:srgbClr val="333333"/>
                </a:solidFill>
                <a:effectLst/>
                <a:latin typeface="Open Sans" panose="020B0606030504020204" pitchFamily="34" charset="0"/>
              </a:rPr>
              <a:t>oikeudet</a:t>
            </a:r>
            <a:br>
              <a:rPr lang="fi-FI" sz="1800" dirty="0"/>
            </a:br>
            <a:r>
              <a:rPr lang="fi-FI" sz="1800" b="0" i="0" dirty="0">
                <a:solidFill>
                  <a:srgbClr val="333333"/>
                </a:solidFill>
                <a:effectLst/>
                <a:latin typeface="Open Sans" panose="020B0606030504020204" pitchFamily="34" charset="0"/>
              </a:rPr>
              <a:t>• etiikka ja yhteiskunta: ihmis- ja perusoikeudet</a:t>
            </a:r>
            <a:br>
              <a:rPr lang="fi-FI" sz="1800" b="1" i="0" dirty="0">
                <a:solidFill>
                  <a:srgbClr val="333333"/>
                </a:solidFill>
                <a:effectLst/>
                <a:latin typeface="Open Sans" panose="020B0606030504020204" pitchFamily="34" charset="0"/>
              </a:rPr>
            </a:br>
            <a:endParaRPr lang="fi-FI" sz="1800" dirty="0"/>
          </a:p>
        </p:txBody>
      </p:sp>
      <p:sp>
        <p:nvSpPr>
          <p:cNvPr id="4" name="Dian numeron paikkamerkki 3">
            <a:extLst>
              <a:ext uri="{FF2B5EF4-FFF2-40B4-BE49-F238E27FC236}">
                <a16:creationId xmlns:a16="http://schemas.microsoft.com/office/drawing/2014/main" id="{FE6D6A39-2420-4E93-B32A-65D36A71F5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3</a:t>
            </a:fld>
            <a:endParaRPr lang="fi-FI"/>
          </a:p>
        </p:txBody>
      </p:sp>
    </p:spTree>
    <p:extLst>
      <p:ext uri="{BB962C8B-B14F-4D97-AF65-F5344CB8AC3E}">
        <p14:creationId xmlns:p14="http://schemas.microsoft.com/office/powerpoint/2010/main" val="416882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0" y="-10886"/>
            <a:ext cx="12192000" cy="6857194"/>
          </a:xfrm>
          <a:prstGeom prst="rect">
            <a:avLst/>
          </a:prstGeom>
          <a:noFill/>
          <a:ln>
            <a:noFill/>
          </a:ln>
        </p:spPr>
      </p:pic>
      <p:sp>
        <p:nvSpPr>
          <p:cNvPr id="116" name="Google Shape;116;p4"/>
          <p:cNvSpPr txBox="1">
            <a:spLocks noGrp="1"/>
          </p:cNvSpPr>
          <p:nvPr>
            <p:ph type="title"/>
          </p:nvPr>
        </p:nvSpPr>
        <p:spPr>
          <a:xfrm>
            <a:off x="838200" y="365125"/>
            <a:ext cx="8828088" cy="7334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sz="4200">
                <a:latin typeface="Calibri"/>
                <a:ea typeface="Calibri"/>
                <a:cs typeface="Calibri"/>
                <a:sym typeface="Calibri"/>
              </a:rPr>
              <a:t>Peruskäsitteet</a:t>
            </a:r>
            <a:endParaRPr/>
          </a:p>
        </p:txBody>
      </p:sp>
      <p:sp>
        <p:nvSpPr>
          <p:cNvPr id="117" name="Google Shape;117;p4"/>
          <p:cNvSpPr txBox="1">
            <a:spLocks noGrp="1"/>
          </p:cNvSpPr>
          <p:nvPr>
            <p:ph type="body" idx="1"/>
          </p:nvPr>
        </p:nvSpPr>
        <p:spPr>
          <a:xfrm>
            <a:off x="770562" y="1167489"/>
            <a:ext cx="10515600" cy="4633913"/>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pPr>
            <a:r>
              <a:rPr lang="fi-FI" sz="2800" dirty="0"/>
              <a:t>Moraali (lat. </a:t>
            </a:r>
            <a:r>
              <a:rPr lang="fi-FI" sz="2800" dirty="0" err="1"/>
              <a:t>mores</a:t>
            </a:r>
            <a:r>
              <a:rPr lang="fi-FI" sz="2800" dirty="0"/>
              <a:t>, tavat)</a:t>
            </a:r>
          </a:p>
          <a:p>
            <a:pPr lvl="1" indent="-457200">
              <a:lnSpc>
                <a:spcPct val="100000"/>
              </a:lnSpc>
              <a:spcBef>
                <a:spcPts val="0"/>
              </a:spcBef>
              <a:buSzPct val="100000"/>
            </a:pPr>
            <a:r>
              <a:rPr lang="fi-FI" sz="2800" dirty="0"/>
              <a:t>Oikeaa ja väärää inhimillistä toimintaa sekä hyvää ja pahaa koskeva oppi tai käsitys</a:t>
            </a:r>
          </a:p>
          <a:p>
            <a:pPr indent="-457200">
              <a:lnSpc>
                <a:spcPct val="100000"/>
              </a:lnSpc>
              <a:spcBef>
                <a:spcPts val="0"/>
              </a:spcBef>
              <a:buSzPct val="100000"/>
            </a:pPr>
            <a:r>
              <a:rPr lang="fi-FI" sz="2800" dirty="0"/>
              <a:t>Etiikka (kr. </a:t>
            </a:r>
            <a:r>
              <a:rPr lang="fi-FI" sz="2800" dirty="0" err="1"/>
              <a:t>ethos</a:t>
            </a:r>
            <a:r>
              <a:rPr lang="fi-FI" sz="2800" dirty="0"/>
              <a:t>, tapa, luonne)</a:t>
            </a:r>
          </a:p>
          <a:p>
            <a:pPr lvl="1" indent="-457200">
              <a:lnSpc>
                <a:spcPct val="100000"/>
              </a:lnSpc>
              <a:spcBef>
                <a:spcPts val="0"/>
              </a:spcBef>
              <a:buSzPct val="100000"/>
            </a:pPr>
            <a:r>
              <a:rPr lang="fi-FI" sz="2800" dirty="0"/>
              <a:t>Filosofian ala joka tutkii moraalia ja hyvää elämää</a:t>
            </a:r>
            <a:endParaRPr sz="2800" dirty="0"/>
          </a:p>
          <a:p>
            <a:pPr marL="228600" lvl="0" indent="-88900" algn="l" rtl="0">
              <a:lnSpc>
                <a:spcPct val="90000"/>
              </a:lnSpc>
              <a:spcBef>
                <a:spcPts val="1000"/>
              </a:spcBef>
              <a:spcAft>
                <a:spcPts val="0"/>
              </a:spcAft>
              <a:buClr>
                <a:schemeClr val="dk1"/>
              </a:buClr>
              <a:buSzPts val="2200"/>
              <a:buNone/>
            </a:pPr>
            <a:endParaRPr sz="2800" dirty="0"/>
          </a:p>
        </p:txBody>
      </p:sp>
      <p:sp>
        <p:nvSpPr>
          <p:cNvPr id="118" name="Google Shape;11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19" name="Google Shape;11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4</a:t>
            </a:fld>
            <a:endParaRPr/>
          </a:p>
        </p:txBody>
      </p:sp>
      <p:pic>
        <p:nvPicPr>
          <p:cNvPr id="7" name="Kuva 6">
            <a:extLst>
              <a:ext uri="{FF2B5EF4-FFF2-40B4-BE49-F238E27FC236}">
                <a16:creationId xmlns:a16="http://schemas.microsoft.com/office/drawing/2014/main" id="{B4C3883E-A272-41F9-BDDE-CC70BE114A82}"/>
              </a:ext>
            </a:extLst>
          </p:cNvPr>
          <p:cNvPicPr>
            <a:picLocks noChangeAspect="1"/>
          </p:cNvPicPr>
          <p:nvPr/>
        </p:nvPicPr>
        <p:blipFill>
          <a:blip r:embed="rId4"/>
          <a:stretch>
            <a:fillRect/>
          </a:stretch>
        </p:blipFill>
        <p:spPr>
          <a:xfrm>
            <a:off x="1502550" y="3429000"/>
            <a:ext cx="3395699" cy="3180026"/>
          </a:xfrm>
          <a:prstGeom prst="rect">
            <a:avLst/>
          </a:prstGeom>
        </p:spPr>
      </p:pic>
      <p:pic>
        <p:nvPicPr>
          <p:cNvPr id="8" name="Kuva 7">
            <a:extLst>
              <a:ext uri="{FF2B5EF4-FFF2-40B4-BE49-F238E27FC236}">
                <a16:creationId xmlns:a16="http://schemas.microsoft.com/office/drawing/2014/main" id="{58AE5DD3-6FB9-46E4-997D-803BD254729E}"/>
              </a:ext>
            </a:extLst>
          </p:cNvPr>
          <p:cNvPicPr>
            <a:picLocks noChangeAspect="1"/>
          </p:cNvPicPr>
          <p:nvPr/>
        </p:nvPicPr>
        <p:blipFill>
          <a:blip r:embed="rId5"/>
          <a:stretch>
            <a:fillRect/>
          </a:stretch>
        </p:blipFill>
        <p:spPr>
          <a:xfrm>
            <a:off x="4937514" y="3417711"/>
            <a:ext cx="3673086" cy="3420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0" y="0"/>
            <a:ext cx="12192000" cy="6857194"/>
          </a:xfrm>
          <a:prstGeom prst="rect">
            <a:avLst/>
          </a:prstGeom>
          <a:noFill/>
          <a:ln>
            <a:noFill/>
          </a:ln>
        </p:spPr>
      </p:pic>
      <p:sp>
        <p:nvSpPr>
          <p:cNvPr id="98" name="Google Shape;98;p2"/>
          <p:cNvSpPr txBox="1">
            <a:spLocks noGrp="1"/>
          </p:cNvSpPr>
          <p:nvPr>
            <p:ph type="title"/>
          </p:nvPr>
        </p:nvSpPr>
        <p:spPr>
          <a:xfrm>
            <a:off x="838200" y="365125"/>
            <a:ext cx="8828088" cy="7334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sz="4200">
                <a:latin typeface="Calibri"/>
                <a:ea typeface="Calibri"/>
                <a:cs typeface="Calibri"/>
                <a:sym typeface="Calibri"/>
              </a:rPr>
              <a:t>Tiivistelmä luvun pääasioista</a:t>
            </a:r>
            <a:endParaRPr/>
          </a:p>
        </p:txBody>
      </p:sp>
      <p:sp>
        <p:nvSpPr>
          <p:cNvPr id="99" name="Google Shape;99;p2"/>
          <p:cNvSpPr txBox="1">
            <a:spLocks noGrp="1"/>
          </p:cNvSpPr>
          <p:nvPr>
            <p:ph type="body" idx="1"/>
          </p:nvPr>
        </p:nvSpPr>
        <p:spPr>
          <a:xfrm>
            <a:off x="838200" y="1543050"/>
            <a:ext cx="10515600" cy="4633913"/>
          </a:xfrm>
          <a:prstGeom prst="rect">
            <a:avLst/>
          </a:prstGeom>
          <a:noFill/>
          <a:ln>
            <a:noFill/>
          </a:ln>
        </p:spPr>
        <p:txBody>
          <a:bodyPr spcFirstLastPara="1" wrap="square" lIns="91425" tIns="45700" rIns="91425" bIns="45700" anchor="t" anchorCtr="0">
            <a:noAutofit/>
          </a:bodyPr>
          <a:lstStyle/>
          <a:p>
            <a:pPr indent="-457200">
              <a:spcBef>
                <a:spcPts val="0"/>
              </a:spcBef>
              <a:buSzPct val="100000"/>
            </a:pPr>
            <a:r>
              <a:rPr lang="fi-FI"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Erilaiset säännöt ohjaavat ihmisten käyttäytymistä ja toimintaa.</a:t>
            </a:r>
            <a:endParaRPr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800100" lvl="1">
              <a:buSzPts val="2200"/>
            </a:pPr>
            <a:r>
              <a:rPr lang="fi-FI" sz="2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Tavat / käyttäytymissäännöt ohjaavat ihmisten välistä kanssakäymistä.</a:t>
            </a:r>
            <a:endParaRPr lang="fi-FI" sz="2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800100" lvl="1" indent="-342900" algn="l" rtl="0">
              <a:lnSpc>
                <a:spcPct val="90000"/>
              </a:lnSpc>
              <a:spcBef>
                <a:spcPts val="500"/>
              </a:spcBef>
              <a:spcAft>
                <a:spcPts val="0"/>
              </a:spcAft>
              <a:buClr>
                <a:schemeClr val="dk1"/>
              </a:buClr>
              <a:buSzPts val="2200"/>
              <a:buChar char="̶"/>
            </a:pPr>
            <a:r>
              <a:rPr lang="fi-FI"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Lait ovat eduskunnan vahvistamia yhteiskunnan toimintaan vaikuttavia sääntöjä.</a:t>
            </a:r>
            <a:endParaRPr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800100" lvl="1" indent="-342900" algn="l" rtl="0">
              <a:lnSpc>
                <a:spcPct val="90000"/>
              </a:lnSpc>
              <a:spcBef>
                <a:spcPts val="500"/>
              </a:spcBef>
              <a:spcAft>
                <a:spcPts val="0"/>
              </a:spcAft>
              <a:buClr>
                <a:schemeClr val="dk1"/>
              </a:buClr>
              <a:buSzPts val="2200"/>
              <a:buChar char="̶"/>
            </a:pPr>
            <a:r>
              <a:rPr lang="fi-FI"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Moraalinormit suojelevat yhteisön tärkeimpiä arvoja.</a:t>
            </a:r>
            <a:endParaRPr sz="2800" dirty="0"/>
          </a:p>
        </p:txBody>
      </p:sp>
      <p:sp>
        <p:nvSpPr>
          <p:cNvPr id="100" name="Google Shape;10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01" name="Google Shape;10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a:t>Mikä on oikein?</a:t>
            </a:r>
            <a:endParaRPr/>
          </a:p>
        </p:txBody>
      </p:sp>
      <p:sp>
        <p:nvSpPr>
          <p:cNvPr id="125" name="Google Shape;12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spcBef>
                <a:spcPts val="0"/>
              </a:spcBef>
              <a:buSzPct val="100000"/>
            </a:pPr>
            <a:r>
              <a:rPr lang="fi-FI" sz="2800" dirty="0"/>
              <a:t>Tavat, laki ja moraali vastaavat kaikki kysymykseen, mikä on oikein.</a:t>
            </a:r>
          </a:p>
          <a:p>
            <a:pPr lvl="1" indent="-457200">
              <a:spcBef>
                <a:spcPts val="0"/>
              </a:spcBef>
              <a:buSzPct val="100000"/>
            </a:pPr>
            <a:r>
              <a:rPr lang="fi-FI" sz="2800" dirty="0"/>
              <a:t>Niihin kaikkiin liittyy toimintaa ohjaavia sääntöjä.</a:t>
            </a:r>
          </a:p>
          <a:p>
            <a:pPr lvl="1" indent="-457200">
              <a:spcBef>
                <a:spcPts val="0"/>
              </a:spcBef>
              <a:buSzPct val="100000"/>
            </a:pPr>
            <a:r>
              <a:rPr lang="fi-FI" sz="2800" dirty="0"/>
              <a:t>Niillä on kuitenkin myös eroja.</a:t>
            </a:r>
            <a:endParaRPr sz="2800" dirty="0"/>
          </a:p>
          <a:p>
            <a:pPr marL="228600" lvl="0" indent="-88900" algn="l" rtl="0">
              <a:lnSpc>
                <a:spcPct val="90000"/>
              </a:lnSpc>
              <a:spcBef>
                <a:spcPts val="1000"/>
              </a:spcBef>
              <a:spcAft>
                <a:spcPts val="0"/>
              </a:spcAft>
              <a:buClr>
                <a:schemeClr val="dk1"/>
              </a:buClr>
              <a:buSzPts val="2200"/>
              <a:buNone/>
            </a:pPr>
            <a:endParaRPr sz="2800" dirty="0"/>
          </a:p>
        </p:txBody>
      </p:sp>
      <p:sp>
        <p:nvSpPr>
          <p:cNvPr id="126" name="Google Shape;1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27" name="Google Shape;1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6</a:t>
            </a:fld>
            <a:endParaRPr/>
          </a:p>
        </p:txBody>
      </p:sp>
      <p:pic>
        <p:nvPicPr>
          <p:cNvPr id="128" name="Google Shape;128;p5"/>
          <p:cNvPicPr preferRelativeResize="0"/>
          <p:nvPr/>
        </p:nvPicPr>
        <p:blipFill rotWithShape="1">
          <a:blip r:embed="rId3">
            <a:alphaModFix/>
          </a:blip>
          <a:srcRect/>
          <a:stretch/>
        </p:blipFill>
        <p:spPr>
          <a:xfrm>
            <a:off x="7583694" y="2837657"/>
            <a:ext cx="2741611" cy="342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a:t>Tavat, lait ja moraali</a:t>
            </a:r>
            <a:endParaRPr/>
          </a:p>
        </p:txBody>
      </p:sp>
      <p:sp>
        <p:nvSpPr>
          <p:cNvPr id="134" name="Google Shape;134;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Clr>
                <a:srgbClr val="000000"/>
              </a:buClr>
              <a:buSzPts val="3000"/>
            </a:pPr>
            <a:r>
              <a:rPr lang="fi-FI" sz="2800" b="1" i="0" u="none" dirty="0">
                <a:solidFill>
                  <a:schemeClr val="dk1"/>
                </a:solidFill>
                <a:latin typeface="Calibri"/>
                <a:ea typeface="Calibri"/>
                <a:cs typeface="Calibri"/>
                <a:sym typeface="Calibri"/>
              </a:rPr>
              <a:t>Tavat: </a:t>
            </a:r>
            <a:r>
              <a:rPr lang="fi-FI" sz="2800" b="0" i="0" u="none" dirty="0">
                <a:solidFill>
                  <a:schemeClr val="dk1"/>
                </a:solidFill>
                <a:latin typeface="Calibri"/>
                <a:ea typeface="Calibri"/>
                <a:cs typeface="Calibri"/>
                <a:sym typeface="Calibri"/>
              </a:rPr>
              <a:t>Minkälainen käyttäytyminen tekee ihmisten yhdessä elämisestä sujuvaa ja miellyttävää?</a:t>
            </a:r>
            <a:endParaRPr lang="fi-FI" sz="2800" dirty="0"/>
          </a:p>
          <a:p>
            <a:pPr indent="-457200">
              <a:lnSpc>
                <a:spcPct val="100000"/>
              </a:lnSpc>
              <a:spcBef>
                <a:spcPts val="0"/>
              </a:spcBef>
              <a:buClr>
                <a:srgbClr val="000000"/>
              </a:buClr>
              <a:buSzPts val="3000"/>
            </a:pPr>
            <a:r>
              <a:rPr lang="fi-FI" sz="2800" b="1" i="0" u="none" dirty="0">
                <a:solidFill>
                  <a:schemeClr val="dk1"/>
                </a:solidFill>
                <a:latin typeface="Calibri"/>
                <a:ea typeface="Calibri"/>
                <a:cs typeface="Calibri"/>
                <a:sym typeface="Calibri"/>
              </a:rPr>
              <a:t>Lait: </a:t>
            </a:r>
            <a:r>
              <a:rPr lang="fi-FI" sz="2800" b="0" i="0" u="none" dirty="0">
                <a:solidFill>
                  <a:schemeClr val="dk1"/>
                </a:solidFill>
                <a:latin typeface="Calibri"/>
                <a:ea typeface="Calibri"/>
                <a:cs typeface="Calibri"/>
                <a:sym typeface="Calibri"/>
              </a:rPr>
              <a:t>Mitkä säännöt ovat perustavia yhteiskunnan toiminnalle?</a:t>
            </a:r>
            <a:endParaRPr lang="fi-FI" sz="2800" dirty="0"/>
          </a:p>
          <a:p>
            <a:pPr indent="-457200">
              <a:lnSpc>
                <a:spcPct val="100000"/>
              </a:lnSpc>
              <a:spcBef>
                <a:spcPts val="0"/>
              </a:spcBef>
              <a:buClr>
                <a:srgbClr val="000000"/>
              </a:buClr>
              <a:buSzPts val="3000"/>
            </a:pPr>
            <a:r>
              <a:rPr lang="fi-FI" sz="2800" b="1" i="0" u="none" dirty="0">
                <a:solidFill>
                  <a:schemeClr val="dk1"/>
                </a:solidFill>
                <a:latin typeface="Calibri"/>
                <a:ea typeface="Calibri"/>
                <a:cs typeface="Calibri"/>
                <a:sym typeface="Calibri"/>
              </a:rPr>
              <a:t>Moraali: </a:t>
            </a:r>
            <a:r>
              <a:rPr lang="fi-FI" sz="2800" b="0" i="0" u="none" dirty="0">
                <a:solidFill>
                  <a:schemeClr val="dk1"/>
                </a:solidFill>
                <a:latin typeface="Calibri"/>
                <a:ea typeface="Calibri"/>
                <a:cs typeface="Calibri"/>
                <a:sym typeface="Calibri"/>
              </a:rPr>
              <a:t>Mitkä ovat tavoittelemisen arvoisia päämääriä ja hyväksyttyjä keinoja tavoitella niitä?</a:t>
            </a:r>
            <a:endParaRPr sz="2800" dirty="0"/>
          </a:p>
          <a:p>
            <a:pPr marL="228600" lvl="0" indent="-88900" algn="l" rtl="0">
              <a:lnSpc>
                <a:spcPct val="90000"/>
              </a:lnSpc>
              <a:spcBef>
                <a:spcPts val="1000"/>
              </a:spcBef>
              <a:spcAft>
                <a:spcPts val="0"/>
              </a:spcAft>
              <a:buClr>
                <a:schemeClr val="dk1"/>
              </a:buClr>
              <a:buSzPts val="2200"/>
              <a:buNone/>
            </a:pPr>
            <a:endParaRPr sz="2800" dirty="0"/>
          </a:p>
        </p:txBody>
      </p:sp>
      <p:sp>
        <p:nvSpPr>
          <p:cNvPr id="135" name="Google Shape;1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36" name="Google Shape;1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0" y="0"/>
            <a:ext cx="12192000" cy="6857194"/>
          </a:xfrm>
          <a:prstGeom prst="rect">
            <a:avLst/>
          </a:prstGeom>
          <a:noFill/>
          <a:ln>
            <a:noFill/>
          </a:ln>
        </p:spPr>
      </p:pic>
      <p:sp>
        <p:nvSpPr>
          <p:cNvPr id="107" name="Google Shape;107;p3"/>
          <p:cNvSpPr txBox="1">
            <a:spLocks noGrp="1"/>
          </p:cNvSpPr>
          <p:nvPr>
            <p:ph type="title"/>
          </p:nvPr>
        </p:nvSpPr>
        <p:spPr>
          <a:xfrm>
            <a:off x="838200" y="365125"/>
            <a:ext cx="8828088" cy="7334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i-FI" sz="4200">
                <a:latin typeface="Calibri"/>
                <a:ea typeface="Calibri"/>
                <a:cs typeface="Calibri"/>
                <a:sym typeface="Calibri"/>
              </a:rPr>
              <a:t>Säännöt muuttuvat</a:t>
            </a:r>
            <a:endParaRPr/>
          </a:p>
        </p:txBody>
      </p:sp>
      <p:sp>
        <p:nvSpPr>
          <p:cNvPr id="108" name="Google Shape;108;p3"/>
          <p:cNvSpPr txBox="1">
            <a:spLocks noGrp="1"/>
          </p:cNvSpPr>
          <p:nvPr>
            <p:ph type="body" idx="1"/>
          </p:nvPr>
        </p:nvSpPr>
        <p:spPr>
          <a:xfrm>
            <a:off x="838200" y="1543050"/>
            <a:ext cx="6097859" cy="4633913"/>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SzPct val="100000"/>
            </a:pPr>
            <a:r>
              <a:rPr lang="fi-FI" sz="2800" dirty="0"/>
              <a:t>Lainsäädäntöä uudistetaan vastaamaan muuttuneita olosuhteita.</a:t>
            </a:r>
          </a:p>
          <a:p>
            <a:pPr indent="-457200">
              <a:lnSpc>
                <a:spcPct val="100000"/>
              </a:lnSpc>
              <a:spcBef>
                <a:spcPts val="0"/>
              </a:spcBef>
              <a:buSzPct val="100000"/>
            </a:pPr>
            <a:r>
              <a:rPr lang="fi-FI" sz="2800" dirty="0"/>
              <a:t>Käytössäännöt muuttuvat, kun käsitys huomaavaisuudesta ja kohteliaisuudesta muuttuu.</a:t>
            </a:r>
          </a:p>
          <a:p>
            <a:pPr indent="-457200">
              <a:lnSpc>
                <a:spcPct val="100000"/>
              </a:lnSpc>
              <a:spcBef>
                <a:spcPts val="0"/>
              </a:spcBef>
              <a:buSzPct val="100000"/>
            </a:pPr>
            <a:r>
              <a:rPr lang="fi-FI" sz="2800" dirty="0"/>
              <a:t>Moraalisäännöt muuttuvat, kun käsitys siitä, mikä on hyvää, mikä vahingollista, muuttuu.</a:t>
            </a:r>
            <a:endParaRPr sz="2800" dirty="0"/>
          </a:p>
        </p:txBody>
      </p:sp>
      <p:sp>
        <p:nvSpPr>
          <p:cNvPr id="109" name="Google Shape;10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10" name="Google Shape;1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8</a:t>
            </a:fld>
            <a:endParaRPr/>
          </a:p>
        </p:txBody>
      </p:sp>
      <p:pic>
        <p:nvPicPr>
          <p:cNvPr id="3" name="Kuva 2" descr="Kuva, joka sisältää kohteen teksti, henkilö, mies&#10;&#10;Kuvaus luotu automaattisesti">
            <a:extLst>
              <a:ext uri="{FF2B5EF4-FFF2-40B4-BE49-F238E27FC236}">
                <a16:creationId xmlns:a16="http://schemas.microsoft.com/office/drawing/2014/main" id="{FB64B1C6-4043-46A9-BBF4-B990A246D830}"/>
              </a:ext>
            </a:extLst>
          </p:cNvPr>
          <p:cNvPicPr>
            <a:picLocks noChangeAspect="1"/>
          </p:cNvPicPr>
          <p:nvPr/>
        </p:nvPicPr>
        <p:blipFill>
          <a:blip r:embed="rId4"/>
          <a:stretch>
            <a:fillRect/>
          </a:stretch>
        </p:blipFill>
        <p:spPr>
          <a:xfrm>
            <a:off x="7069873" y="1939632"/>
            <a:ext cx="4663175" cy="32331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a:p>
        </p:txBody>
      </p:sp>
      <p:pic>
        <p:nvPicPr>
          <p:cNvPr id="142" name="Google Shape;142;p7"/>
          <p:cNvPicPr preferRelativeResize="0">
            <a:picLocks noGrp="1"/>
          </p:cNvPicPr>
          <p:nvPr>
            <p:ph type="body" idx="1"/>
          </p:nvPr>
        </p:nvPicPr>
        <p:blipFill rotWithShape="1">
          <a:blip r:embed="rId3">
            <a:alphaModFix/>
          </a:blip>
          <a:srcRect/>
          <a:stretch/>
        </p:blipFill>
        <p:spPr>
          <a:xfrm>
            <a:off x="2594912" y="882385"/>
            <a:ext cx="7002176" cy="5093230"/>
          </a:xfrm>
          <a:prstGeom prst="rect">
            <a:avLst/>
          </a:prstGeom>
          <a:noFill/>
          <a:ln>
            <a:noFill/>
          </a:ln>
        </p:spPr>
      </p:pic>
      <p:sp>
        <p:nvSpPr>
          <p:cNvPr id="143" name="Google Shape;1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i-FI"/>
              <a:t>1. Mitä moraali on?</a:t>
            </a:r>
            <a:endParaRPr/>
          </a:p>
        </p:txBody>
      </p:sp>
      <p:sp>
        <p:nvSpPr>
          <p:cNvPr id="144" name="Google Shape;1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616</Words>
  <Application>Microsoft Office PowerPoint</Application>
  <PresentationFormat>Laajakuva</PresentationFormat>
  <Paragraphs>59</Paragraphs>
  <Slides>12</Slides>
  <Notes>8</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Calibri</vt:lpstr>
      <vt:lpstr>Lato</vt:lpstr>
      <vt:lpstr>Open Sans</vt:lpstr>
      <vt:lpstr>Office-teema</vt:lpstr>
      <vt:lpstr>1. Mitä moraali on?</vt:lpstr>
      <vt:lpstr>FI2 - Etiikka</vt:lpstr>
      <vt:lpstr>LOPS</vt:lpstr>
      <vt:lpstr>Peruskäsitteet</vt:lpstr>
      <vt:lpstr>Tiivistelmä luvun pääasioista</vt:lpstr>
      <vt:lpstr>Mikä on oikein?</vt:lpstr>
      <vt:lpstr>Tavat, lait ja moraali</vt:lpstr>
      <vt:lpstr>Säännöt muuttuvat</vt:lpstr>
      <vt:lpstr>PowerPoint-esitys</vt:lpstr>
      <vt:lpstr>Taito: Moraalin näkökulman etsiminen</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Mitä moraali on?</dc:title>
  <dc:creator>Taina Vuokko</dc:creator>
  <cp:lastModifiedBy>Heikki Siitonen</cp:lastModifiedBy>
  <cp:revision>9</cp:revision>
  <dcterms:created xsi:type="dcterms:W3CDTF">2021-06-01T16:07:13Z</dcterms:created>
  <dcterms:modified xsi:type="dcterms:W3CDTF">2022-10-04T10:13:42Z</dcterms:modified>
</cp:coreProperties>
</file>