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5" r:id="rId3"/>
    <p:sldId id="266" r:id="rId4"/>
    <p:sldId id="258" r:id="rId5"/>
    <p:sldId id="267" r:id="rId6"/>
    <p:sldId id="268" r:id="rId7"/>
    <p:sldId id="269" r:id="rId8"/>
    <p:sldId id="262" r:id="rId9"/>
    <p:sldId id="263" r:id="rId10"/>
    <p:sldId id="264" r:id="rId11"/>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45269-AFC0-458D-A2E8-EE4F8AAD3F10}" v="2" dt="2022-11-01T06:40:14.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85155" autoAdjust="0"/>
  </p:normalViewPr>
  <p:slideViewPr>
    <p:cSldViewPr snapToGrid="0">
      <p:cViewPr varScale="1">
        <p:scale>
          <a:sx n="57" d="100"/>
          <a:sy n="57" d="100"/>
        </p:scale>
        <p:origin x="9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kki Siitonen" userId="9b427252-67e5-47c6-9377-4f43663c5067" providerId="ADAL" clId="{B9845269-AFC0-458D-A2E8-EE4F8AAD3F10}"/>
    <pc:docChg chg="delSld modSld">
      <pc:chgData name="Heikki Siitonen" userId="9b427252-67e5-47c6-9377-4f43663c5067" providerId="ADAL" clId="{B9845269-AFC0-458D-A2E8-EE4F8AAD3F10}" dt="2022-11-01T06:41:00.406" v="52" actId="2696"/>
      <pc:docMkLst>
        <pc:docMk/>
      </pc:docMkLst>
      <pc:sldChg chg="del">
        <pc:chgData name="Heikki Siitonen" userId="9b427252-67e5-47c6-9377-4f43663c5067" providerId="ADAL" clId="{B9845269-AFC0-458D-A2E8-EE4F8AAD3F10}" dt="2022-11-01T06:40:55.756" v="50" actId="2696"/>
        <pc:sldMkLst>
          <pc:docMk/>
          <pc:sldMk cId="998714513" sldId="259"/>
        </pc:sldMkLst>
      </pc:sldChg>
      <pc:sldChg chg="del">
        <pc:chgData name="Heikki Siitonen" userId="9b427252-67e5-47c6-9377-4f43663c5067" providerId="ADAL" clId="{B9845269-AFC0-458D-A2E8-EE4F8AAD3F10}" dt="2022-11-01T06:40:58.460" v="51" actId="2696"/>
        <pc:sldMkLst>
          <pc:docMk/>
          <pc:sldMk cId="2881074890" sldId="260"/>
        </pc:sldMkLst>
      </pc:sldChg>
      <pc:sldChg chg="del">
        <pc:chgData name="Heikki Siitonen" userId="9b427252-67e5-47c6-9377-4f43663c5067" providerId="ADAL" clId="{B9845269-AFC0-458D-A2E8-EE4F8AAD3F10}" dt="2022-11-01T06:41:00.406" v="52" actId="2696"/>
        <pc:sldMkLst>
          <pc:docMk/>
          <pc:sldMk cId="1148933620" sldId="261"/>
        </pc:sldMkLst>
      </pc:sldChg>
      <pc:sldChg chg="modSp mod modNotesTx">
        <pc:chgData name="Heikki Siitonen" userId="9b427252-67e5-47c6-9377-4f43663c5067" providerId="ADAL" clId="{B9845269-AFC0-458D-A2E8-EE4F8AAD3F10}" dt="2022-11-01T06:36:14.593" v="1" actId="20577"/>
        <pc:sldMkLst>
          <pc:docMk/>
          <pc:sldMk cId="3731783133" sldId="263"/>
        </pc:sldMkLst>
        <pc:spChg chg="mod">
          <ac:chgData name="Heikki Siitonen" userId="9b427252-67e5-47c6-9377-4f43663c5067" providerId="ADAL" clId="{B9845269-AFC0-458D-A2E8-EE4F8AAD3F10}" dt="2022-11-01T06:36:14.593" v="1" actId="20577"/>
          <ac:spMkLst>
            <pc:docMk/>
            <pc:sldMk cId="3731783133" sldId="263"/>
            <ac:spMk id="3" creationId="{56C4CDE8-DCF4-4EBB-9CC6-355E8E847FE0}"/>
          </ac:spMkLst>
        </pc:spChg>
      </pc:sldChg>
      <pc:sldChg chg="modSp mod">
        <pc:chgData name="Heikki Siitonen" userId="9b427252-67e5-47c6-9377-4f43663c5067" providerId="ADAL" clId="{B9845269-AFC0-458D-A2E8-EE4F8AAD3F10}" dt="2022-11-01T06:39:19.868" v="28" actId="20577"/>
        <pc:sldMkLst>
          <pc:docMk/>
          <pc:sldMk cId="1523656511" sldId="264"/>
        </pc:sldMkLst>
        <pc:spChg chg="mod">
          <ac:chgData name="Heikki Siitonen" userId="9b427252-67e5-47c6-9377-4f43663c5067" providerId="ADAL" clId="{B9845269-AFC0-458D-A2E8-EE4F8AAD3F10}" dt="2022-11-01T06:39:19.868" v="28" actId="20577"/>
          <ac:spMkLst>
            <pc:docMk/>
            <pc:sldMk cId="1523656511" sldId="264"/>
            <ac:spMk id="2" creationId="{502432F6-4768-4627-A9F0-93EF99A478E2}"/>
          </ac:spMkLst>
        </pc:spChg>
      </pc:sldChg>
      <pc:sldChg chg="addSp modSp mod modAnim">
        <pc:chgData name="Heikki Siitonen" userId="9b427252-67e5-47c6-9377-4f43663c5067" providerId="ADAL" clId="{B9845269-AFC0-458D-A2E8-EE4F8AAD3F10}" dt="2022-11-01T06:40:25.112" v="49" actId="1076"/>
        <pc:sldMkLst>
          <pc:docMk/>
          <pc:sldMk cId="2333037614" sldId="268"/>
        </pc:sldMkLst>
        <pc:spChg chg="mod">
          <ac:chgData name="Heikki Siitonen" userId="9b427252-67e5-47c6-9377-4f43663c5067" providerId="ADAL" clId="{B9845269-AFC0-458D-A2E8-EE4F8AAD3F10}" dt="2022-11-01T06:39:48.334" v="34" actId="403"/>
          <ac:spMkLst>
            <pc:docMk/>
            <pc:sldMk cId="2333037614" sldId="268"/>
            <ac:spMk id="3" creationId="{0C540649-3DEC-4028-BFD7-A86FC3B0C07D}"/>
          </ac:spMkLst>
        </pc:spChg>
        <pc:spChg chg="add mod">
          <ac:chgData name="Heikki Siitonen" userId="9b427252-67e5-47c6-9377-4f43663c5067" providerId="ADAL" clId="{B9845269-AFC0-458D-A2E8-EE4F8AAD3F10}" dt="2022-11-01T06:40:25.112" v="49" actId="1076"/>
          <ac:spMkLst>
            <pc:docMk/>
            <pc:sldMk cId="2333037614" sldId="268"/>
            <ac:spMk id="6" creationId="{147B557E-92F3-4D28-AE8B-DD75E89247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1.11.2022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i="0" u="none" strike="noStrike" dirty="0">
                <a:solidFill>
                  <a:srgbClr val="00AAB5"/>
                </a:solidFill>
                <a:effectLst/>
                <a:latin typeface="Lato" panose="020F0502020204030203" pitchFamily="34" charset="0"/>
              </a:rPr>
              <a:t>Jeremy </a:t>
            </a:r>
            <a:r>
              <a:rPr lang="fi-FI" b="1" i="0" u="none" strike="noStrike" dirty="0" err="1">
                <a:solidFill>
                  <a:srgbClr val="00AAB5"/>
                </a:solidFill>
                <a:effectLst/>
                <a:latin typeface="Lato" panose="020F0502020204030203" pitchFamily="34" charset="0"/>
              </a:rPr>
              <a:t>Bentham</a:t>
            </a:r>
            <a:r>
              <a:rPr lang="fi-FI" b="0" i="0" u="none" strike="noStrike" dirty="0">
                <a:solidFill>
                  <a:srgbClr val="00AAB5"/>
                </a:solidFill>
                <a:effectLst/>
                <a:latin typeface="Lato" panose="020F0502020204030203" pitchFamily="34" charset="0"/>
              </a:rPr>
              <a:t> </a:t>
            </a:r>
            <a:r>
              <a:rPr lang="fi-FI" b="0" i="0" dirty="0">
                <a:solidFill>
                  <a:srgbClr val="222222"/>
                </a:solidFill>
                <a:effectLst/>
                <a:latin typeface="Lato" panose="020F0502020204030203" pitchFamily="34" charset="0"/>
              </a:rPr>
              <a:t>(1748–1832), ajatteli, että nautinnon tavoitteleminen ja tuskan välttäminen ohjaavat kaikkea ihmisen toimintaa.</a:t>
            </a:r>
          </a:p>
          <a:p>
            <a:r>
              <a:rPr lang="fi-FI" b="1" i="0" u="none" strike="noStrike" dirty="0">
                <a:solidFill>
                  <a:srgbClr val="00AAB5"/>
                </a:solidFill>
                <a:effectLst/>
                <a:latin typeface="Lato" panose="020F0502020204030203" pitchFamily="34" charset="0"/>
              </a:rPr>
              <a:t>John Stuart </a:t>
            </a:r>
            <a:r>
              <a:rPr lang="fi-FI" b="1" i="0" u="none" strike="noStrike" dirty="0" err="1">
                <a:solidFill>
                  <a:srgbClr val="00AAB5"/>
                </a:solidFill>
                <a:effectLst/>
                <a:latin typeface="Lato" panose="020F0502020204030203" pitchFamily="34" charset="0"/>
              </a:rPr>
              <a:t>Mill</a:t>
            </a:r>
            <a:r>
              <a:rPr lang="fi-FI" b="0" i="0" u="none" strike="noStrike" dirty="0">
                <a:solidFill>
                  <a:srgbClr val="00AAB5"/>
                </a:solidFill>
                <a:effectLst/>
                <a:latin typeface="Lato" panose="020F0502020204030203" pitchFamily="34" charset="0"/>
              </a:rPr>
              <a:t> </a:t>
            </a:r>
            <a:r>
              <a:rPr lang="fi-FI" b="0" i="0" dirty="0">
                <a:solidFill>
                  <a:srgbClr val="222222"/>
                </a:solidFill>
                <a:effectLst/>
                <a:latin typeface="Lato" panose="020F0502020204030203" pitchFamily="34" charset="0"/>
              </a:rPr>
              <a:t>(1806–1873) ajatteli, että moraalisen toiminnan tavoitteeksi olisi otettava pikemminkin onnellisuus kuin nautinto. Lisäksi hän pyrki erittelemään onnellisuutta edistäviä hyviä. Millin mukaan henkisen mielihyvän lähteet, kuten taiteiden, tieteiden tai filosofian harjoittaminen, ovat laadullisesti parempia hyviä kuin fyysiset nautinnot, kuten hyvä ruoka tai seksi.</a:t>
            </a:r>
          </a:p>
          <a:p>
            <a:r>
              <a:rPr lang="fi-FI" b="0" i="0" dirty="0">
                <a:solidFill>
                  <a:srgbClr val="222222"/>
                </a:solidFill>
                <a:effectLst/>
                <a:latin typeface="Lato" panose="020F0502020204030203" pitchFamily="34" charset="0"/>
              </a:rPr>
              <a:t>-Molempia myös arvosteltu</a:t>
            </a:r>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3</a:t>
            </a:fld>
            <a:endParaRPr lang="fi-FI"/>
          </a:p>
        </p:txBody>
      </p:sp>
    </p:spTree>
    <p:extLst>
      <p:ext uri="{BB962C8B-B14F-4D97-AF65-F5344CB8AC3E}">
        <p14:creationId xmlns:p14="http://schemas.microsoft.com/office/powerpoint/2010/main" val="407850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r>
              <a:rPr lang="fi-FI" sz="1200" dirty="0"/>
              <a:t>Filosofi Jeremy </a:t>
            </a:r>
            <a:r>
              <a:rPr lang="fi-FI" sz="1200" dirty="0" err="1"/>
              <a:t>Bentham</a:t>
            </a:r>
            <a:r>
              <a:rPr lang="fi-FI" sz="1200" dirty="0"/>
              <a:t> kehitteli jopa eräänlaista ”moraalin laskukaavaa”, jonka avulla seurausten suhteellista painoa voitaisiin laskea.</a:t>
            </a:r>
          </a:p>
          <a:p>
            <a:pPr lvl="1"/>
            <a:r>
              <a:rPr lang="fi-FI" sz="1200" dirty="0"/>
              <a:t>Sopii parhaiten lainsäädännön kaltaisiin kysymyksiin, joiden kohdalla asioita voidaan tarkastella monipuolisesti ja ajan kanssa.</a:t>
            </a:r>
          </a:p>
          <a:p>
            <a:pPr lvl="1"/>
            <a:endParaRPr lang="fi-FI" sz="1200" dirty="0"/>
          </a:p>
          <a:p>
            <a:r>
              <a:rPr lang="fi-FI" sz="1200" dirty="0"/>
              <a:t>Ihmiset ovat oppineet historian kuluessa, että tietyt yleiset moraalisäännöt johtavat yleensä parempiin seurauksiin kuin niiden noudattamatta jättäminen: niinpä näitä hyviksi havaittuja sääntöjä voidaan seurata arjessa.</a:t>
            </a:r>
          </a:p>
          <a:p>
            <a:r>
              <a:rPr lang="fi-FI" sz="1200" dirty="0"/>
              <a:t>Vasta kun kaksi (tai useampi) yleisesti hyväksi koettu moraalisääntö joutuu ristiriitaan keskenään, on erikseen laskettava ja punnittava seurauksia.</a:t>
            </a:r>
          </a:p>
          <a:p>
            <a:pPr lvl="1"/>
            <a:endParaRPr lang="fi-FI" sz="1200" dirty="0"/>
          </a:p>
          <a:p>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5</a:t>
            </a:fld>
            <a:endParaRPr lang="fi-FI"/>
          </a:p>
        </p:txBody>
      </p:sp>
    </p:spTree>
    <p:extLst>
      <p:ext uri="{BB962C8B-B14F-4D97-AF65-F5344CB8AC3E}">
        <p14:creationId xmlns:p14="http://schemas.microsoft.com/office/powerpoint/2010/main" val="290165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6</a:t>
            </a:fld>
            <a:endParaRPr lang="fi-FI"/>
          </a:p>
        </p:txBody>
      </p:sp>
    </p:spTree>
    <p:extLst>
      <p:ext uri="{BB962C8B-B14F-4D97-AF65-F5344CB8AC3E}">
        <p14:creationId xmlns:p14="http://schemas.microsoft.com/office/powerpoint/2010/main" val="128450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7</a:t>
            </a:fld>
            <a:endParaRPr lang="fi-FI"/>
          </a:p>
        </p:txBody>
      </p:sp>
    </p:spTree>
    <p:extLst>
      <p:ext uri="{BB962C8B-B14F-4D97-AF65-F5344CB8AC3E}">
        <p14:creationId xmlns:p14="http://schemas.microsoft.com/office/powerpoint/2010/main" val="381706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Voidaanko tekijä vapauttaa moraalisesta syyllisyydestä missä tahansa tapauksessa, jossa tapahtunut oli vahinko tai teolla oli seurauksia, joita tekijä ei osannut arvioida?</a:t>
            </a:r>
          </a:p>
          <a:p>
            <a:endParaRPr lang="fi-FI" dirty="0"/>
          </a:p>
        </p:txBody>
      </p:sp>
      <p:sp>
        <p:nvSpPr>
          <p:cNvPr id="4" name="Dian numeron paikkamerkki 3"/>
          <p:cNvSpPr>
            <a:spLocks noGrp="1"/>
          </p:cNvSpPr>
          <p:nvPr>
            <p:ph type="sldNum" sz="quarter" idx="5"/>
          </p:nvPr>
        </p:nvSpPr>
        <p:spPr/>
        <p:txBody>
          <a:bodyPr/>
          <a:lstStyle/>
          <a:p>
            <a:fld id="{4E9EC046-1BB7-4E45-8F24-472DD13F5666}" type="slidenum">
              <a:rPr lang="fi-FI" smtClean="0"/>
              <a:t>9</a:t>
            </a:fld>
            <a:endParaRPr lang="fi-FI"/>
          </a:p>
        </p:txBody>
      </p:sp>
    </p:spTree>
    <p:extLst>
      <p:ext uri="{BB962C8B-B14F-4D97-AF65-F5344CB8AC3E}">
        <p14:creationId xmlns:p14="http://schemas.microsoft.com/office/powerpoint/2010/main" val="2597249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456B212-E7C3-4D49-875F-706B0DDCC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56" y="-25397"/>
            <a:ext cx="12238590" cy="6883397"/>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7037976D-1FE4-411A-B9DE-4B386732B109}" type="datetime1">
              <a:rPr lang="fi-FI" smtClean="0"/>
              <a:t>1.11.2022</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9. Hyvät seuraukset</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A2B5E9CD-2D45-4BEE-8187-40A5ED417C02}" type="datetime1">
              <a:rPr lang="fi-FI" smtClean="0"/>
              <a:t>1.11.2022</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9. Hyvät seuraukset</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E2780299-4BB3-4B3A-B920-C54FDF3555B3}" type="datetime1">
              <a:rPr lang="fi-FI" smtClean="0"/>
              <a:t>1.11.2022</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9. Hyvät seuraukset</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AC5C1535-D07A-48B2-B81F-47091F4A8213}" type="datetime1">
              <a:rPr lang="fi-FI" smtClean="0"/>
              <a:t>1.11.2022</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9. Hyvät seuraukset</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F4B10306-BF33-458B-AEEC-97D1C75F8B7A}" type="datetime1">
              <a:rPr lang="fi-FI" smtClean="0"/>
              <a:t>1.11.2022</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9. Hyvät seuraukset</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E6D21E21-EE90-48C8-9739-E9C3378D6B02}" type="datetime1">
              <a:rPr lang="fi-FI" smtClean="0"/>
              <a:t>1.11.2022</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9. Hyvät seuraukset</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90A92BED-0DB6-42EE-B747-808002DC8CBE}" type="datetime1">
              <a:rPr lang="fi-FI" smtClean="0"/>
              <a:t>1.11.2022</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9. Hyvät seuraukset</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2CC716A1-0C38-45E6-8E03-D273B94F3FD5}" type="datetime1">
              <a:rPr lang="fi-FI" smtClean="0"/>
              <a:t>1.11.2022</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9. Hyvät seuraukset</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54D4F02A-0059-4319-A0E0-C702CDFAF2F7}" type="datetime1">
              <a:rPr lang="fi-FI" smtClean="0"/>
              <a:t>1.11.2022</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9. Hyvät seuraukset</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1C88BC36-3C15-4B89-9268-4AC712E390E5}" type="datetime1">
              <a:rPr lang="fi-FI" smtClean="0"/>
              <a:t>1.11.2022</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9. Hyvät seuraukset</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98528778-579E-46D1-8B25-06221A02F480}" type="datetime1">
              <a:rPr lang="fi-FI" smtClean="0"/>
              <a:t>1.11.2022</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9. Hyvät seuraukset</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E430C20-4639-48C3-80C8-1104405B606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21"/>
            <a:ext cx="12192000" cy="6857194"/>
          </a:xfrm>
          <a:prstGeom prst="rect">
            <a:avLst/>
          </a:prstGeom>
        </p:spPr>
      </p:pic>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a:t>Muokkaa </a:t>
            </a:r>
            <a:r>
              <a:rPr lang="fi-FI" altLang="fi-FI" dirty="0" err="1"/>
              <a:t>ots</a:t>
            </a:r>
            <a:r>
              <a:rPr lang="fi-FI" altLang="fi-FI" dirty="0"/>
              <a:t>. </a:t>
            </a:r>
            <a:r>
              <a:rPr lang="fi-FI" altLang="fi-FI" dirty="0" err="1"/>
              <a:t>perustyyl</a:t>
            </a:r>
            <a:r>
              <a:rPr lang="fi-FI" altLang="fi-FI" dirty="0"/>
              <a:t>. </a:t>
            </a:r>
            <a:r>
              <a:rPr lang="fi-FI" altLang="fi-FI" dirty="0" err="1"/>
              <a:t>napsautt</a:t>
            </a:r>
            <a:r>
              <a:rPr lang="fi-FI" altLang="fi-FI" dirty="0"/>
              <a: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a:t>Muokkaa tekstin perustyylejä napsauttamalla</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210A29C-5172-4C9E-A016-C00453EBD476}" type="datetime1">
              <a:rPr lang="fi-FI" smtClean="0"/>
              <a:t>1.11.2022</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9. Hyvät seuraukset</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200" kern="1200">
          <a:solidFill>
            <a:schemeClr val="tx1"/>
          </a:solidFill>
          <a:latin typeface="+mn-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800100" indent="-342900" algn="l" rtl="0" fontAlgn="base">
        <a:lnSpc>
          <a:spcPct val="90000"/>
        </a:lnSpc>
        <a:spcBef>
          <a:spcPts val="500"/>
        </a:spcBef>
        <a:spcAft>
          <a:spcPct val="0"/>
        </a:spcAft>
        <a:buFont typeface="Calibri" panose="020F0502020204030204" pitchFamily="34" charset="0"/>
        <a:buChar char="̶"/>
        <a:defRPr sz="22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D3F8719-C9C6-4FFD-8878-4515793A8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9. Hyvät seuraukset</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3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2432F6-4768-4627-A9F0-93EF99A478E2}"/>
              </a:ext>
            </a:extLst>
          </p:cNvPr>
          <p:cNvSpPr>
            <a:spLocks noGrp="1"/>
          </p:cNvSpPr>
          <p:nvPr>
            <p:ph type="title"/>
          </p:nvPr>
        </p:nvSpPr>
        <p:spPr/>
        <p:txBody>
          <a:bodyPr/>
          <a:lstStyle/>
          <a:p>
            <a:r>
              <a:rPr lang="fi-FI" dirty="0"/>
              <a:t>Taito: Hyödyn laskeminen Jeremy </a:t>
            </a:r>
            <a:r>
              <a:rPr lang="fi-FI" dirty="0" err="1"/>
              <a:t>Benthamin</a:t>
            </a:r>
            <a:r>
              <a:rPr lang="fi-FI" dirty="0"/>
              <a:t> mukaan</a:t>
            </a:r>
          </a:p>
        </p:txBody>
      </p:sp>
      <p:sp>
        <p:nvSpPr>
          <p:cNvPr id="3" name="Sisällön paikkamerkki 2">
            <a:extLst>
              <a:ext uri="{FF2B5EF4-FFF2-40B4-BE49-F238E27FC236}">
                <a16:creationId xmlns:a16="http://schemas.microsoft.com/office/drawing/2014/main" id="{D8206383-05AD-4D9B-81BB-68052E62495E}"/>
              </a:ext>
            </a:extLst>
          </p:cNvPr>
          <p:cNvSpPr>
            <a:spLocks noGrp="1"/>
          </p:cNvSpPr>
          <p:nvPr>
            <p:ph idx="1"/>
          </p:nvPr>
        </p:nvSpPr>
        <p:spPr/>
        <p:txBody>
          <a:bodyPr/>
          <a:lstStyle/>
          <a:p>
            <a:r>
              <a:rPr lang="fi-FI" sz="2800" dirty="0"/>
              <a:t>Hyötykalkyylissä listataan teon hyvät ja huonot seuraukset. Lisäksi huomioidaan</a:t>
            </a:r>
          </a:p>
          <a:p>
            <a:pPr lvl="1"/>
            <a:r>
              <a:rPr lang="fi-FI" sz="2800" dirty="0"/>
              <a:t>teon tuottaman nautinnon tai tuskan vahvuus</a:t>
            </a:r>
          </a:p>
          <a:p>
            <a:pPr lvl="1"/>
            <a:r>
              <a:rPr lang="fi-FI" sz="2800" dirty="0"/>
              <a:t>hyvien tai huonojen seurausten todennäköisyys</a:t>
            </a:r>
          </a:p>
          <a:p>
            <a:pPr lvl="1"/>
            <a:r>
              <a:rPr lang="fi-FI" sz="2800" dirty="0"/>
              <a:t>hyvien tai huonojen seurausten läheisyys ja ajallinen kesto</a:t>
            </a:r>
          </a:p>
          <a:p>
            <a:pPr lvl="1"/>
            <a:r>
              <a:rPr lang="fi-FI" sz="2800" dirty="0"/>
              <a:t>nautinnon tai kärsimyksen puhtaus </a:t>
            </a:r>
          </a:p>
          <a:p>
            <a:pPr lvl="1"/>
            <a:r>
              <a:rPr lang="fi-FI" sz="2800" dirty="0"/>
              <a:t>teon hedelmällisyys.</a:t>
            </a:r>
          </a:p>
          <a:p>
            <a:r>
              <a:rPr lang="fi-FI" sz="2800" dirty="0"/>
              <a:t>Lopuksi vähennetään haitat hyödyistä. Jääkö mitään jäljelle?</a:t>
            </a:r>
          </a:p>
          <a:p>
            <a:endParaRPr lang="fi-FI" sz="2800" dirty="0"/>
          </a:p>
        </p:txBody>
      </p:sp>
      <p:sp>
        <p:nvSpPr>
          <p:cNvPr id="4" name="Alatunnisteen paikkamerkki 3">
            <a:extLst>
              <a:ext uri="{FF2B5EF4-FFF2-40B4-BE49-F238E27FC236}">
                <a16:creationId xmlns:a16="http://schemas.microsoft.com/office/drawing/2014/main" id="{36E61663-33A9-4648-80E3-0EA213211F71}"/>
              </a:ext>
            </a:extLst>
          </p:cNvPr>
          <p:cNvSpPr>
            <a:spLocks noGrp="1"/>
          </p:cNvSpPr>
          <p:nvPr>
            <p:ph type="ftr" sz="quarter" idx="11"/>
          </p:nvPr>
        </p:nvSpPr>
        <p:spPr/>
        <p:txBody>
          <a:bodyPr/>
          <a:lstStyle/>
          <a:p>
            <a:pPr>
              <a:defRPr/>
            </a:pPr>
            <a:r>
              <a:rPr lang="fi-FI" dirty="0"/>
              <a:t>9. Hyvät seuraukset</a:t>
            </a:r>
          </a:p>
        </p:txBody>
      </p:sp>
      <p:sp>
        <p:nvSpPr>
          <p:cNvPr id="5" name="Dian numeron paikkamerkki 4">
            <a:extLst>
              <a:ext uri="{FF2B5EF4-FFF2-40B4-BE49-F238E27FC236}">
                <a16:creationId xmlns:a16="http://schemas.microsoft.com/office/drawing/2014/main" id="{33968931-52F2-42B6-A0D8-1CA1FFE45DD6}"/>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spTree>
    <p:extLst>
      <p:ext uri="{BB962C8B-B14F-4D97-AF65-F5344CB8AC3E}">
        <p14:creationId xmlns:p14="http://schemas.microsoft.com/office/powerpoint/2010/main" val="152365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B4B92C-15F8-4166-8038-D64D1E0EB55C}"/>
              </a:ext>
            </a:extLst>
          </p:cNvPr>
          <p:cNvSpPr>
            <a:spLocks noGrp="1"/>
          </p:cNvSpPr>
          <p:nvPr>
            <p:ph type="title"/>
          </p:nvPr>
        </p:nvSpPr>
        <p:spPr/>
        <p:txBody>
          <a:bodyPr/>
          <a:lstStyle/>
          <a:p>
            <a:r>
              <a:rPr lang="fi-FI" dirty="0"/>
              <a:t>Seurausetiikka</a:t>
            </a:r>
          </a:p>
        </p:txBody>
      </p:sp>
      <p:pic>
        <p:nvPicPr>
          <p:cNvPr id="7" name="Sisällön paikkamerkki 6" descr="Kuva, joka sisältää kohteen teksti&#10;&#10;Kuvaus luotu automaattisesti">
            <a:extLst>
              <a:ext uri="{FF2B5EF4-FFF2-40B4-BE49-F238E27FC236}">
                <a16:creationId xmlns:a16="http://schemas.microsoft.com/office/drawing/2014/main" id="{0A42836B-CB68-42BE-B30F-81D2D67674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7633" y="1690688"/>
            <a:ext cx="9645554" cy="2138216"/>
          </a:xfrm>
        </p:spPr>
      </p:pic>
      <p:sp>
        <p:nvSpPr>
          <p:cNvPr id="4" name="Alatunnisteen paikkamerkki 3">
            <a:extLst>
              <a:ext uri="{FF2B5EF4-FFF2-40B4-BE49-F238E27FC236}">
                <a16:creationId xmlns:a16="http://schemas.microsoft.com/office/drawing/2014/main" id="{1DB7E3E6-42BA-4B10-9E0C-8E6FEA344251}"/>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267E34B3-A7EA-4AE9-ADF4-D329B1AC08DB}"/>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
        <p:nvSpPr>
          <p:cNvPr id="8" name="Sisällön paikkamerkki 2">
            <a:extLst>
              <a:ext uri="{FF2B5EF4-FFF2-40B4-BE49-F238E27FC236}">
                <a16:creationId xmlns:a16="http://schemas.microsoft.com/office/drawing/2014/main" id="{C088DFC2-A8D0-466F-A7D1-AEE70EE2D16E}"/>
              </a:ext>
            </a:extLst>
          </p:cNvPr>
          <p:cNvSpPr txBox="1">
            <a:spLocks noChangeArrowheads="1"/>
          </p:cNvSpPr>
          <p:nvPr/>
        </p:nvSpPr>
        <p:spPr bwMode="auto">
          <a:xfrm>
            <a:off x="838200" y="4316396"/>
            <a:ext cx="10515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800100" indent="-342900" algn="l" rtl="0" fontAlgn="base">
              <a:lnSpc>
                <a:spcPct val="90000"/>
              </a:lnSpc>
              <a:spcBef>
                <a:spcPts val="500"/>
              </a:spcBef>
              <a:spcAft>
                <a:spcPct val="0"/>
              </a:spcAft>
              <a:buFont typeface="Calibri" panose="020F0502020204030204" pitchFamily="34" charset="0"/>
              <a:buChar char="̶"/>
              <a:defRPr sz="22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fi-FI" altLang="fi-FI" sz="2400" dirty="0"/>
              <a:t>Utilitarismi on seurausetiikan teoria.</a:t>
            </a:r>
          </a:p>
        </p:txBody>
      </p:sp>
    </p:spTree>
    <p:extLst>
      <p:ext uri="{BB962C8B-B14F-4D97-AF65-F5344CB8AC3E}">
        <p14:creationId xmlns:p14="http://schemas.microsoft.com/office/powerpoint/2010/main" val="340052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71E0FD-6B4B-4B0E-B9D3-91D93ACE2FC7}"/>
              </a:ext>
            </a:extLst>
          </p:cNvPr>
          <p:cNvSpPr>
            <a:spLocks noGrp="1"/>
          </p:cNvSpPr>
          <p:nvPr>
            <p:ph type="title"/>
          </p:nvPr>
        </p:nvSpPr>
        <p:spPr/>
        <p:txBody>
          <a:bodyPr/>
          <a:lstStyle/>
          <a:p>
            <a:r>
              <a:rPr lang="fi-FI" dirty="0"/>
              <a:t>Utilitarismin synty</a:t>
            </a:r>
          </a:p>
        </p:txBody>
      </p:sp>
      <p:sp>
        <p:nvSpPr>
          <p:cNvPr id="3" name="Sisällön paikkamerkki 2">
            <a:extLst>
              <a:ext uri="{FF2B5EF4-FFF2-40B4-BE49-F238E27FC236}">
                <a16:creationId xmlns:a16="http://schemas.microsoft.com/office/drawing/2014/main" id="{319DAFFD-DED9-4A03-B88C-B2B18C265124}"/>
              </a:ext>
            </a:extLst>
          </p:cNvPr>
          <p:cNvSpPr>
            <a:spLocks noGrp="1"/>
          </p:cNvSpPr>
          <p:nvPr>
            <p:ph idx="1"/>
          </p:nvPr>
        </p:nvSpPr>
        <p:spPr>
          <a:xfrm>
            <a:off x="838199" y="1825625"/>
            <a:ext cx="5431971" cy="4351338"/>
          </a:xfrm>
        </p:spPr>
        <p:txBody>
          <a:bodyPr/>
          <a:lstStyle/>
          <a:p>
            <a:r>
              <a:rPr lang="fi-FI" sz="2800" dirty="0"/>
              <a:t>Utilitarismi syntyi alun perin lainsäädännön avuksi: valtion olisi laadittava lakeja, jotka tuottavat mahdollisimman paljon hyvää mahdollisimman monelle ja mahdollisimman vähän pahaa mahdollisimman harvalle.</a:t>
            </a:r>
          </a:p>
          <a:p>
            <a:endParaRPr lang="fi-FI" sz="2800" dirty="0"/>
          </a:p>
        </p:txBody>
      </p:sp>
      <p:sp>
        <p:nvSpPr>
          <p:cNvPr id="4" name="Alatunnisteen paikkamerkki 3">
            <a:extLst>
              <a:ext uri="{FF2B5EF4-FFF2-40B4-BE49-F238E27FC236}">
                <a16:creationId xmlns:a16="http://schemas.microsoft.com/office/drawing/2014/main" id="{F550A981-E878-41C1-A7B8-CB1AD8642E56}"/>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218DB420-1E0F-4163-A63A-6CCC4391AD81}"/>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pic>
        <p:nvPicPr>
          <p:cNvPr id="7" name="Kuva 6" descr="Kuva, joka sisältää kohteen rakennus, ulko, pylväikkö, kivi&#10;&#10;Kuvaus luotu automaattisesti">
            <a:extLst>
              <a:ext uri="{FF2B5EF4-FFF2-40B4-BE49-F238E27FC236}">
                <a16:creationId xmlns:a16="http://schemas.microsoft.com/office/drawing/2014/main" id="{6A7FF70D-36D8-4B5A-B02D-AD45EB853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323" y="1141324"/>
            <a:ext cx="3292929" cy="4878413"/>
          </a:xfrm>
          <a:prstGeom prst="rect">
            <a:avLst/>
          </a:prstGeom>
        </p:spPr>
      </p:pic>
    </p:spTree>
    <p:extLst>
      <p:ext uri="{BB962C8B-B14F-4D97-AF65-F5344CB8AC3E}">
        <p14:creationId xmlns:p14="http://schemas.microsoft.com/office/powerpoint/2010/main" val="13262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5E8627-697C-4F76-B5DC-A205B93D605F}"/>
              </a:ext>
            </a:extLst>
          </p:cNvPr>
          <p:cNvSpPr>
            <a:spLocks noGrp="1"/>
          </p:cNvSpPr>
          <p:nvPr>
            <p:ph type="title"/>
          </p:nvPr>
        </p:nvSpPr>
        <p:spPr/>
        <p:txBody>
          <a:bodyPr/>
          <a:lstStyle/>
          <a:p>
            <a:r>
              <a:rPr lang="fi-FI" dirty="0"/>
              <a:t>Myöhempi utilitarismi</a:t>
            </a:r>
          </a:p>
        </p:txBody>
      </p:sp>
      <p:sp>
        <p:nvSpPr>
          <p:cNvPr id="3" name="Sisällön paikkamerkki 2">
            <a:extLst>
              <a:ext uri="{FF2B5EF4-FFF2-40B4-BE49-F238E27FC236}">
                <a16:creationId xmlns:a16="http://schemas.microsoft.com/office/drawing/2014/main" id="{099C88C2-9350-45B9-A1EB-0D3FDFCD4C0E}"/>
              </a:ext>
            </a:extLst>
          </p:cNvPr>
          <p:cNvSpPr>
            <a:spLocks noGrp="1"/>
          </p:cNvSpPr>
          <p:nvPr>
            <p:ph idx="1"/>
          </p:nvPr>
        </p:nvSpPr>
        <p:spPr>
          <a:xfrm>
            <a:off x="838200" y="1825625"/>
            <a:ext cx="7110046" cy="4351338"/>
          </a:xfrm>
        </p:spPr>
        <p:txBody>
          <a:bodyPr/>
          <a:lstStyle/>
          <a:p>
            <a:r>
              <a:rPr lang="fi-FI" sz="2800" dirty="0"/>
              <a:t>Myöhemmin utilitarismia on kehitelty myös yksilöeettisenä teoriana, joka vastaa kysymykseen, miten yksilön tulisi toimia arjen moraalisissa valinnoissaan.</a:t>
            </a:r>
          </a:p>
          <a:p>
            <a:r>
              <a:rPr lang="fi-FI" sz="2800" dirty="0"/>
              <a:t>Muun muassa tästä on seurannut tarve erotella toisistaan teko- ja sääntöutilitarismi.</a:t>
            </a:r>
          </a:p>
          <a:p>
            <a:endParaRPr lang="fi-FI" sz="2800" dirty="0"/>
          </a:p>
        </p:txBody>
      </p:sp>
      <p:sp>
        <p:nvSpPr>
          <p:cNvPr id="4" name="Alatunnisteen paikkamerkki 3">
            <a:extLst>
              <a:ext uri="{FF2B5EF4-FFF2-40B4-BE49-F238E27FC236}">
                <a16:creationId xmlns:a16="http://schemas.microsoft.com/office/drawing/2014/main" id="{AACE3D34-E090-4150-8693-821CB522089F}"/>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B37045AC-31E0-494E-A3C7-4119BABCE8C1}"/>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pic>
        <p:nvPicPr>
          <p:cNvPr id="7" name="Kuva 6" descr="Kuva, joka sisältää kohteen henkilö, punainen&#10;&#10;Kuvaus luotu automaattisesti">
            <a:extLst>
              <a:ext uri="{FF2B5EF4-FFF2-40B4-BE49-F238E27FC236}">
                <a16:creationId xmlns:a16="http://schemas.microsoft.com/office/drawing/2014/main" id="{25449C58-18FD-4002-BB04-44D4F9C5C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246" y="1027906"/>
            <a:ext cx="3325954" cy="4986438"/>
          </a:xfrm>
          <a:prstGeom prst="rect">
            <a:avLst/>
          </a:prstGeom>
        </p:spPr>
      </p:pic>
    </p:spTree>
    <p:extLst>
      <p:ext uri="{BB962C8B-B14F-4D97-AF65-F5344CB8AC3E}">
        <p14:creationId xmlns:p14="http://schemas.microsoft.com/office/powerpoint/2010/main" val="408224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04F1BD-F388-4916-B18D-FAB61928F189}"/>
              </a:ext>
            </a:extLst>
          </p:cNvPr>
          <p:cNvSpPr>
            <a:spLocks noGrp="1"/>
          </p:cNvSpPr>
          <p:nvPr>
            <p:ph type="title"/>
          </p:nvPr>
        </p:nvSpPr>
        <p:spPr/>
        <p:txBody>
          <a:bodyPr/>
          <a:lstStyle/>
          <a:p>
            <a:endParaRPr lang="fi-FI"/>
          </a:p>
        </p:txBody>
      </p:sp>
      <p:pic>
        <p:nvPicPr>
          <p:cNvPr id="7" name="Sisällön paikkamerkki 6" descr="Kuva, joka sisältää kohteen teksti&#10;&#10;Kuvaus luotu automaattisesti">
            <a:extLst>
              <a:ext uri="{FF2B5EF4-FFF2-40B4-BE49-F238E27FC236}">
                <a16:creationId xmlns:a16="http://schemas.microsoft.com/office/drawing/2014/main" id="{5034446D-E58E-4FA6-AF62-9F967003A7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27413"/>
            <a:ext cx="10515600" cy="3540026"/>
          </a:xfrm>
        </p:spPr>
      </p:pic>
      <p:sp>
        <p:nvSpPr>
          <p:cNvPr id="4" name="Alatunnisteen paikkamerkki 3">
            <a:extLst>
              <a:ext uri="{FF2B5EF4-FFF2-40B4-BE49-F238E27FC236}">
                <a16:creationId xmlns:a16="http://schemas.microsoft.com/office/drawing/2014/main" id="{8C4C01F3-58F7-4B76-9F5E-4269A7B05E4A}"/>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E9D8B5D7-D970-475E-9D97-8B8DFD169EC1}"/>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spTree>
    <p:extLst>
      <p:ext uri="{BB962C8B-B14F-4D97-AF65-F5344CB8AC3E}">
        <p14:creationId xmlns:p14="http://schemas.microsoft.com/office/powerpoint/2010/main" val="156467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714BFC-3988-4195-9ACC-159A6A930152}"/>
              </a:ext>
            </a:extLst>
          </p:cNvPr>
          <p:cNvSpPr>
            <a:spLocks noGrp="1"/>
          </p:cNvSpPr>
          <p:nvPr>
            <p:ph type="title"/>
          </p:nvPr>
        </p:nvSpPr>
        <p:spPr>
          <a:xfrm>
            <a:off x="648629" y="18255"/>
            <a:ext cx="10515600" cy="1325563"/>
          </a:xfrm>
        </p:spPr>
        <p:txBody>
          <a:bodyPr/>
          <a:lstStyle/>
          <a:p>
            <a:r>
              <a:rPr lang="fi-FI" dirty="0"/>
              <a:t>Hedonismi</a:t>
            </a:r>
          </a:p>
        </p:txBody>
      </p:sp>
      <p:sp>
        <p:nvSpPr>
          <p:cNvPr id="3" name="Sisällön paikkamerkki 2">
            <a:extLst>
              <a:ext uri="{FF2B5EF4-FFF2-40B4-BE49-F238E27FC236}">
                <a16:creationId xmlns:a16="http://schemas.microsoft.com/office/drawing/2014/main" id="{0C540649-3DEC-4028-BFD7-A86FC3B0C07D}"/>
              </a:ext>
            </a:extLst>
          </p:cNvPr>
          <p:cNvSpPr>
            <a:spLocks noGrp="1"/>
          </p:cNvSpPr>
          <p:nvPr>
            <p:ph idx="1"/>
          </p:nvPr>
        </p:nvSpPr>
        <p:spPr>
          <a:xfrm>
            <a:off x="838200" y="1226634"/>
            <a:ext cx="7001107" cy="4950329"/>
          </a:xfrm>
        </p:spPr>
        <p:txBody>
          <a:bodyPr/>
          <a:lstStyle/>
          <a:p>
            <a:r>
              <a:rPr lang="fi-FI" sz="2400" b="1" i="0" u="none" strike="noStrike" dirty="0">
                <a:solidFill>
                  <a:srgbClr val="00AAB5"/>
                </a:solidFill>
                <a:effectLst/>
                <a:latin typeface="Lato" panose="020F0502020204030203" pitchFamily="34" charset="0"/>
              </a:rPr>
              <a:t>Jeremy </a:t>
            </a:r>
            <a:r>
              <a:rPr lang="fi-FI" sz="2400" b="1" i="0" u="none" strike="noStrike" dirty="0" err="1">
                <a:solidFill>
                  <a:srgbClr val="00AAB5"/>
                </a:solidFill>
                <a:effectLst/>
                <a:latin typeface="Lato" panose="020F0502020204030203" pitchFamily="34" charset="0"/>
              </a:rPr>
              <a:t>Bentham</a:t>
            </a:r>
            <a:r>
              <a:rPr lang="fi-FI" sz="2400" b="0" i="0" u="none" strike="noStrike" dirty="0">
                <a:solidFill>
                  <a:srgbClr val="00AAB5"/>
                </a:solidFill>
                <a:effectLst/>
                <a:latin typeface="Lato" panose="020F0502020204030203" pitchFamily="34" charset="0"/>
              </a:rPr>
              <a:t> </a:t>
            </a:r>
            <a:r>
              <a:rPr lang="fi-FI" sz="2400" b="0" i="0" dirty="0">
                <a:solidFill>
                  <a:srgbClr val="222222"/>
                </a:solidFill>
                <a:effectLst/>
                <a:latin typeface="Lato" panose="020F0502020204030203" pitchFamily="34" charset="0"/>
              </a:rPr>
              <a:t>(1748–1832), ajatteli, että nautinnon tavoitteleminen ja tuskan välttäminen ohjaavat kaikkea ihmisen toimintaa. Tämä käsitys edustaa </a:t>
            </a:r>
            <a:r>
              <a:rPr lang="fi-FI" sz="2400" b="1" i="0" u="none" strike="noStrike" dirty="0">
                <a:solidFill>
                  <a:srgbClr val="00AAB5"/>
                </a:solidFill>
                <a:effectLst/>
                <a:latin typeface="Lato" panose="020F0502020204030203" pitchFamily="34" charset="0"/>
              </a:rPr>
              <a:t>hedonismiksi</a:t>
            </a:r>
            <a:r>
              <a:rPr lang="fi-FI" sz="2400" b="0" i="0" u="none" strike="noStrike" dirty="0">
                <a:solidFill>
                  <a:srgbClr val="00AAB5"/>
                </a:solidFill>
                <a:effectLst/>
                <a:latin typeface="Lato" panose="020F0502020204030203" pitchFamily="34" charset="0"/>
              </a:rPr>
              <a:t> </a:t>
            </a:r>
            <a:r>
              <a:rPr lang="fi-FI" sz="2400" b="0" i="0" dirty="0">
                <a:solidFill>
                  <a:srgbClr val="222222"/>
                </a:solidFill>
                <a:effectLst/>
                <a:latin typeface="Lato" panose="020F0502020204030203" pitchFamily="34" charset="0"/>
              </a:rPr>
              <a:t>kutsuttua ajattelutapaa, ja sen mukaan nautinto on elämän korkein päämäärä. Hedonismin periaatteet muotoiltiin jo antiikin Kreikassa.</a:t>
            </a:r>
          </a:p>
          <a:p>
            <a:r>
              <a:rPr lang="fi-FI" sz="2400" b="1" i="0" u="none" strike="noStrike" dirty="0">
                <a:solidFill>
                  <a:srgbClr val="00AAB5"/>
                </a:solidFill>
                <a:effectLst/>
                <a:latin typeface="Lato" panose="020F0502020204030203" pitchFamily="34" charset="0"/>
              </a:rPr>
              <a:t>John Stuart </a:t>
            </a:r>
            <a:r>
              <a:rPr lang="fi-FI" sz="2400" b="1" i="0" u="none" strike="noStrike" dirty="0" err="1">
                <a:solidFill>
                  <a:srgbClr val="00AAB5"/>
                </a:solidFill>
                <a:effectLst/>
                <a:latin typeface="Lato" panose="020F0502020204030203" pitchFamily="34" charset="0"/>
              </a:rPr>
              <a:t>Mill</a:t>
            </a:r>
            <a:r>
              <a:rPr lang="fi-FI" sz="2400" b="0" i="0" u="none" strike="noStrike" dirty="0">
                <a:solidFill>
                  <a:srgbClr val="00AAB5"/>
                </a:solidFill>
                <a:effectLst/>
                <a:latin typeface="Lato" panose="020F0502020204030203" pitchFamily="34" charset="0"/>
              </a:rPr>
              <a:t> </a:t>
            </a:r>
            <a:r>
              <a:rPr lang="fi-FI" sz="2400" b="0" i="0" dirty="0">
                <a:solidFill>
                  <a:srgbClr val="222222"/>
                </a:solidFill>
                <a:effectLst/>
                <a:latin typeface="Lato" panose="020F0502020204030203" pitchFamily="34" charset="0"/>
              </a:rPr>
              <a:t>(1806–1873) ajatteli, että moraalisen toiminnan tavoitteeksi olisi otettava pikemminkin onnellisuus kuin nautinto. </a:t>
            </a:r>
            <a:endParaRPr lang="fi-FI" sz="4000" b="0" i="0" dirty="0">
              <a:solidFill>
                <a:srgbClr val="222222"/>
              </a:solidFill>
              <a:effectLst/>
              <a:latin typeface="Lato" panose="020F0502020204030203" pitchFamily="34" charset="0"/>
            </a:endParaRPr>
          </a:p>
          <a:p>
            <a:r>
              <a:rPr lang="fi-FI" sz="2400" b="1" dirty="0"/>
              <a:t>Epikurolaisuus</a:t>
            </a:r>
            <a:r>
              <a:rPr lang="fi-FI" sz="2400" dirty="0"/>
              <a:t> kuuluisimpia hedonismin muotoja</a:t>
            </a:r>
          </a:p>
          <a:p>
            <a:pPr lvl="1"/>
            <a:r>
              <a:rPr lang="fi-FI" sz="2400" dirty="0"/>
              <a:t>Korosti elämän yksinkertaisia nautintoja ja kärsimyksen puutetta</a:t>
            </a:r>
          </a:p>
          <a:p>
            <a:pPr lvl="1"/>
            <a:r>
              <a:rPr lang="fi-FI" sz="2400" dirty="0"/>
              <a:t>Ei kannattanut jatkuvaa fyysisen nautinnon tavoittelua ja ”mässäilyä”</a:t>
            </a:r>
          </a:p>
        </p:txBody>
      </p:sp>
      <p:sp>
        <p:nvSpPr>
          <p:cNvPr id="4" name="Alatunnisteen paikkamerkki 3">
            <a:extLst>
              <a:ext uri="{FF2B5EF4-FFF2-40B4-BE49-F238E27FC236}">
                <a16:creationId xmlns:a16="http://schemas.microsoft.com/office/drawing/2014/main" id="{58175C49-DB1E-4BA7-B042-227BD28CF816}"/>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78C94C88-9319-4594-8A5F-1DA7355ED224}"/>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pic>
        <p:nvPicPr>
          <p:cNvPr id="1026" name="Picture 2" descr="Epicurus - Wikipedia">
            <a:extLst>
              <a:ext uri="{FF2B5EF4-FFF2-40B4-BE49-F238E27FC236}">
                <a16:creationId xmlns:a16="http://schemas.microsoft.com/office/drawing/2014/main" id="{C30BCE3D-9A37-4758-8EAE-DC93FB726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161" y="-319088"/>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147B557E-92F3-4D28-AE8B-DD75E892473C}"/>
              </a:ext>
            </a:extLst>
          </p:cNvPr>
          <p:cNvSpPr txBox="1"/>
          <p:nvPr/>
        </p:nvSpPr>
        <p:spPr>
          <a:xfrm>
            <a:off x="6594367" y="422390"/>
            <a:ext cx="1337867" cy="400110"/>
          </a:xfrm>
          <a:prstGeom prst="rect">
            <a:avLst/>
          </a:prstGeom>
          <a:noFill/>
        </p:spPr>
        <p:txBody>
          <a:bodyPr wrap="none" rtlCol="0">
            <a:spAutoFit/>
          </a:bodyPr>
          <a:lstStyle/>
          <a:p>
            <a:r>
              <a:rPr lang="fi-FI" sz="2000" dirty="0"/>
              <a:t>Epikuros -&gt;</a:t>
            </a:r>
          </a:p>
        </p:txBody>
      </p:sp>
    </p:spTree>
    <p:extLst>
      <p:ext uri="{BB962C8B-B14F-4D97-AF65-F5344CB8AC3E}">
        <p14:creationId xmlns:p14="http://schemas.microsoft.com/office/powerpoint/2010/main" val="23330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8283F7-A39F-425F-B01A-726311301D3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10E9440-E35E-4F4C-A285-33BFC2620445}"/>
              </a:ext>
            </a:extLst>
          </p:cNvPr>
          <p:cNvSpPr>
            <a:spLocks noGrp="1"/>
          </p:cNvSpPr>
          <p:nvPr>
            <p:ph idx="1"/>
          </p:nvPr>
        </p:nvSpPr>
        <p:spPr/>
        <p:txBody>
          <a:bodyPr/>
          <a:lstStyle/>
          <a:p>
            <a:endParaRPr lang="fi-FI"/>
          </a:p>
        </p:txBody>
      </p:sp>
      <p:sp>
        <p:nvSpPr>
          <p:cNvPr id="4" name="Alatunnisteen paikkamerkki 3">
            <a:extLst>
              <a:ext uri="{FF2B5EF4-FFF2-40B4-BE49-F238E27FC236}">
                <a16:creationId xmlns:a16="http://schemas.microsoft.com/office/drawing/2014/main" id="{D26B5794-CA3A-4274-B47A-ED7E42B26013}"/>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7091741D-A044-47E2-A346-4BBD4598E059}"/>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pic>
        <p:nvPicPr>
          <p:cNvPr id="2050" name="Picture 2" descr="Epicurus' Philosophy: The Pursuit of Pleasure as a Moral Imperative">
            <a:extLst>
              <a:ext uri="{FF2B5EF4-FFF2-40B4-BE49-F238E27FC236}">
                <a16:creationId xmlns:a16="http://schemas.microsoft.com/office/drawing/2014/main" id="{FBCEBB40-2A3B-4E7F-B923-A7091DCB9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75"/>
            <a:ext cx="11430000"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0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D2459A-6BF4-4300-BF98-3628D709A19E}"/>
              </a:ext>
            </a:extLst>
          </p:cNvPr>
          <p:cNvSpPr>
            <a:spLocks noGrp="1"/>
          </p:cNvSpPr>
          <p:nvPr>
            <p:ph type="title"/>
          </p:nvPr>
        </p:nvSpPr>
        <p:spPr/>
        <p:txBody>
          <a:bodyPr/>
          <a:lstStyle/>
          <a:p>
            <a:r>
              <a:rPr lang="fi-FI" dirty="0"/>
              <a:t>Utilitarismin vaativuus</a:t>
            </a:r>
          </a:p>
        </p:txBody>
      </p:sp>
      <p:sp>
        <p:nvSpPr>
          <p:cNvPr id="3" name="Sisällön paikkamerkki 2">
            <a:extLst>
              <a:ext uri="{FF2B5EF4-FFF2-40B4-BE49-F238E27FC236}">
                <a16:creationId xmlns:a16="http://schemas.microsoft.com/office/drawing/2014/main" id="{2B2F2C5E-2C3D-4C80-877A-9F4F3DB04DE0}"/>
              </a:ext>
            </a:extLst>
          </p:cNvPr>
          <p:cNvSpPr>
            <a:spLocks noGrp="1"/>
          </p:cNvSpPr>
          <p:nvPr>
            <p:ph idx="1"/>
          </p:nvPr>
        </p:nvSpPr>
        <p:spPr/>
        <p:txBody>
          <a:bodyPr/>
          <a:lstStyle/>
          <a:p>
            <a:r>
              <a:rPr lang="fi-FI" sz="2800" dirty="0"/>
              <a:t>Utilitarismin perinteinen lähtökohta on, että kaikkien ihmisten hyvä on samanarvoista.</a:t>
            </a:r>
          </a:p>
          <a:p>
            <a:pPr lvl="1"/>
            <a:r>
              <a:rPr lang="fi-FI" sz="2800" dirty="0"/>
              <a:t>Saako lainsäätäjä arvottaa eri ihmisryhmien hyvää eri tavoin?</a:t>
            </a:r>
          </a:p>
          <a:p>
            <a:pPr lvl="1"/>
            <a:r>
              <a:rPr lang="fi-FI" sz="2800" dirty="0"/>
              <a:t>Entä jos utilitarismia käytetään yksilöiden tekojen arviointiin, saako ihminen arvottaa eri tavoin eri ihmisten hyvää?</a:t>
            </a:r>
          </a:p>
          <a:p>
            <a:endParaRPr lang="fi-FI" sz="2800" dirty="0"/>
          </a:p>
          <a:p>
            <a:endParaRPr lang="fi-FI" sz="2800" dirty="0"/>
          </a:p>
          <a:p>
            <a:endParaRPr lang="fi-FI" sz="2800" dirty="0"/>
          </a:p>
        </p:txBody>
      </p:sp>
      <p:sp>
        <p:nvSpPr>
          <p:cNvPr id="4" name="Alatunnisteen paikkamerkki 3">
            <a:extLst>
              <a:ext uri="{FF2B5EF4-FFF2-40B4-BE49-F238E27FC236}">
                <a16:creationId xmlns:a16="http://schemas.microsoft.com/office/drawing/2014/main" id="{B07DEE7B-A4B9-4216-9B20-421918F875C3}"/>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2E5C1D29-4176-4665-894D-CF92F24CAEBF}"/>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spTree>
    <p:extLst>
      <p:ext uri="{BB962C8B-B14F-4D97-AF65-F5344CB8AC3E}">
        <p14:creationId xmlns:p14="http://schemas.microsoft.com/office/powerpoint/2010/main" val="286463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5531FB-4433-456C-94E1-D6F5A11B9814}"/>
              </a:ext>
            </a:extLst>
          </p:cNvPr>
          <p:cNvSpPr>
            <a:spLocks noGrp="1"/>
          </p:cNvSpPr>
          <p:nvPr>
            <p:ph type="title"/>
          </p:nvPr>
        </p:nvSpPr>
        <p:spPr/>
        <p:txBody>
          <a:bodyPr/>
          <a:lstStyle/>
          <a:p>
            <a:r>
              <a:rPr lang="fi-FI" dirty="0"/>
              <a:t>Teon seurausten ennakoiminen</a:t>
            </a:r>
          </a:p>
        </p:txBody>
      </p:sp>
      <p:sp>
        <p:nvSpPr>
          <p:cNvPr id="3" name="Sisällön paikkamerkki 2">
            <a:extLst>
              <a:ext uri="{FF2B5EF4-FFF2-40B4-BE49-F238E27FC236}">
                <a16:creationId xmlns:a16="http://schemas.microsoft.com/office/drawing/2014/main" id="{56C4CDE8-DCF4-4EBB-9CC6-355E8E847FE0}"/>
              </a:ext>
            </a:extLst>
          </p:cNvPr>
          <p:cNvSpPr>
            <a:spLocks noGrp="1"/>
          </p:cNvSpPr>
          <p:nvPr>
            <p:ph idx="1"/>
          </p:nvPr>
        </p:nvSpPr>
        <p:spPr/>
        <p:txBody>
          <a:bodyPr/>
          <a:lstStyle/>
          <a:p>
            <a:r>
              <a:rPr lang="fi-FI" sz="2800" dirty="0"/>
              <a:t>Jos teosta seuraa pahaa, teko on utilitarismin mukaan paha.</a:t>
            </a:r>
          </a:p>
          <a:p>
            <a:r>
              <a:rPr lang="fi-FI" sz="2800" dirty="0"/>
              <a:t>Jos tekijä ei tehnyt pahaa tarkoituksella, teon pahuudesta ei seuraa automaattisesti tekijän pahuutta.</a:t>
            </a:r>
          </a:p>
        </p:txBody>
      </p:sp>
      <p:sp>
        <p:nvSpPr>
          <p:cNvPr id="4" name="Alatunnisteen paikkamerkki 3">
            <a:extLst>
              <a:ext uri="{FF2B5EF4-FFF2-40B4-BE49-F238E27FC236}">
                <a16:creationId xmlns:a16="http://schemas.microsoft.com/office/drawing/2014/main" id="{4CB4BAD3-64F9-4EDE-A522-18C1D52FECC7}"/>
              </a:ext>
            </a:extLst>
          </p:cNvPr>
          <p:cNvSpPr>
            <a:spLocks noGrp="1"/>
          </p:cNvSpPr>
          <p:nvPr>
            <p:ph type="ftr" sz="quarter" idx="11"/>
          </p:nvPr>
        </p:nvSpPr>
        <p:spPr/>
        <p:txBody>
          <a:bodyPr/>
          <a:lstStyle/>
          <a:p>
            <a:pPr>
              <a:defRPr/>
            </a:pPr>
            <a:r>
              <a:rPr lang="fi-FI"/>
              <a:t>9. Hyvät seuraukset</a:t>
            </a:r>
          </a:p>
        </p:txBody>
      </p:sp>
      <p:sp>
        <p:nvSpPr>
          <p:cNvPr id="5" name="Dian numeron paikkamerkki 4">
            <a:extLst>
              <a:ext uri="{FF2B5EF4-FFF2-40B4-BE49-F238E27FC236}">
                <a16:creationId xmlns:a16="http://schemas.microsoft.com/office/drawing/2014/main" id="{4E70D105-E528-4E84-8709-05D92EDF5A0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37317831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513</Words>
  <Application>Microsoft Office PowerPoint</Application>
  <PresentationFormat>Laajakuva</PresentationFormat>
  <Paragraphs>64</Paragraphs>
  <Slides>10</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Lato</vt:lpstr>
      <vt:lpstr>Office-teema</vt:lpstr>
      <vt:lpstr>9. Hyvät seuraukset</vt:lpstr>
      <vt:lpstr>Seurausetiikka</vt:lpstr>
      <vt:lpstr>Utilitarismin synty</vt:lpstr>
      <vt:lpstr>Myöhempi utilitarismi</vt:lpstr>
      <vt:lpstr>PowerPoint-esitys</vt:lpstr>
      <vt:lpstr>Hedonismi</vt:lpstr>
      <vt:lpstr>PowerPoint-esitys</vt:lpstr>
      <vt:lpstr>Utilitarismin vaativuus</vt:lpstr>
      <vt:lpstr>Teon seurausten ennakoiminen</vt:lpstr>
      <vt:lpstr>Taito: Hyödyn laskeminen Jeremy Benthamin mukaan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Heikki Siitonen</cp:lastModifiedBy>
  <cp:revision>14</cp:revision>
  <dcterms:created xsi:type="dcterms:W3CDTF">2021-06-01T16:07:13Z</dcterms:created>
  <dcterms:modified xsi:type="dcterms:W3CDTF">2022-11-01T06:41:04Z</dcterms:modified>
</cp:coreProperties>
</file>