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72" r:id="rId3"/>
    <p:sldId id="267" r:id="rId4"/>
    <p:sldId id="269" r:id="rId5"/>
    <p:sldId id="268" r:id="rId6"/>
    <p:sldId id="271" r:id="rId7"/>
    <p:sldId id="279" r:id="rId8"/>
    <p:sldId id="273" r:id="rId9"/>
    <p:sldId id="275" r:id="rId10"/>
    <p:sldId id="276" r:id="rId11"/>
    <p:sldId id="274" r:id="rId12"/>
    <p:sldId id="277" r:id="rId13"/>
    <p:sldId id="278" r:id="rId14"/>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sa Heinlahti" initials="" lastIdx="5" clrIdx="0"/>
  <p:cmAuthor id="2" name="Ukri Pulliaine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E5DB10-794E-476C-A81D-C03B263E0BC9}" v="17" dt="2022-10-26T09:34:16.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2" autoAdjust="0"/>
    <p:restoredTop sz="94660"/>
  </p:normalViewPr>
  <p:slideViewPr>
    <p:cSldViewPr snapToGrid="0">
      <p:cViewPr varScale="1">
        <p:scale>
          <a:sx n="73" d="100"/>
          <a:sy n="73" d="100"/>
        </p:scale>
        <p:origin x="3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kki Siitonen" userId="9b427252-67e5-47c6-9377-4f43663c5067" providerId="ADAL" clId="{DEE5DB10-794E-476C-A81D-C03B263E0BC9}"/>
    <pc:docChg chg="custSel delSld modSld sldOrd">
      <pc:chgData name="Heikki Siitonen" userId="9b427252-67e5-47c6-9377-4f43663c5067" providerId="ADAL" clId="{DEE5DB10-794E-476C-A81D-C03B263E0BC9}" dt="2022-10-28T10:09:25.206" v="54"/>
      <pc:docMkLst>
        <pc:docMk/>
      </pc:docMkLst>
      <pc:sldChg chg="modSp modAnim">
        <pc:chgData name="Heikki Siitonen" userId="9b427252-67e5-47c6-9377-4f43663c5067" providerId="ADAL" clId="{DEE5DB10-794E-476C-A81D-C03B263E0BC9}" dt="2022-10-26T09:34:16.940" v="40" actId="113"/>
        <pc:sldMkLst>
          <pc:docMk/>
          <pc:sldMk cId="0" sldId="267"/>
        </pc:sldMkLst>
        <pc:spChg chg="mod">
          <ac:chgData name="Heikki Siitonen" userId="9b427252-67e5-47c6-9377-4f43663c5067" providerId="ADAL" clId="{DEE5DB10-794E-476C-A81D-C03B263E0BC9}" dt="2022-10-26T09:34:16.940" v="40" actId="113"/>
          <ac:spMkLst>
            <pc:docMk/>
            <pc:sldMk cId="0" sldId="267"/>
            <ac:spMk id="164" creationId="{00000000-0000-0000-0000-000000000000}"/>
          </ac:spMkLst>
        </pc:spChg>
      </pc:sldChg>
      <pc:sldChg chg="ord">
        <pc:chgData name="Heikki Siitonen" userId="9b427252-67e5-47c6-9377-4f43663c5067" providerId="ADAL" clId="{DEE5DB10-794E-476C-A81D-C03B263E0BC9}" dt="2022-10-28T10:09:23.665" v="52"/>
        <pc:sldMkLst>
          <pc:docMk/>
          <pc:sldMk cId="0" sldId="268"/>
        </pc:sldMkLst>
      </pc:sldChg>
      <pc:sldChg chg="modSp del mod modNotesTx">
        <pc:chgData name="Heikki Siitonen" userId="9b427252-67e5-47c6-9377-4f43663c5067" providerId="ADAL" clId="{DEE5DB10-794E-476C-A81D-C03B263E0BC9}" dt="2022-10-26T08:06:18.660" v="22" actId="2696"/>
        <pc:sldMkLst>
          <pc:docMk/>
          <pc:sldMk cId="0" sldId="270"/>
        </pc:sldMkLst>
        <pc:spChg chg="mod">
          <ac:chgData name="Heikki Siitonen" userId="9b427252-67e5-47c6-9377-4f43663c5067" providerId="ADAL" clId="{DEE5DB10-794E-476C-A81D-C03B263E0BC9}" dt="2022-10-26T08:05:20.066" v="1" actId="20577"/>
          <ac:spMkLst>
            <pc:docMk/>
            <pc:sldMk cId="0" sldId="270"/>
            <ac:spMk id="2" creationId="{C4804C75-3A76-409F-9591-0B48BCCA94C1}"/>
          </ac:spMkLst>
        </pc:spChg>
      </pc:sldChg>
      <pc:sldChg chg="ord">
        <pc:chgData name="Heikki Siitonen" userId="9b427252-67e5-47c6-9377-4f43663c5067" providerId="ADAL" clId="{DEE5DB10-794E-476C-A81D-C03B263E0BC9}" dt="2022-10-28T10:09:25.206" v="54"/>
        <pc:sldMkLst>
          <pc:docMk/>
          <pc:sldMk cId="0" sldId="271"/>
        </pc:sldMkLst>
      </pc:sldChg>
      <pc:sldChg chg="ord">
        <pc:chgData name="Heikki Siitonen" userId="9b427252-67e5-47c6-9377-4f43663c5067" providerId="ADAL" clId="{DEE5DB10-794E-476C-A81D-C03B263E0BC9}" dt="2022-10-26T09:34:56.938" v="50"/>
        <pc:sldMkLst>
          <pc:docMk/>
          <pc:sldMk cId="0" sldId="272"/>
        </pc:sldMkLst>
      </pc:sldChg>
      <pc:sldChg chg="ord">
        <pc:chgData name="Heikki Siitonen" userId="9b427252-67e5-47c6-9377-4f43663c5067" providerId="ADAL" clId="{DEE5DB10-794E-476C-A81D-C03B263E0BC9}" dt="2022-10-26T08:06:49.580" v="24"/>
        <pc:sldMkLst>
          <pc:docMk/>
          <pc:sldMk cId="0" sldId="274"/>
        </pc:sldMkLst>
      </pc:sldChg>
      <pc:sldChg chg="modSp mod modNotesTx">
        <pc:chgData name="Heikki Siitonen" userId="9b427252-67e5-47c6-9377-4f43663c5067" providerId="ADAL" clId="{DEE5DB10-794E-476C-A81D-C03B263E0BC9}" dt="2022-10-26T08:06:15.038" v="21"/>
        <pc:sldMkLst>
          <pc:docMk/>
          <pc:sldMk cId="3728255301" sldId="279"/>
        </pc:sldMkLst>
        <pc:spChg chg="mod">
          <ac:chgData name="Heikki Siitonen" userId="9b427252-67e5-47c6-9377-4f43663c5067" providerId="ADAL" clId="{DEE5DB10-794E-476C-A81D-C03B263E0BC9}" dt="2022-10-26T08:05:54.557" v="17" actId="403"/>
          <ac:spMkLst>
            <pc:docMk/>
            <pc:sldMk cId="3728255301" sldId="279"/>
            <ac:spMk id="3" creationId="{6B29BD32-6E95-46CE-8FEB-B389544501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51B72-27CE-40BA-9C7A-A17EE35F0844}" type="datetimeFigureOut">
              <a:rPr lang="fi-FI" smtClean="0"/>
              <a:t>28.10.2022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EC046-1BB7-4E45-8F24-472DD13F5666}" type="slidenum">
              <a:rPr lang="fi-FI" smtClean="0"/>
              <a:t>‹#›</a:t>
            </a:fld>
            <a:endParaRPr lang="fi-FI"/>
          </a:p>
        </p:txBody>
      </p:sp>
    </p:spTree>
    <p:extLst>
      <p:ext uri="{BB962C8B-B14F-4D97-AF65-F5344CB8AC3E}">
        <p14:creationId xmlns:p14="http://schemas.microsoft.com/office/powerpoint/2010/main" val="2210709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0e36948d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10e36948de_0_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110e36948de_0_76: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11</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10e36948d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10e36948de_0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10e36948de_0_38: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4</a:t>
            </a:fld>
            <a:endParaRPr sz="14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0e36948d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0e36948de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110e36948de_0_32: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5</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0e36948d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10e36948de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110e36948de_0_14: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Hannah </a:t>
            </a:r>
            <a:r>
              <a:rPr lang="fi-FI" dirty="0" err="1"/>
              <a:t>Arendt</a:t>
            </a:r>
            <a:r>
              <a:rPr lang="fi-FI" dirty="0"/>
              <a:t>: </a:t>
            </a:r>
            <a:r>
              <a:rPr lang="fi-FI" sz="1200" dirty="0"/>
              <a:t>nousee konformismista ja ajattelemattomuudesta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Dian numeron paikkamerkki 3"/>
          <p:cNvSpPr>
            <a:spLocks noGrp="1"/>
          </p:cNvSpPr>
          <p:nvPr>
            <p:ph type="sldNum" sz="quarter" idx="5"/>
          </p:nvPr>
        </p:nvSpPr>
        <p:spPr/>
        <p:txBody>
          <a:bodyPr/>
          <a:lstStyle/>
          <a:p>
            <a:fld id="{4E9EC046-1BB7-4E45-8F24-472DD13F5666}" type="slidenum">
              <a:rPr lang="fi-FI" smtClean="0"/>
              <a:t>7</a:t>
            </a:fld>
            <a:endParaRPr lang="fi-FI"/>
          </a:p>
        </p:txBody>
      </p:sp>
    </p:spTree>
    <p:extLst>
      <p:ext uri="{BB962C8B-B14F-4D97-AF65-F5344CB8AC3E}">
        <p14:creationId xmlns:p14="http://schemas.microsoft.com/office/powerpoint/2010/main" val="357933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0456B212-E7C3-4D49-875F-706B0DDCC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56" y="-25397"/>
            <a:ext cx="12238590" cy="6883397"/>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28B0DB0-714D-4942-B3F0-071849A47112}"/>
              </a:ext>
            </a:extLst>
          </p:cNvPr>
          <p:cNvSpPr>
            <a:spLocks noGrp="1"/>
          </p:cNvSpPr>
          <p:nvPr>
            <p:ph type="dt" sz="half" idx="10"/>
          </p:nvPr>
        </p:nvSpPr>
        <p:spPr/>
        <p:txBody>
          <a:bodyPr/>
          <a:lstStyle>
            <a:lvl1pPr>
              <a:defRPr/>
            </a:lvl1pPr>
          </a:lstStyle>
          <a:p>
            <a:pPr>
              <a:defRPr/>
            </a:pPr>
            <a:fld id="{68957A6D-2F24-49F6-9E2A-625C386BDBE5}" type="datetime1">
              <a:rPr lang="fi-FI" smtClean="0"/>
              <a:t>28.10.2022</a:t>
            </a:fld>
            <a:endParaRPr lang="fi-FI"/>
          </a:p>
        </p:txBody>
      </p:sp>
      <p:sp>
        <p:nvSpPr>
          <p:cNvPr id="5" name="Alatunnisteen paikkamerkki 4">
            <a:extLst>
              <a:ext uri="{FF2B5EF4-FFF2-40B4-BE49-F238E27FC236}">
                <a16:creationId xmlns:a16="http://schemas.microsoft.com/office/drawing/2014/main" id="{2DC707A0-A39C-4F26-82CD-CD00F91F69D6}"/>
              </a:ext>
            </a:extLst>
          </p:cNvPr>
          <p:cNvSpPr>
            <a:spLocks noGrp="1"/>
          </p:cNvSpPr>
          <p:nvPr>
            <p:ph type="ftr" sz="quarter" idx="11"/>
          </p:nvPr>
        </p:nvSpPr>
        <p:spPr/>
        <p:txBody>
          <a:bodyPr/>
          <a:lstStyle>
            <a:lvl1pPr>
              <a:defRPr/>
            </a:lvl1pPr>
          </a:lstStyle>
          <a:p>
            <a:pPr>
              <a:defRPr/>
            </a:pPr>
            <a:r>
              <a:rPr lang="fi-FI"/>
              <a:t>8. Normatiivinen etiikka</a:t>
            </a:r>
          </a:p>
        </p:txBody>
      </p:sp>
      <p:sp>
        <p:nvSpPr>
          <p:cNvPr id="6" name="Dian numeron paikkamerkki 5">
            <a:extLst>
              <a:ext uri="{FF2B5EF4-FFF2-40B4-BE49-F238E27FC236}">
                <a16:creationId xmlns:a16="http://schemas.microsoft.com/office/drawing/2014/main" id="{C496EA5F-C6A1-4ECC-B2D1-BC45C4EB920C}"/>
              </a:ext>
            </a:extLst>
          </p:cNvPr>
          <p:cNvSpPr>
            <a:spLocks noGrp="1"/>
          </p:cNvSpPr>
          <p:nvPr>
            <p:ph type="sldNum" sz="quarter" idx="12"/>
          </p:nvPr>
        </p:nvSpPr>
        <p:spPr/>
        <p:txBody>
          <a:bodyPr/>
          <a:lstStyle>
            <a:lvl1pPr>
              <a:defRPr/>
            </a:lvl1pPr>
          </a:lstStyle>
          <a:p>
            <a:pPr>
              <a:defRPr/>
            </a:pPr>
            <a:fld id="{0AD52959-2333-471C-8BD5-D73F1AEEC588}" type="slidenum">
              <a:rPr lang="fi-FI"/>
              <a:pPr>
                <a:defRPr/>
              </a:pPr>
              <a:t>‹#›</a:t>
            </a:fld>
            <a:endParaRPr lang="fi-FI"/>
          </a:p>
        </p:txBody>
      </p:sp>
    </p:spTree>
    <p:extLst>
      <p:ext uri="{BB962C8B-B14F-4D97-AF65-F5344CB8AC3E}">
        <p14:creationId xmlns:p14="http://schemas.microsoft.com/office/powerpoint/2010/main" val="191506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BBC0CDC-B2E4-4A41-B3A8-90B22D14EFC4}"/>
              </a:ext>
            </a:extLst>
          </p:cNvPr>
          <p:cNvSpPr>
            <a:spLocks noGrp="1"/>
          </p:cNvSpPr>
          <p:nvPr>
            <p:ph type="dt" sz="half" idx="10"/>
          </p:nvPr>
        </p:nvSpPr>
        <p:spPr/>
        <p:txBody>
          <a:bodyPr/>
          <a:lstStyle>
            <a:lvl1pPr>
              <a:defRPr/>
            </a:lvl1pPr>
          </a:lstStyle>
          <a:p>
            <a:pPr>
              <a:defRPr/>
            </a:pPr>
            <a:fld id="{94E577F7-586A-46E3-A4B5-8941EC1F98D6}" type="datetime1">
              <a:rPr lang="fi-FI" smtClean="0"/>
              <a:t>28.10.2022</a:t>
            </a:fld>
            <a:endParaRPr lang="fi-FI"/>
          </a:p>
        </p:txBody>
      </p:sp>
      <p:sp>
        <p:nvSpPr>
          <p:cNvPr id="5" name="Alatunnisteen paikkamerkki 4">
            <a:extLst>
              <a:ext uri="{FF2B5EF4-FFF2-40B4-BE49-F238E27FC236}">
                <a16:creationId xmlns:a16="http://schemas.microsoft.com/office/drawing/2014/main" id="{D34DCEAF-0DCB-4DCD-99F3-820A7FBB6547}"/>
              </a:ext>
            </a:extLst>
          </p:cNvPr>
          <p:cNvSpPr>
            <a:spLocks noGrp="1"/>
          </p:cNvSpPr>
          <p:nvPr>
            <p:ph type="ftr" sz="quarter" idx="11"/>
          </p:nvPr>
        </p:nvSpPr>
        <p:spPr/>
        <p:txBody>
          <a:bodyPr/>
          <a:lstStyle>
            <a:lvl1pPr>
              <a:defRPr/>
            </a:lvl1pPr>
          </a:lstStyle>
          <a:p>
            <a:pPr>
              <a:defRPr/>
            </a:pPr>
            <a:r>
              <a:rPr lang="fi-FI"/>
              <a:t>8. Normatiivinen etiikka</a:t>
            </a:r>
          </a:p>
        </p:txBody>
      </p:sp>
      <p:sp>
        <p:nvSpPr>
          <p:cNvPr id="6" name="Dian numeron paikkamerkki 5">
            <a:extLst>
              <a:ext uri="{FF2B5EF4-FFF2-40B4-BE49-F238E27FC236}">
                <a16:creationId xmlns:a16="http://schemas.microsoft.com/office/drawing/2014/main" id="{F23DE28B-6A38-448D-9294-E8A4F63E94B1}"/>
              </a:ext>
            </a:extLst>
          </p:cNvPr>
          <p:cNvSpPr>
            <a:spLocks noGrp="1"/>
          </p:cNvSpPr>
          <p:nvPr>
            <p:ph type="sldNum" sz="quarter" idx="12"/>
          </p:nvPr>
        </p:nvSpPr>
        <p:spPr/>
        <p:txBody>
          <a:bodyPr/>
          <a:lstStyle>
            <a:lvl1pPr>
              <a:defRPr/>
            </a:lvl1pPr>
          </a:lstStyle>
          <a:p>
            <a:pPr>
              <a:defRPr/>
            </a:pPr>
            <a:fld id="{72F13331-8653-43C8-9822-FB20E43CF9A1}" type="slidenum">
              <a:rPr lang="fi-FI"/>
              <a:pPr>
                <a:defRPr/>
              </a:pPr>
              <a:t>‹#›</a:t>
            </a:fld>
            <a:endParaRPr lang="fi-FI"/>
          </a:p>
        </p:txBody>
      </p:sp>
    </p:spTree>
    <p:extLst>
      <p:ext uri="{BB962C8B-B14F-4D97-AF65-F5344CB8AC3E}">
        <p14:creationId xmlns:p14="http://schemas.microsoft.com/office/powerpoint/2010/main" val="15224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160CE1-60C2-4D2A-B118-66EF38BE6734}"/>
              </a:ext>
            </a:extLst>
          </p:cNvPr>
          <p:cNvSpPr>
            <a:spLocks noGrp="1"/>
          </p:cNvSpPr>
          <p:nvPr>
            <p:ph type="dt" sz="half" idx="10"/>
          </p:nvPr>
        </p:nvSpPr>
        <p:spPr/>
        <p:txBody>
          <a:bodyPr/>
          <a:lstStyle>
            <a:lvl1pPr>
              <a:defRPr/>
            </a:lvl1pPr>
          </a:lstStyle>
          <a:p>
            <a:pPr>
              <a:defRPr/>
            </a:pPr>
            <a:fld id="{175D49A6-AE6B-4E8C-BEBC-2BB63EB47416}" type="datetime1">
              <a:rPr lang="fi-FI" smtClean="0"/>
              <a:t>28.10.2022</a:t>
            </a:fld>
            <a:endParaRPr lang="fi-FI"/>
          </a:p>
        </p:txBody>
      </p:sp>
      <p:sp>
        <p:nvSpPr>
          <p:cNvPr id="5" name="Alatunnisteen paikkamerkki 4">
            <a:extLst>
              <a:ext uri="{FF2B5EF4-FFF2-40B4-BE49-F238E27FC236}">
                <a16:creationId xmlns:a16="http://schemas.microsoft.com/office/drawing/2014/main" id="{61F67DC0-D192-41D8-8EF3-D7F120C4734D}"/>
              </a:ext>
            </a:extLst>
          </p:cNvPr>
          <p:cNvSpPr>
            <a:spLocks noGrp="1"/>
          </p:cNvSpPr>
          <p:nvPr>
            <p:ph type="ftr" sz="quarter" idx="11"/>
          </p:nvPr>
        </p:nvSpPr>
        <p:spPr/>
        <p:txBody>
          <a:bodyPr/>
          <a:lstStyle>
            <a:lvl1pPr>
              <a:defRPr/>
            </a:lvl1pPr>
          </a:lstStyle>
          <a:p>
            <a:pPr>
              <a:defRPr/>
            </a:pPr>
            <a:r>
              <a:rPr lang="fi-FI"/>
              <a:t>8. Normatiivinen etiikka</a:t>
            </a:r>
          </a:p>
        </p:txBody>
      </p:sp>
      <p:sp>
        <p:nvSpPr>
          <p:cNvPr id="6" name="Dian numeron paikkamerkki 5">
            <a:extLst>
              <a:ext uri="{FF2B5EF4-FFF2-40B4-BE49-F238E27FC236}">
                <a16:creationId xmlns:a16="http://schemas.microsoft.com/office/drawing/2014/main" id="{35802C89-204C-4A25-AD71-13353D35CE84}"/>
              </a:ext>
            </a:extLst>
          </p:cNvPr>
          <p:cNvSpPr>
            <a:spLocks noGrp="1"/>
          </p:cNvSpPr>
          <p:nvPr>
            <p:ph type="sldNum" sz="quarter" idx="12"/>
          </p:nvPr>
        </p:nvSpPr>
        <p:spPr/>
        <p:txBody>
          <a:bodyPr/>
          <a:lstStyle>
            <a:lvl1pPr>
              <a:defRPr/>
            </a:lvl1pPr>
          </a:lstStyle>
          <a:p>
            <a:pPr>
              <a:defRPr/>
            </a:pPr>
            <a:fld id="{8594E661-F3A9-4381-BAE1-A1A8773D1572}" type="slidenum">
              <a:rPr lang="fi-FI"/>
              <a:pPr>
                <a:defRPr/>
              </a:pPr>
              <a:t>‹#›</a:t>
            </a:fld>
            <a:endParaRPr lang="fi-FI"/>
          </a:p>
        </p:txBody>
      </p:sp>
    </p:spTree>
    <p:extLst>
      <p:ext uri="{BB962C8B-B14F-4D97-AF65-F5344CB8AC3E}">
        <p14:creationId xmlns:p14="http://schemas.microsoft.com/office/powerpoint/2010/main" val="1685892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0" name="Google Shape;90;p14"/>
          <p:cNvSpPr txBox="1">
            <a:spLocks noGrp="1"/>
          </p:cNvSpPr>
          <p:nvPr>
            <p:ph type="body" idx="1"/>
          </p:nvPr>
        </p:nvSpPr>
        <p:spPr>
          <a:xfrm>
            <a:off x="415600" y="1536634"/>
            <a:ext cx="11360800" cy="4555200"/>
          </a:xfrm>
          <a:prstGeom prst="rect">
            <a:avLst/>
          </a:prstGeom>
          <a:noFill/>
          <a:ln>
            <a:noFill/>
          </a:ln>
        </p:spPr>
        <p:txBody>
          <a:bodyPr spcFirstLastPara="1" wrap="square" lIns="91425" tIns="91425" rIns="91425" bIns="91425" anchor="t" anchorCtr="0">
            <a:noAutofit/>
          </a:bodyPr>
          <a:lstStyle>
            <a:lvl1pPr marL="457200" lvl="0" indent="-431800" algn="l">
              <a:spcBef>
                <a:spcPts val="0"/>
              </a:spcBef>
              <a:spcAft>
                <a:spcPts val="0"/>
              </a:spcAft>
              <a:buClr>
                <a:schemeClr val="dk1"/>
              </a:buClr>
              <a:buSzPts val="3200"/>
              <a:buChar char="•"/>
              <a:defRPr/>
            </a:lvl1pPr>
            <a:lvl2pPr marL="914400" lvl="1" indent="-406400" algn="l">
              <a:spcBef>
                <a:spcPts val="0"/>
              </a:spcBef>
              <a:spcAft>
                <a:spcPts val="0"/>
              </a:spcAft>
              <a:buClr>
                <a:schemeClr val="dk1"/>
              </a:buClr>
              <a:buSzPts val="2800"/>
              <a:buChar char="–"/>
              <a:defRPr/>
            </a:lvl2pPr>
            <a:lvl3pPr marL="1371600" lvl="2" indent="-381000" algn="l">
              <a:spcBef>
                <a:spcPts val="0"/>
              </a:spcBef>
              <a:spcAft>
                <a:spcPts val="0"/>
              </a:spcAft>
              <a:buClr>
                <a:schemeClr val="dk1"/>
              </a:buClr>
              <a:buSzPts val="2400"/>
              <a:buChar char="•"/>
              <a:defRPr/>
            </a:lvl3pPr>
            <a:lvl4pPr marL="1828800" lvl="3" indent="-355600" algn="l">
              <a:spcBef>
                <a:spcPts val="0"/>
              </a:spcBef>
              <a:spcAft>
                <a:spcPts val="0"/>
              </a:spcAft>
              <a:buClr>
                <a:schemeClr val="dk1"/>
              </a:buClr>
              <a:buSzPts val="2000"/>
              <a:buChar char="–"/>
              <a:defRPr/>
            </a:lvl4pPr>
            <a:lvl5pPr marL="2286000" lvl="4" indent="-355600" algn="l">
              <a:spcBef>
                <a:spcPts val="0"/>
              </a:spcBef>
              <a:spcAft>
                <a:spcPts val="0"/>
              </a:spcAft>
              <a:buClr>
                <a:schemeClr val="dk1"/>
              </a:buClr>
              <a:buSzPts val="2000"/>
              <a:buChar char="»"/>
              <a:defRPr/>
            </a:lvl5pPr>
            <a:lvl6pPr marL="2743200" lvl="5" indent="-355600" algn="l">
              <a:spcBef>
                <a:spcPts val="0"/>
              </a:spcBef>
              <a:spcAft>
                <a:spcPts val="0"/>
              </a:spcAft>
              <a:buClr>
                <a:schemeClr val="dk1"/>
              </a:buClr>
              <a:buSzPts val="2000"/>
              <a:buChar char="•"/>
              <a:defRPr/>
            </a:lvl6pPr>
            <a:lvl7pPr marL="3200400" lvl="6" indent="-355600" algn="l">
              <a:spcBef>
                <a:spcPts val="0"/>
              </a:spcBef>
              <a:spcAft>
                <a:spcPts val="0"/>
              </a:spcAft>
              <a:buClr>
                <a:schemeClr val="dk1"/>
              </a:buClr>
              <a:buSzPts val="2000"/>
              <a:buChar char="•"/>
              <a:defRPr/>
            </a:lvl7pPr>
            <a:lvl8pPr marL="3657600" lvl="7" indent="-355600" algn="l">
              <a:spcBef>
                <a:spcPts val="0"/>
              </a:spcBef>
              <a:spcAft>
                <a:spcPts val="0"/>
              </a:spcAft>
              <a:buClr>
                <a:schemeClr val="dk1"/>
              </a:buClr>
              <a:buSzPts val="2000"/>
              <a:buChar char="•"/>
              <a:defRPr/>
            </a:lvl8pPr>
            <a:lvl9pPr marL="4114800" lvl="8" indent="-355600" algn="l">
              <a:spcBef>
                <a:spcPts val="0"/>
              </a:spcBef>
              <a:spcAft>
                <a:spcPts val="0"/>
              </a:spcAft>
              <a:buClr>
                <a:schemeClr val="dk1"/>
              </a:buClr>
              <a:buSzPts val="2000"/>
              <a:buChar char="•"/>
              <a:defRPr/>
            </a:lvl9pPr>
          </a:lstStyle>
          <a:p>
            <a:endParaRPr/>
          </a:p>
        </p:txBody>
      </p:sp>
      <p:sp>
        <p:nvSpPr>
          <p:cNvPr id="91" name="Google Shape;91;p14"/>
          <p:cNvSpPr txBox="1">
            <a:spLocks noGrp="1"/>
          </p:cNvSpPr>
          <p:nvPr>
            <p:ph type="sldNum" idx="12"/>
          </p:nvPr>
        </p:nvSpPr>
        <p:spPr>
          <a:xfrm>
            <a:off x="11296650" y="6218238"/>
            <a:ext cx="732367" cy="52387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9871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C9200AB-15F9-4B69-8522-367850418809}"/>
              </a:ext>
            </a:extLst>
          </p:cNvPr>
          <p:cNvSpPr>
            <a:spLocks noGrp="1"/>
          </p:cNvSpPr>
          <p:nvPr>
            <p:ph type="dt" sz="half" idx="10"/>
          </p:nvPr>
        </p:nvSpPr>
        <p:spPr/>
        <p:txBody>
          <a:bodyPr/>
          <a:lstStyle>
            <a:lvl1pPr>
              <a:defRPr/>
            </a:lvl1pPr>
          </a:lstStyle>
          <a:p>
            <a:pPr>
              <a:defRPr/>
            </a:pPr>
            <a:fld id="{2544DA5C-A35B-4935-9313-88528A257C63}" type="datetime1">
              <a:rPr lang="fi-FI" smtClean="0"/>
              <a:t>28.10.2022</a:t>
            </a:fld>
            <a:endParaRPr lang="fi-FI"/>
          </a:p>
        </p:txBody>
      </p:sp>
      <p:sp>
        <p:nvSpPr>
          <p:cNvPr id="5" name="Alatunnisteen paikkamerkki 4">
            <a:extLst>
              <a:ext uri="{FF2B5EF4-FFF2-40B4-BE49-F238E27FC236}">
                <a16:creationId xmlns:a16="http://schemas.microsoft.com/office/drawing/2014/main" id="{BEC3A185-7F0B-4ACE-BBEE-4A613881909D}"/>
              </a:ext>
            </a:extLst>
          </p:cNvPr>
          <p:cNvSpPr>
            <a:spLocks noGrp="1"/>
          </p:cNvSpPr>
          <p:nvPr>
            <p:ph type="ftr" sz="quarter" idx="11"/>
          </p:nvPr>
        </p:nvSpPr>
        <p:spPr/>
        <p:txBody>
          <a:bodyPr/>
          <a:lstStyle>
            <a:lvl1pPr>
              <a:defRPr/>
            </a:lvl1pPr>
          </a:lstStyle>
          <a:p>
            <a:pPr>
              <a:defRPr/>
            </a:pPr>
            <a:r>
              <a:rPr lang="fi-FI"/>
              <a:t>8. Normatiivinen etiikka</a:t>
            </a:r>
          </a:p>
        </p:txBody>
      </p:sp>
      <p:sp>
        <p:nvSpPr>
          <p:cNvPr id="6" name="Dian numeron paikkamerkki 5">
            <a:extLst>
              <a:ext uri="{FF2B5EF4-FFF2-40B4-BE49-F238E27FC236}">
                <a16:creationId xmlns:a16="http://schemas.microsoft.com/office/drawing/2014/main" id="{BEDCC385-2570-4919-BCB0-4066596E2AA1}"/>
              </a:ext>
            </a:extLst>
          </p:cNvPr>
          <p:cNvSpPr>
            <a:spLocks noGrp="1"/>
          </p:cNvSpPr>
          <p:nvPr>
            <p:ph type="sldNum" sz="quarter" idx="12"/>
          </p:nvPr>
        </p:nvSpPr>
        <p:spPr/>
        <p:txBody>
          <a:bodyPr/>
          <a:lstStyle>
            <a:lvl1pPr>
              <a:defRPr/>
            </a:lvl1pPr>
          </a:lstStyle>
          <a:p>
            <a:pPr>
              <a:defRPr/>
            </a:pPr>
            <a:fld id="{2901FB1B-E8C8-4B5E-B1C1-0BFDAE84AB66}" type="slidenum">
              <a:rPr lang="fi-FI"/>
              <a:pPr>
                <a:defRPr/>
              </a:pPr>
              <a:t>‹#›</a:t>
            </a:fld>
            <a:endParaRPr lang="fi-FI"/>
          </a:p>
        </p:txBody>
      </p:sp>
    </p:spTree>
    <p:extLst>
      <p:ext uri="{BB962C8B-B14F-4D97-AF65-F5344CB8AC3E}">
        <p14:creationId xmlns:p14="http://schemas.microsoft.com/office/powerpoint/2010/main" val="86078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EF15B99-E9C6-4283-AEC2-84D98F549982}"/>
              </a:ext>
            </a:extLst>
          </p:cNvPr>
          <p:cNvSpPr>
            <a:spLocks noGrp="1"/>
          </p:cNvSpPr>
          <p:nvPr>
            <p:ph type="dt" sz="half" idx="10"/>
          </p:nvPr>
        </p:nvSpPr>
        <p:spPr/>
        <p:txBody>
          <a:bodyPr/>
          <a:lstStyle>
            <a:lvl1pPr>
              <a:defRPr/>
            </a:lvl1pPr>
          </a:lstStyle>
          <a:p>
            <a:pPr>
              <a:defRPr/>
            </a:pPr>
            <a:fld id="{7FF10E32-1C1B-45AE-AA64-EC6E7229A07C}" type="datetime1">
              <a:rPr lang="fi-FI" smtClean="0"/>
              <a:t>28.10.2022</a:t>
            </a:fld>
            <a:endParaRPr lang="fi-FI"/>
          </a:p>
        </p:txBody>
      </p:sp>
      <p:sp>
        <p:nvSpPr>
          <p:cNvPr id="5" name="Alatunnisteen paikkamerkki 4">
            <a:extLst>
              <a:ext uri="{FF2B5EF4-FFF2-40B4-BE49-F238E27FC236}">
                <a16:creationId xmlns:a16="http://schemas.microsoft.com/office/drawing/2014/main" id="{843E1310-6A79-4BDB-8D36-3FF3B87FB603}"/>
              </a:ext>
            </a:extLst>
          </p:cNvPr>
          <p:cNvSpPr>
            <a:spLocks noGrp="1"/>
          </p:cNvSpPr>
          <p:nvPr>
            <p:ph type="ftr" sz="quarter" idx="11"/>
          </p:nvPr>
        </p:nvSpPr>
        <p:spPr/>
        <p:txBody>
          <a:bodyPr/>
          <a:lstStyle>
            <a:lvl1pPr>
              <a:defRPr/>
            </a:lvl1pPr>
          </a:lstStyle>
          <a:p>
            <a:pPr>
              <a:defRPr/>
            </a:pPr>
            <a:r>
              <a:rPr lang="fi-FI"/>
              <a:t>8. Normatiivinen etiikka</a:t>
            </a:r>
          </a:p>
        </p:txBody>
      </p:sp>
      <p:sp>
        <p:nvSpPr>
          <p:cNvPr id="6" name="Dian numeron paikkamerkki 5">
            <a:extLst>
              <a:ext uri="{FF2B5EF4-FFF2-40B4-BE49-F238E27FC236}">
                <a16:creationId xmlns:a16="http://schemas.microsoft.com/office/drawing/2014/main" id="{1F308A27-1B83-40A1-9376-89239C901B34}"/>
              </a:ext>
            </a:extLst>
          </p:cNvPr>
          <p:cNvSpPr>
            <a:spLocks noGrp="1"/>
          </p:cNvSpPr>
          <p:nvPr>
            <p:ph type="sldNum" sz="quarter" idx="12"/>
          </p:nvPr>
        </p:nvSpPr>
        <p:spPr/>
        <p:txBody>
          <a:bodyPr/>
          <a:lstStyle>
            <a:lvl1pPr>
              <a:defRPr/>
            </a:lvl1pPr>
          </a:lstStyle>
          <a:p>
            <a:pPr>
              <a:defRPr/>
            </a:pPr>
            <a:fld id="{E916C3E0-6CEA-4058-931F-EEEE5E3076D5}" type="slidenum">
              <a:rPr lang="fi-FI"/>
              <a:pPr>
                <a:defRPr/>
              </a:pPr>
              <a:t>‹#›</a:t>
            </a:fld>
            <a:endParaRPr lang="fi-FI"/>
          </a:p>
        </p:txBody>
      </p:sp>
    </p:spTree>
    <p:extLst>
      <p:ext uri="{BB962C8B-B14F-4D97-AF65-F5344CB8AC3E}">
        <p14:creationId xmlns:p14="http://schemas.microsoft.com/office/powerpoint/2010/main" val="286107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11F5300B-6543-4872-921F-3E94D0721FEE}"/>
              </a:ext>
            </a:extLst>
          </p:cNvPr>
          <p:cNvSpPr>
            <a:spLocks noGrp="1"/>
          </p:cNvSpPr>
          <p:nvPr>
            <p:ph type="dt" sz="half" idx="10"/>
          </p:nvPr>
        </p:nvSpPr>
        <p:spPr/>
        <p:txBody>
          <a:bodyPr/>
          <a:lstStyle>
            <a:lvl1pPr>
              <a:defRPr/>
            </a:lvl1pPr>
          </a:lstStyle>
          <a:p>
            <a:pPr>
              <a:defRPr/>
            </a:pPr>
            <a:fld id="{8B73B13B-5B64-4C28-9CB3-1F244A21D1C7}" type="datetime1">
              <a:rPr lang="fi-FI" smtClean="0"/>
              <a:t>28.10.2022</a:t>
            </a:fld>
            <a:endParaRPr lang="fi-FI"/>
          </a:p>
        </p:txBody>
      </p:sp>
      <p:sp>
        <p:nvSpPr>
          <p:cNvPr id="6" name="Alatunnisteen paikkamerkki 4">
            <a:extLst>
              <a:ext uri="{FF2B5EF4-FFF2-40B4-BE49-F238E27FC236}">
                <a16:creationId xmlns:a16="http://schemas.microsoft.com/office/drawing/2014/main" id="{A3DB2936-B3DE-4AE1-A618-D0B2F931546B}"/>
              </a:ext>
            </a:extLst>
          </p:cNvPr>
          <p:cNvSpPr>
            <a:spLocks noGrp="1"/>
          </p:cNvSpPr>
          <p:nvPr>
            <p:ph type="ftr" sz="quarter" idx="11"/>
          </p:nvPr>
        </p:nvSpPr>
        <p:spPr/>
        <p:txBody>
          <a:bodyPr/>
          <a:lstStyle>
            <a:lvl1pPr>
              <a:defRPr/>
            </a:lvl1pPr>
          </a:lstStyle>
          <a:p>
            <a:pPr>
              <a:defRPr/>
            </a:pPr>
            <a:r>
              <a:rPr lang="fi-FI"/>
              <a:t>8. Normatiivinen etiikka</a:t>
            </a:r>
          </a:p>
        </p:txBody>
      </p:sp>
      <p:sp>
        <p:nvSpPr>
          <p:cNvPr id="7" name="Dian numeron paikkamerkki 5">
            <a:extLst>
              <a:ext uri="{FF2B5EF4-FFF2-40B4-BE49-F238E27FC236}">
                <a16:creationId xmlns:a16="http://schemas.microsoft.com/office/drawing/2014/main" id="{6CADAEFC-99F6-4E28-A64B-2B24D1310E4B}"/>
              </a:ext>
            </a:extLst>
          </p:cNvPr>
          <p:cNvSpPr>
            <a:spLocks noGrp="1"/>
          </p:cNvSpPr>
          <p:nvPr>
            <p:ph type="sldNum" sz="quarter" idx="12"/>
          </p:nvPr>
        </p:nvSpPr>
        <p:spPr/>
        <p:txBody>
          <a:bodyPr/>
          <a:lstStyle>
            <a:lvl1pPr>
              <a:defRPr/>
            </a:lvl1pPr>
          </a:lstStyle>
          <a:p>
            <a:pPr>
              <a:defRPr/>
            </a:pPr>
            <a:fld id="{36BDFBB9-9B24-4BF5-828E-D0A91B1327CD}" type="slidenum">
              <a:rPr lang="fi-FI"/>
              <a:pPr>
                <a:defRPr/>
              </a:pPr>
              <a:t>‹#›</a:t>
            </a:fld>
            <a:endParaRPr lang="fi-FI"/>
          </a:p>
        </p:txBody>
      </p:sp>
    </p:spTree>
    <p:extLst>
      <p:ext uri="{BB962C8B-B14F-4D97-AF65-F5344CB8AC3E}">
        <p14:creationId xmlns:p14="http://schemas.microsoft.com/office/powerpoint/2010/main" val="97851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7708C4E4-3B30-4811-9D8D-36BAEF346FBC}"/>
              </a:ext>
            </a:extLst>
          </p:cNvPr>
          <p:cNvSpPr>
            <a:spLocks noGrp="1"/>
          </p:cNvSpPr>
          <p:nvPr>
            <p:ph type="dt" sz="half" idx="10"/>
          </p:nvPr>
        </p:nvSpPr>
        <p:spPr/>
        <p:txBody>
          <a:bodyPr/>
          <a:lstStyle>
            <a:lvl1pPr>
              <a:defRPr/>
            </a:lvl1pPr>
          </a:lstStyle>
          <a:p>
            <a:pPr>
              <a:defRPr/>
            </a:pPr>
            <a:fld id="{56DB826F-3139-465B-A7AD-C9FE53BFAD08}" type="datetime1">
              <a:rPr lang="fi-FI" smtClean="0"/>
              <a:t>28.10.2022</a:t>
            </a:fld>
            <a:endParaRPr lang="fi-FI"/>
          </a:p>
        </p:txBody>
      </p:sp>
      <p:sp>
        <p:nvSpPr>
          <p:cNvPr id="8" name="Alatunnisteen paikkamerkki 4">
            <a:extLst>
              <a:ext uri="{FF2B5EF4-FFF2-40B4-BE49-F238E27FC236}">
                <a16:creationId xmlns:a16="http://schemas.microsoft.com/office/drawing/2014/main" id="{280BD086-619A-47AA-9420-14FE939D038B}"/>
              </a:ext>
            </a:extLst>
          </p:cNvPr>
          <p:cNvSpPr>
            <a:spLocks noGrp="1"/>
          </p:cNvSpPr>
          <p:nvPr>
            <p:ph type="ftr" sz="quarter" idx="11"/>
          </p:nvPr>
        </p:nvSpPr>
        <p:spPr/>
        <p:txBody>
          <a:bodyPr/>
          <a:lstStyle>
            <a:lvl1pPr>
              <a:defRPr/>
            </a:lvl1pPr>
          </a:lstStyle>
          <a:p>
            <a:pPr>
              <a:defRPr/>
            </a:pPr>
            <a:r>
              <a:rPr lang="fi-FI"/>
              <a:t>8. Normatiivinen etiikka</a:t>
            </a:r>
          </a:p>
        </p:txBody>
      </p:sp>
      <p:sp>
        <p:nvSpPr>
          <p:cNvPr id="9" name="Dian numeron paikkamerkki 5">
            <a:extLst>
              <a:ext uri="{FF2B5EF4-FFF2-40B4-BE49-F238E27FC236}">
                <a16:creationId xmlns:a16="http://schemas.microsoft.com/office/drawing/2014/main" id="{7423806F-4DC8-48FA-9DFC-38EA2285B8A6}"/>
              </a:ext>
            </a:extLst>
          </p:cNvPr>
          <p:cNvSpPr>
            <a:spLocks noGrp="1"/>
          </p:cNvSpPr>
          <p:nvPr>
            <p:ph type="sldNum" sz="quarter" idx="12"/>
          </p:nvPr>
        </p:nvSpPr>
        <p:spPr/>
        <p:txBody>
          <a:bodyPr/>
          <a:lstStyle>
            <a:lvl1pPr>
              <a:defRPr/>
            </a:lvl1pPr>
          </a:lstStyle>
          <a:p>
            <a:pPr>
              <a:defRPr/>
            </a:pPr>
            <a:fld id="{7541AF6A-3AD8-4608-A88D-DE5912880D4D}" type="slidenum">
              <a:rPr lang="fi-FI"/>
              <a:pPr>
                <a:defRPr/>
              </a:pPr>
              <a:t>‹#›</a:t>
            </a:fld>
            <a:endParaRPr lang="fi-FI"/>
          </a:p>
        </p:txBody>
      </p:sp>
    </p:spTree>
    <p:extLst>
      <p:ext uri="{BB962C8B-B14F-4D97-AF65-F5344CB8AC3E}">
        <p14:creationId xmlns:p14="http://schemas.microsoft.com/office/powerpoint/2010/main" val="129873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3">
            <a:extLst>
              <a:ext uri="{FF2B5EF4-FFF2-40B4-BE49-F238E27FC236}">
                <a16:creationId xmlns:a16="http://schemas.microsoft.com/office/drawing/2014/main" id="{7C2F5586-E500-47F6-A295-1BB262FCCCD7}"/>
              </a:ext>
            </a:extLst>
          </p:cNvPr>
          <p:cNvSpPr>
            <a:spLocks noGrp="1"/>
          </p:cNvSpPr>
          <p:nvPr>
            <p:ph type="dt" sz="half" idx="10"/>
          </p:nvPr>
        </p:nvSpPr>
        <p:spPr/>
        <p:txBody>
          <a:bodyPr/>
          <a:lstStyle>
            <a:lvl1pPr>
              <a:defRPr/>
            </a:lvl1pPr>
          </a:lstStyle>
          <a:p>
            <a:pPr>
              <a:defRPr/>
            </a:pPr>
            <a:fld id="{13D4F70E-23F2-49CE-8CB9-628CFF122220}" type="datetime1">
              <a:rPr lang="fi-FI" smtClean="0"/>
              <a:t>28.10.2022</a:t>
            </a:fld>
            <a:endParaRPr lang="fi-FI"/>
          </a:p>
        </p:txBody>
      </p:sp>
      <p:sp>
        <p:nvSpPr>
          <p:cNvPr id="4" name="Alatunnisteen paikkamerkki 4">
            <a:extLst>
              <a:ext uri="{FF2B5EF4-FFF2-40B4-BE49-F238E27FC236}">
                <a16:creationId xmlns:a16="http://schemas.microsoft.com/office/drawing/2014/main" id="{DA567EE0-BDCC-458E-B0DA-591E1FF9581B}"/>
              </a:ext>
            </a:extLst>
          </p:cNvPr>
          <p:cNvSpPr>
            <a:spLocks noGrp="1"/>
          </p:cNvSpPr>
          <p:nvPr>
            <p:ph type="ftr" sz="quarter" idx="11"/>
          </p:nvPr>
        </p:nvSpPr>
        <p:spPr/>
        <p:txBody>
          <a:bodyPr/>
          <a:lstStyle>
            <a:lvl1pPr>
              <a:defRPr/>
            </a:lvl1pPr>
          </a:lstStyle>
          <a:p>
            <a:pPr>
              <a:defRPr/>
            </a:pPr>
            <a:r>
              <a:rPr lang="fi-FI"/>
              <a:t>8. Normatiivinen etiikka</a:t>
            </a:r>
          </a:p>
        </p:txBody>
      </p:sp>
      <p:sp>
        <p:nvSpPr>
          <p:cNvPr id="5" name="Dian numeron paikkamerkki 5">
            <a:extLst>
              <a:ext uri="{FF2B5EF4-FFF2-40B4-BE49-F238E27FC236}">
                <a16:creationId xmlns:a16="http://schemas.microsoft.com/office/drawing/2014/main" id="{3C1BFC34-80DF-4991-B6FB-579AED686CFD}"/>
              </a:ext>
            </a:extLst>
          </p:cNvPr>
          <p:cNvSpPr>
            <a:spLocks noGrp="1"/>
          </p:cNvSpPr>
          <p:nvPr>
            <p:ph type="sldNum" sz="quarter" idx="12"/>
          </p:nvPr>
        </p:nvSpPr>
        <p:spPr/>
        <p:txBody>
          <a:bodyPr/>
          <a:lstStyle>
            <a:lvl1pPr>
              <a:defRPr/>
            </a:lvl1pPr>
          </a:lstStyle>
          <a:p>
            <a:pPr>
              <a:defRPr/>
            </a:pPr>
            <a:fld id="{82318B9D-E9A1-420E-A508-E539CFAF8592}" type="slidenum">
              <a:rPr lang="fi-FI"/>
              <a:pPr>
                <a:defRPr/>
              </a:pPr>
              <a:t>‹#›</a:t>
            </a:fld>
            <a:endParaRPr lang="fi-FI"/>
          </a:p>
        </p:txBody>
      </p:sp>
    </p:spTree>
    <p:extLst>
      <p:ext uri="{BB962C8B-B14F-4D97-AF65-F5344CB8AC3E}">
        <p14:creationId xmlns:p14="http://schemas.microsoft.com/office/powerpoint/2010/main" val="9395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F4B3C23E-6667-4184-8840-3675D28FF2C9}"/>
              </a:ext>
            </a:extLst>
          </p:cNvPr>
          <p:cNvSpPr>
            <a:spLocks noGrp="1"/>
          </p:cNvSpPr>
          <p:nvPr>
            <p:ph type="dt" sz="half" idx="10"/>
          </p:nvPr>
        </p:nvSpPr>
        <p:spPr/>
        <p:txBody>
          <a:bodyPr/>
          <a:lstStyle>
            <a:lvl1pPr>
              <a:defRPr/>
            </a:lvl1pPr>
          </a:lstStyle>
          <a:p>
            <a:pPr>
              <a:defRPr/>
            </a:pPr>
            <a:fld id="{A1E46333-85A2-4ACB-87BD-3531FA157E02}" type="datetime1">
              <a:rPr lang="fi-FI" smtClean="0"/>
              <a:t>28.10.2022</a:t>
            </a:fld>
            <a:endParaRPr lang="fi-FI"/>
          </a:p>
        </p:txBody>
      </p:sp>
      <p:sp>
        <p:nvSpPr>
          <p:cNvPr id="3" name="Alatunnisteen paikkamerkki 4">
            <a:extLst>
              <a:ext uri="{FF2B5EF4-FFF2-40B4-BE49-F238E27FC236}">
                <a16:creationId xmlns:a16="http://schemas.microsoft.com/office/drawing/2014/main" id="{488046CA-5570-4D5E-BBA4-674FDD2434B5}"/>
              </a:ext>
            </a:extLst>
          </p:cNvPr>
          <p:cNvSpPr>
            <a:spLocks noGrp="1"/>
          </p:cNvSpPr>
          <p:nvPr>
            <p:ph type="ftr" sz="quarter" idx="11"/>
          </p:nvPr>
        </p:nvSpPr>
        <p:spPr/>
        <p:txBody>
          <a:bodyPr/>
          <a:lstStyle>
            <a:lvl1pPr>
              <a:defRPr/>
            </a:lvl1pPr>
          </a:lstStyle>
          <a:p>
            <a:pPr>
              <a:defRPr/>
            </a:pPr>
            <a:r>
              <a:rPr lang="fi-FI"/>
              <a:t>8. Normatiivinen etiikka</a:t>
            </a:r>
          </a:p>
        </p:txBody>
      </p:sp>
      <p:sp>
        <p:nvSpPr>
          <p:cNvPr id="4" name="Dian numeron paikkamerkki 5">
            <a:extLst>
              <a:ext uri="{FF2B5EF4-FFF2-40B4-BE49-F238E27FC236}">
                <a16:creationId xmlns:a16="http://schemas.microsoft.com/office/drawing/2014/main" id="{96D59866-23FD-41E2-B8EC-9B511ED9F8C3}"/>
              </a:ext>
            </a:extLst>
          </p:cNvPr>
          <p:cNvSpPr>
            <a:spLocks noGrp="1"/>
          </p:cNvSpPr>
          <p:nvPr>
            <p:ph type="sldNum" sz="quarter" idx="12"/>
          </p:nvPr>
        </p:nvSpPr>
        <p:spPr/>
        <p:txBody>
          <a:bodyPr/>
          <a:lstStyle>
            <a:lvl1pPr>
              <a:defRPr/>
            </a:lvl1pPr>
          </a:lstStyle>
          <a:p>
            <a:pPr>
              <a:defRPr/>
            </a:pPr>
            <a:fld id="{411A44CC-96F3-4320-801D-EB5DB229DA64}" type="slidenum">
              <a:rPr lang="fi-FI"/>
              <a:pPr>
                <a:defRPr/>
              </a:pPr>
              <a:t>‹#›</a:t>
            </a:fld>
            <a:endParaRPr lang="fi-FI"/>
          </a:p>
        </p:txBody>
      </p:sp>
    </p:spTree>
    <p:extLst>
      <p:ext uri="{BB962C8B-B14F-4D97-AF65-F5344CB8AC3E}">
        <p14:creationId xmlns:p14="http://schemas.microsoft.com/office/powerpoint/2010/main" val="184024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E2ED750D-FD58-4404-B6A5-30CDDB54FE4E}"/>
              </a:ext>
            </a:extLst>
          </p:cNvPr>
          <p:cNvSpPr>
            <a:spLocks noGrp="1"/>
          </p:cNvSpPr>
          <p:nvPr>
            <p:ph type="dt" sz="half" idx="10"/>
          </p:nvPr>
        </p:nvSpPr>
        <p:spPr/>
        <p:txBody>
          <a:bodyPr/>
          <a:lstStyle>
            <a:lvl1pPr>
              <a:defRPr/>
            </a:lvl1pPr>
          </a:lstStyle>
          <a:p>
            <a:pPr>
              <a:defRPr/>
            </a:pPr>
            <a:fld id="{0DB3E013-DE48-4C6A-8AD8-17D03D84BB94}" type="datetime1">
              <a:rPr lang="fi-FI" smtClean="0"/>
              <a:t>28.10.2022</a:t>
            </a:fld>
            <a:endParaRPr lang="fi-FI"/>
          </a:p>
        </p:txBody>
      </p:sp>
      <p:sp>
        <p:nvSpPr>
          <p:cNvPr id="6" name="Alatunnisteen paikkamerkki 4">
            <a:extLst>
              <a:ext uri="{FF2B5EF4-FFF2-40B4-BE49-F238E27FC236}">
                <a16:creationId xmlns:a16="http://schemas.microsoft.com/office/drawing/2014/main" id="{F87D7741-E6DB-4A50-BA24-590674835240}"/>
              </a:ext>
            </a:extLst>
          </p:cNvPr>
          <p:cNvSpPr>
            <a:spLocks noGrp="1"/>
          </p:cNvSpPr>
          <p:nvPr>
            <p:ph type="ftr" sz="quarter" idx="11"/>
          </p:nvPr>
        </p:nvSpPr>
        <p:spPr/>
        <p:txBody>
          <a:bodyPr/>
          <a:lstStyle>
            <a:lvl1pPr>
              <a:defRPr/>
            </a:lvl1pPr>
          </a:lstStyle>
          <a:p>
            <a:pPr>
              <a:defRPr/>
            </a:pPr>
            <a:r>
              <a:rPr lang="fi-FI"/>
              <a:t>8. Normatiivinen etiikka</a:t>
            </a:r>
          </a:p>
        </p:txBody>
      </p:sp>
      <p:sp>
        <p:nvSpPr>
          <p:cNvPr id="7" name="Dian numeron paikkamerkki 5">
            <a:extLst>
              <a:ext uri="{FF2B5EF4-FFF2-40B4-BE49-F238E27FC236}">
                <a16:creationId xmlns:a16="http://schemas.microsoft.com/office/drawing/2014/main" id="{C29A21E4-6838-42C9-812C-052181A0A584}"/>
              </a:ext>
            </a:extLst>
          </p:cNvPr>
          <p:cNvSpPr>
            <a:spLocks noGrp="1"/>
          </p:cNvSpPr>
          <p:nvPr>
            <p:ph type="sldNum" sz="quarter" idx="12"/>
          </p:nvPr>
        </p:nvSpPr>
        <p:spPr/>
        <p:txBody>
          <a:bodyPr/>
          <a:lstStyle>
            <a:lvl1pPr>
              <a:defRPr/>
            </a:lvl1pPr>
          </a:lstStyle>
          <a:p>
            <a:pPr>
              <a:defRPr/>
            </a:pPr>
            <a:fld id="{4A86DF0D-19BD-4C54-9BE4-9779AF01D9B3}" type="slidenum">
              <a:rPr lang="fi-FI"/>
              <a:pPr>
                <a:defRPr/>
              </a:pPr>
              <a:t>‹#›</a:t>
            </a:fld>
            <a:endParaRPr lang="fi-FI"/>
          </a:p>
        </p:txBody>
      </p:sp>
    </p:spTree>
    <p:extLst>
      <p:ext uri="{BB962C8B-B14F-4D97-AF65-F5344CB8AC3E}">
        <p14:creationId xmlns:p14="http://schemas.microsoft.com/office/powerpoint/2010/main" val="313038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965EA9AC-E186-41C8-8B52-422C7FB25917}"/>
              </a:ext>
            </a:extLst>
          </p:cNvPr>
          <p:cNvSpPr>
            <a:spLocks noGrp="1"/>
          </p:cNvSpPr>
          <p:nvPr>
            <p:ph type="dt" sz="half" idx="10"/>
          </p:nvPr>
        </p:nvSpPr>
        <p:spPr/>
        <p:txBody>
          <a:bodyPr/>
          <a:lstStyle>
            <a:lvl1pPr>
              <a:defRPr/>
            </a:lvl1pPr>
          </a:lstStyle>
          <a:p>
            <a:pPr>
              <a:defRPr/>
            </a:pPr>
            <a:fld id="{1B0B093F-D683-4B8A-871A-78EAC8E6308D}" type="datetime1">
              <a:rPr lang="fi-FI" smtClean="0"/>
              <a:t>28.10.2022</a:t>
            </a:fld>
            <a:endParaRPr lang="fi-FI"/>
          </a:p>
        </p:txBody>
      </p:sp>
      <p:sp>
        <p:nvSpPr>
          <p:cNvPr id="6" name="Alatunnisteen paikkamerkki 4">
            <a:extLst>
              <a:ext uri="{FF2B5EF4-FFF2-40B4-BE49-F238E27FC236}">
                <a16:creationId xmlns:a16="http://schemas.microsoft.com/office/drawing/2014/main" id="{2F1276AF-C27E-409F-AACA-0029385018FA}"/>
              </a:ext>
            </a:extLst>
          </p:cNvPr>
          <p:cNvSpPr>
            <a:spLocks noGrp="1"/>
          </p:cNvSpPr>
          <p:nvPr>
            <p:ph type="ftr" sz="quarter" idx="11"/>
          </p:nvPr>
        </p:nvSpPr>
        <p:spPr/>
        <p:txBody>
          <a:bodyPr/>
          <a:lstStyle>
            <a:lvl1pPr>
              <a:defRPr/>
            </a:lvl1pPr>
          </a:lstStyle>
          <a:p>
            <a:pPr>
              <a:defRPr/>
            </a:pPr>
            <a:r>
              <a:rPr lang="fi-FI"/>
              <a:t>8. Normatiivinen etiikka</a:t>
            </a:r>
          </a:p>
        </p:txBody>
      </p:sp>
      <p:sp>
        <p:nvSpPr>
          <p:cNvPr id="7" name="Dian numeron paikkamerkki 5">
            <a:extLst>
              <a:ext uri="{FF2B5EF4-FFF2-40B4-BE49-F238E27FC236}">
                <a16:creationId xmlns:a16="http://schemas.microsoft.com/office/drawing/2014/main" id="{2C5E2F57-3B6F-480B-ABBB-7EBFC06A4AD1}"/>
              </a:ext>
            </a:extLst>
          </p:cNvPr>
          <p:cNvSpPr>
            <a:spLocks noGrp="1"/>
          </p:cNvSpPr>
          <p:nvPr>
            <p:ph type="sldNum" sz="quarter" idx="12"/>
          </p:nvPr>
        </p:nvSpPr>
        <p:spPr/>
        <p:txBody>
          <a:bodyPr/>
          <a:lstStyle>
            <a:lvl1pPr>
              <a:defRPr/>
            </a:lvl1pPr>
          </a:lstStyle>
          <a:p>
            <a:pPr>
              <a:defRPr/>
            </a:pPr>
            <a:fld id="{4AFFEBD6-6EEF-4875-877D-BE29F49C4792}" type="slidenum">
              <a:rPr lang="fi-FI"/>
              <a:pPr>
                <a:defRPr/>
              </a:pPr>
              <a:t>‹#›</a:t>
            </a:fld>
            <a:endParaRPr lang="fi-FI"/>
          </a:p>
        </p:txBody>
      </p:sp>
    </p:spTree>
    <p:extLst>
      <p:ext uri="{BB962C8B-B14F-4D97-AF65-F5344CB8AC3E}">
        <p14:creationId xmlns:p14="http://schemas.microsoft.com/office/powerpoint/2010/main" val="281424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E430C20-4639-48C3-80C8-1104405B606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121"/>
            <a:ext cx="12192000" cy="6857194"/>
          </a:xfrm>
          <a:prstGeom prst="rect">
            <a:avLst/>
          </a:prstGeom>
        </p:spPr>
      </p:pic>
      <p:sp>
        <p:nvSpPr>
          <p:cNvPr id="1026" name="Otsikon paikkamerkki 1">
            <a:extLst>
              <a:ext uri="{FF2B5EF4-FFF2-40B4-BE49-F238E27FC236}">
                <a16:creationId xmlns:a16="http://schemas.microsoft.com/office/drawing/2014/main" id="{14085B97-98C2-49A5-8470-E778B42E57E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dirty="0"/>
              <a:t>Muokkaa </a:t>
            </a:r>
            <a:r>
              <a:rPr lang="fi-FI" altLang="fi-FI" dirty="0" err="1"/>
              <a:t>ots</a:t>
            </a:r>
            <a:r>
              <a:rPr lang="fi-FI" altLang="fi-FI" dirty="0"/>
              <a:t>. </a:t>
            </a:r>
            <a:r>
              <a:rPr lang="fi-FI" altLang="fi-FI" dirty="0" err="1"/>
              <a:t>perustyyl</a:t>
            </a:r>
            <a:r>
              <a:rPr lang="fi-FI" altLang="fi-FI" dirty="0"/>
              <a:t>. </a:t>
            </a:r>
            <a:r>
              <a:rPr lang="fi-FI" altLang="fi-FI" dirty="0" err="1"/>
              <a:t>napsautt</a:t>
            </a:r>
            <a:r>
              <a:rPr lang="fi-FI" altLang="fi-FI" dirty="0"/>
              <a:t>.</a:t>
            </a:r>
          </a:p>
        </p:txBody>
      </p:sp>
      <p:sp>
        <p:nvSpPr>
          <p:cNvPr id="1027" name="Tekstin paikkamerkki 2">
            <a:extLst>
              <a:ext uri="{FF2B5EF4-FFF2-40B4-BE49-F238E27FC236}">
                <a16:creationId xmlns:a16="http://schemas.microsoft.com/office/drawing/2014/main" id="{6978D60B-4095-4493-8799-E92A10BBC2C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dirty="0"/>
              <a:t>Muokkaa tekstin perustyylejä napsauttamalla</a:t>
            </a:r>
          </a:p>
          <a:p>
            <a:pPr lvl="1"/>
            <a:r>
              <a:rPr lang="fi-FI" altLang="fi-FI" dirty="0"/>
              <a:t>toinen taso</a:t>
            </a:r>
          </a:p>
          <a:p>
            <a:pPr lvl="2"/>
            <a:r>
              <a:rPr lang="fi-FI" altLang="fi-FI" dirty="0"/>
              <a:t>kolmas taso</a:t>
            </a:r>
          </a:p>
          <a:p>
            <a:pPr lvl="3"/>
            <a:r>
              <a:rPr lang="fi-FI" altLang="fi-FI" dirty="0"/>
              <a:t>neljäs taso</a:t>
            </a:r>
          </a:p>
          <a:p>
            <a:pPr lvl="4"/>
            <a:r>
              <a:rPr lang="fi-FI" altLang="fi-FI" dirty="0"/>
              <a:t>viides taso</a:t>
            </a:r>
          </a:p>
        </p:txBody>
      </p:sp>
      <p:sp>
        <p:nvSpPr>
          <p:cNvPr id="4" name="Päivämäärän paikkamerkki 3">
            <a:extLst>
              <a:ext uri="{FF2B5EF4-FFF2-40B4-BE49-F238E27FC236}">
                <a16:creationId xmlns:a16="http://schemas.microsoft.com/office/drawing/2014/main" id="{C31D57F6-CAAD-41DC-BC20-4CD2ABA67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87321B0B-22FA-4187-A392-1EAEC596B11B}" type="datetime1">
              <a:rPr lang="fi-FI" smtClean="0"/>
              <a:t>28.10.2022</a:t>
            </a:fld>
            <a:endParaRPr lang="fi-FI"/>
          </a:p>
        </p:txBody>
      </p:sp>
      <p:sp>
        <p:nvSpPr>
          <p:cNvPr id="5" name="Alatunnisteen paikkamerkki 4">
            <a:extLst>
              <a:ext uri="{FF2B5EF4-FFF2-40B4-BE49-F238E27FC236}">
                <a16:creationId xmlns:a16="http://schemas.microsoft.com/office/drawing/2014/main" id="{C4FD9B32-E1DD-402A-9940-16925565B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i-FI"/>
              <a:t>8. Normatiivinen etiikka</a:t>
            </a:r>
          </a:p>
        </p:txBody>
      </p:sp>
      <p:sp>
        <p:nvSpPr>
          <p:cNvPr id="6" name="Dian numeron paikkamerkki 5">
            <a:extLst>
              <a:ext uri="{FF2B5EF4-FFF2-40B4-BE49-F238E27FC236}">
                <a16:creationId xmlns:a16="http://schemas.microsoft.com/office/drawing/2014/main" id="{2D74DED2-AF73-4178-B310-59C4B70BB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C5D05AB-3EA4-4E98-908F-7F30D17DE006}"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fontAlgn="base">
        <a:lnSpc>
          <a:spcPct val="90000"/>
        </a:lnSpc>
        <a:spcBef>
          <a:spcPct val="0"/>
        </a:spcBef>
        <a:spcAft>
          <a:spcPct val="0"/>
        </a:spcAft>
        <a:defRPr sz="4200" kern="1200">
          <a:solidFill>
            <a:schemeClr val="tx1"/>
          </a:solidFill>
          <a:latin typeface="+mn-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800100" indent="-342900" algn="l" rtl="0" fontAlgn="base">
        <a:lnSpc>
          <a:spcPct val="90000"/>
        </a:lnSpc>
        <a:spcBef>
          <a:spcPts val="500"/>
        </a:spcBef>
        <a:spcAft>
          <a:spcPct val="0"/>
        </a:spcAft>
        <a:buFont typeface="Calibri" panose="020F0502020204030204" pitchFamily="34" charset="0"/>
        <a:buChar char="̶"/>
        <a:defRPr sz="22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2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22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sK4hTD6v0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f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D3F8719-C9C6-4FFD-8878-4515793A8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
        <p:nvSpPr>
          <p:cNvPr id="2" name="Otsikko 1">
            <a:extLst>
              <a:ext uri="{FF2B5EF4-FFF2-40B4-BE49-F238E27FC236}">
                <a16:creationId xmlns:a16="http://schemas.microsoft.com/office/drawing/2014/main" id="{66D694EB-E207-48D4-A508-CBBE8382F9FE}"/>
              </a:ext>
            </a:extLst>
          </p:cNvPr>
          <p:cNvSpPr>
            <a:spLocks noGrp="1"/>
          </p:cNvSpPr>
          <p:nvPr>
            <p:ph type="ctrTitle"/>
          </p:nvPr>
        </p:nvSpPr>
        <p:spPr/>
        <p:txBody>
          <a:bodyPr rtlCol="0">
            <a:normAutofit/>
          </a:bodyPr>
          <a:lstStyle/>
          <a:p>
            <a:pPr fontAlgn="auto">
              <a:spcAft>
                <a:spcPts val="0"/>
              </a:spcAft>
              <a:defRPr/>
            </a:pPr>
            <a:r>
              <a:rPr lang="fi-FI" sz="4800" dirty="0">
                <a:latin typeface="+mn-lt"/>
              </a:rPr>
              <a:t>8. Normatiivinen etiikka</a:t>
            </a:r>
          </a:p>
        </p:txBody>
      </p:sp>
      <p:sp>
        <p:nvSpPr>
          <p:cNvPr id="2051" name="Alaotsikko 2">
            <a:extLst>
              <a:ext uri="{FF2B5EF4-FFF2-40B4-BE49-F238E27FC236}">
                <a16:creationId xmlns:a16="http://schemas.microsoft.com/office/drawing/2014/main" id="{527B8528-272B-4F1B-9BC7-4390F3F102F6}"/>
              </a:ext>
            </a:extLst>
          </p:cNvPr>
          <p:cNvSpPr>
            <a:spLocks noGrp="1" noChangeArrowheads="1"/>
          </p:cNvSpPr>
          <p:nvPr>
            <p:ph type="subTitle" idx="1"/>
          </p:nvPr>
        </p:nvSpPr>
        <p:spPr/>
        <p:txBody>
          <a:bodyPr/>
          <a:lstStyle/>
          <a:p>
            <a:r>
              <a:rPr lang="fi-FI" altLang="fi-FI" sz="3200" dirty="0"/>
              <a:t>Ydinsisällöt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l">
              <a:lnSpc>
                <a:spcPct val="100000"/>
              </a:lnSpc>
              <a:buClr>
                <a:schemeClr val="dk1"/>
              </a:buClr>
              <a:buSzPts val="4400"/>
            </a:pPr>
            <a:r>
              <a:rPr lang="en-US" dirty="0" err="1">
                <a:solidFill>
                  <a:schemeClr val="dk1"/>
                </a:solidFill>
                <a:latin typeface="Calibri"/>
                <a:ea typeface="Calibri"/>
                <a:cs typeface="Calibri"/>
                <a:sym typeface="Calibri"/>
              </a:rPr>
              <a:t>Velvollisuusetiikka</a:t>
            </a:r>
            <a:endParaRPr dirty="0"/>
          </a:p>
        </p:txBody>
      </p:sp>
      <p:sp>
        <p:nvSpPr>
          <p:cNvPr id="2" name="Sisällön paikkamerkki 1">
            <a:extLst>
              <a:ext uri="{FF2B5EF4-FFF2-40B4-BE49-F238E27FC236}">
                <a16:creationId xmlns:a16="http://schemas.microsoft.com/office/drawing/2014/main" id="{7A53C58A-DE51-4A9E-A8BF-839F6FC0501E}"/>
              </a:ext>
            </a:extLst>
          </p:cNvPr>
          <p:cNvSpPr>
            <a:spLocks noGrp="1"/>
          </p:cNvSpPr>
          <p:nvPr>
            <p:ph idx="1"/>
          </p:nvPr>
        </p:nvSpPr>
        <p:spPr/>
        <p:txBody>
          <a:bodyPr/>
          <a:lstStyle/>
          <a:p>
            <a:pPr marL="457200" indent="-368300">
              <a:spcBef>
                <a:spcPts val="0"/>
              </a:spcBef>
              <a:spcAft>
                <a:spcPts val="0"/>
              </a:spcAft>
              <a:buClr>
                <a:schemeClr val="dk1"/>
              </a:buClr>
              <a:buSzPct val="100000"/>
              <a:buFont typeface="Arial"/>
              <a:buChar char="•"/>
            </a:pPr>
            <a:r>
              <a:rPr lang="fi-FI" sz="2800" dirty="0">
                <a:solidFill>
                  <a:schemeClr val="dk1"/>
                </a:solidFill>
                <a:latin typeface="Calibri"/>
                <a:ea typeface="Calibri"/>
                <a:cs typeface="Calibri"/>
                <a:sym typeface="Calibri"/>
              </a:rPr>
              <a:t>Velvollisuusetiikka painottaa moraaliperiaatteita ja niiden noudattamista.</a:t>
            </a:r>
            <a:endParaRPr lang="fi-FI" sz="2800" dirty="0"/>
          </a:p>
          <a:p>
            <a:pPr marL="457200" indent="-368300">
              <a:spcBef>
                <a:spcPts val="0"/>
              </a:spcBef>
              <a:spcAft>
                <a:spcPts val="0"/>
              </a:spcAft>
              <a:buClr>
                <a:schemeClr val="dk1"/>
              </a:buClr>
              <a:buSzPct val="100000"/>
              <a:buFont typeface="Arial"/>
              <a:buChar char="•"/>
            </a:pPr>
            <a:r>
              <a:rPr lang="fi-FI" sz="2800" dirty="0">
                <a:solidFill>
                  <a:schemeClr val="dk1"/>
                </a:solidFill>
                <a:latin typeface="Calibri"/>
                <a:ea typeface="Calibri"/>
                <a:cs typeface="Calibri"/>
                <a:sym typeface="Calibri"/>
              </a:rPr>
              <a:t>Velvollisuusetiikalle oleellista on oikein tekeminen ja väärin tekemisen välttäminen.</a:t>
            </a:r>
            <a:endParaRPr lang="fi-FI" sz="2800" dirty="0"/>
          </a:p>
          <a:p>
            <a:pPr>
              <a:buSzPct val="100000"/>
            </a:pPr>
            <a:endParaRPr lang="fi-FI" sz="2800" dirty="0"/>
          </a:p>
        </p:txBody>
      </p:sp>
      <p:pic>
        <p:nvPicPr>
          <p:cNvPr id="225" name="Google Shape;225;p35"/>
          <p:cNvPicPr preferRelativeResize="0"/>
          <p:nvPr/>
        </p:nvPicPr>
        <p:blipFill rotWithShape="1">
          <a:blip r:embed="rId3">
            <a:alphaModFix/>
          </a:blip>
          <a:srcRect/>
          <a:stretch/>
        </p:blipFill>
        <p:spPr>
          <a:xfrm>
            <a:off x="8523968" y="3303044"/>
            <a:ext cx="2017712" cy="3406775"/>
          </a:xfrm>
          <a:prstGeom prst="rect">
            <a:avLst/>
          </a:prstGeom>
          <a:noFill/>
          <a:ln>
            <a:noFill/>
          </a:ln>
        </p:spPr>
      </p:pic>
      <p:sp>
        <p:nvSpPr>
          <p:cNvPr id="3" name="Alatunnisteen paikkamerkki 2">
            <a:extLst>
              <a:ext uri="{FF2B5EF4-FFF2-40B4-BE49-F238E27FC236}">
                <a16:creationId xmlns:a16="http://schemas.microsoft.com/office/drawing/2014/main" id="{6EA0CFFE-4FED-474A-A581-A0C1116C11A1}"/>
              </a:ext>
            </a:extLst>
          </p:cNvPr>
          <p:cNvSpPr>
            <a:spLocks noGrp="1"/>
          </p:cNvSpPr>
          <p:nvPr>
            <p:ph type="ftr" sz="quarter" idx="11"/>
          </p:nvPr>
        </p:nvSpPr>
        <p:spPr/>
        <p:txBody>
          <a:bodyPr/>
          <a:lstStyle/>
          <a:p>
            <a:pPr>
              <a:defRPr/>
            </a:pPr>
            <a:r>
              <a:rPr lang="fi-FI"/>
              <a:t>8. Normatiivinen etiikka</a:t>
            </a:r>
          </a:p>
        </p:txBody>
      </p:sp>
      <p:sp>
        <p:nvSpPr>
          <p:cNvPr id="4" name="Dian numeron paikkamerkki 3">
            <a:extLst>
              <a:ext uri="{FF2B5EF4-FFF2-40B4-BE49-F238E27FC236}">
                <a16:creationId xmlns:a16="http://schemas.microsoft.com/office/drawing/2014/main" id="{57F36E24-766C-4AEE-9968-EB6879E4E457}"/>
              </a:ext>
            </a:extLst>
          </p:cNvPr>
          <p:cNvSpPr>
            <a:spLocks noGrp="1"/>
          </p:cNvSpPr>
          <p:nvPr>
            <p:ph type="sldNum" sz="quarter" idx="12"/>
          </p:nvPr>
        </p:nvSpPr>
        <p:spPr/>
        <p:txBody>
          <a:bodyPr/>
          <a:lstStyle/>
          <a:p>
            <a:pPr>
              <a:defRPr/>
            </a:pPr>
            <a:fld id="{2901FB1B-E8C8-4B5E-B1C1-0BFDAE84AB66}" type="slidenum">
              <a:rPr lang="fi-FI" smtClean="0"/>
              <a:pPr>
                <a:defRPr/>
              </a:pPr>
              <a:t>10</a:t>
            </a:fld>
            <a:endParaRPr lang="fi-F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 name="Otsikko 1">
            <a:extLst>
              <a:ext uri="{FF2B5EF4-FFF2-40B4-BE49-F238E27FC236}">
                <a16:creationId xmlns:a16="http://schemas.microsoft.com/office/drawing/2014/main" id="{E160D61A-4BBD-4F9C-82A8-EC63CAB3D95A}"/>
              </a:ext>
            </a:extLst>
          </p:cNvPr>
          <p:cNvSpPr>
            <a:spLocks noGrp="1"/>
          </p:cNvSpPr>
          <p:nvPr>
            <p:ph type="title"/>
          </p:nvPr>
        </p:nvSpPr>
        <p:spPr/>
        <p:txBody>
          <a:bodyPr/>
          <a:lstStyle/>
          <a:p>
            <a:endParaRPr lang="fi-FI"/>
          </a:p>
        </p:txBody>
      </p:sp>
      <p:pic>
        <p:nvPicPr>
          <p:cNvPr id="5" name="Sisällön paikkamerkki 4" descr="Kuva, joka sisältää kohteen teksti&#10;&#10;Kuvaus luotu automaattisesti">
            <a:extLst>
              <a:ext uri="{FF2B5EF4-FFF2-40B4-BE49-F238E27FC236}">
                <a16:creationId xmlns:a16="http://schemas.microsoft.com/office/drawing/2014/main" id="{9F0F11C6-739A-45F6-BCD3-DA0CD6961C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601" y="1122417"/>
            <a:ext cx="11758798" cy="3867593"/>
          </a:xfrm>
        </p:spPr>
      </p:pic>
      <p:sp>
        <p:nvSpPr>
          <p:cNvPr id="6" name="Alatunnisteen paikkamerkki 5">
            <a:extLst>
              <a:ext uri="{FF2B5EF4-FFF2-40B4-BE49-F238E27FC236}">
                <a16:creationId xmlns:a16="http://schemas.microsoft.com/office/drawing/2014/main" id="{23E0DDF9-E04A-467E-8A25-57598FDFA05F}"/>
              </a:ext>
            </a:extLst>
          </p:cNvPr>
          <p:cNvSpPr>
            <a:spLocks noGrp="1"/>
          </p:cNvSpPr>
          <p:nvPr>
            <p:ph type="ftr" sz="quarter" idx="11"/>
          </p:nvPr>
        </p:nvSpPr>
        <p:spPr/>
        <p:txBody>
          <a:bodyPr/>
          <a:lstStyle/>
          <a:p>
            <a:pPr>
              <a:defRPr/>
            </a:pPr>
            <a:r>
              <a:rPr lang="fi-FI"/>
              <a:t>8. Normatiivinen etiikka</a:t>
            </a:r>
          </a:p>
        </p:txBody>
      </p:sp>
      <p:sp>
        <p:nvSpPr>
          <p:cNvPr id="7" name="Dian numeron paikkamerkki 6">
            <a:extLst>
              <a:ext uri="{FF2B5EF4-FFF2-40B4-BE49-F238E27FC236}">
                <a16:creationId xmlns:a16="http://schemas.microsoft.com/office/drawing/2014/main" id="{ADC1FC1F-A755-483C-AB0D-FC58F7E088A2}"/>
              </a:ext>
            </a:extLst>
          </p:cNvPr>
          <p:cNvSpPr>
            <a:spLocks noGrp="1"/>
          </p:cNvSpPr>
          <p:nvPr>
            <p:ph type="sldNum" sz="quarter" idx="12"/>
          </p:nvPr>
        </p:nvSpPr>
        <p:spPr/>
        <p:txBody>
          <a:bodyPr/>
          <a:lstStyle/>
          <a:p>
            <a:pPr>
              <a:defRPr/>
            </a:pPr>
            <a:fld id="{2901FB1B-E8C8-4B5E-B1C1-0BFDAE84AB66}" type="slidenum">
              <a:rPr lang="fi-FI" smtClean="0"/>
              <a:pPr>
                <a:defRPr/>
              </a:pPr>
              <a:t>11</a:t>
            </a:fld>
            <a:endParaRPr lang="fi-FI"/>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 name="Otsikko 1">
            <a:extLst>
              <a:ext uri="{FF2B5EF4-FFF2-40B4-BE49-F238E27FC236}">
                <a16:creationId xmlns:a16="http://schemas.microsoft.com/office/drawing/2014/main" id="{1064AFC9-A98D-4392-9266-F4D0F9C32E5E}"/>
              </a:ext>
            </a:extLst>
          </p:cNvPr>
          <p:cNvSpPr>
            <a:spLocks noGrp="1"/>
          </p:cNvSpPr>
          <p:nvPr>
            <p:ph type="title"/>
          </p:nvPr>
        </p:nvSpPr>
        <p:spPr/>
        <p:txBody>
          <a:bodyPr/>
          <a:lstStyle/>
          <a:p>
            <a:endParaRPr lang="fi-FI"/>
          </a:p>
        </p:txBody>
      </p:sp>
      <p:pic>
        <p:nvPicPr>
          <p:cNvPr id="5" name="Kuva 4">
            <a:extLst>
              <a:ext uri="{FF2B5EF4-FFF2-40B4-BE49-F238E27FC236}">
                <a16:creationId xmlns:a16="http://schemas.microsoft.com/office/drawing/2014/main" id="{CCDCB1C3-B644-440B-9623-3CD7123E7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55" y="1150422"/>
            <a:ext cx="10729890" cy="4557155"/>
          </a:xfrm>
          <a:prstGeom prst="rect">
            <a:avLst/>
          </a:prstGeom>
        </p:spPr>
      </p:pic>
      <p:sp>
        <p:nvSpPr>
          <p:cNvPr id="6" name="Alatunnisteen paikkamerkki 5">
            <a:extLst>
              <a:ext uri="{FF2B5EF4-FFF2-40B4-BE49-F238E27FC236}">
                <a16:creationId xmlns:a16="http://schemas.microsoft.com/office/drawing/2014/main" id="{0EB8F374-0A14-42DF-97B5-EC893299E8EE}"/>
              </a:ext>
            </a:extLst>
          </p:cNvPr>
          <p:cNvSpPr>
            <a:spLocks noGrp="1"/>
          </p:cNvSpPr>
          <p:nvPr>
            <p:ph type="ftr" sz="quarter" idx="11"/>
          </p:nvPr>
        </p:nvSpPr>
        <p:spPr/>
        <p:txBody>
          <a:bodyPr/>
          <a:lstStyle/>
          <a:p>
            <a:pPr>
              <a:defRPr/>
            </a:pPr>
            <a:r>
              <a:rPr lang="fi-FI"/>
              <a:t>8. Normatiivinen etiikka</a:t>
            </a:r>
          </a:p>
        </p:txBody>
      </p:sp>
      <p:sp>
        <p:nvSpPr>
          <p:cNvPr id="7" name="Dian numeron paikkamerkki 6">
            <a:extLst>
              <a:ext uri="{FF2B5EF4-FFF2-40B4-BE49-F238E27FC236}">
                <a16:creationId xmlns:a16="http://schemas.microsoft.com/office/drawing/2014/main" id="{C68B9569-6AB5-4CFC-8A7D-469EE2BA37F5}"/>
              </a:ext>
            </a:extLst>
          </p:cNvPr>
          <p:cNvSpPr>
            <a:spLocks noGrp="1"/>
          </p:cNvSpPr>
          <p:nvPr>
            <p:ph type="sldNum" sz="quarter" idx="12"/>
          </p:nvPr>
        </p:nvSpPr>
        <p:spPr/>
        <p:txBody>
          <a:bodyPr/>
          <a:lstStyle/>
          <a:p>
            <a:pPr>
              <a:defRPr/>
            </a:pPr>
            <a:fld id="{2901FB1B-E8C8-4B5E-B1C1-0BFDAE84AB66}" type="slidenum">
              <a:rPr lang="fi-FI" smtClean="0"/>
              <a:pPr>
                <a:defRPr/>
              </a:pPr>
              <a:t>12</a:t>
            </a:fld>
            <a:endParaRPr lang="fi-F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l">
              <a:lnSpc>
                <a:spcPct val="100000"/>
              </a:lnSpc>
              <a:buClr>
                <a:schemeClr val="dk1"/>
              </a:buClr>
              <a:buSzPts val="4400"/>
            </a:pPr>
            <a:r>
              <a:rPr lang="en-US" dirty="0">
                <a:solidFill>
                  <a:schemeClr val="dk1"/>
                </a:solidFill>
                <a:latin typeface="Calibri"/>
                <a:ea typeface="Calibri"/>
                <a:cs typeface="Calibri"/>
                <a:sym typeface="Calibri"/>
              </a:rPr>
              <a:t>Taito: </a:t>
            </a:r>
            <a:r>
              <a:rPr lang="en-US" dirty="0" err="1">
                <a:solidFill>
                  <a:schemeClr val="dk1"/>
                </a:solidFill>
                <a:latin typeface="Calibri"/>
                <a:ea typeface="Calibri"/>
                <a:cs typeface="Calibri"/>
                <a:sym typeface="Calibri"/>
              </a:rPr>
              <a:t>Aidot</a:t>
            </a:r>
            <a:r>
              <a:rPr lang="en-US" dirty="0">
                <a:solidFill>
                  <a:schemeClr val="dk1"/>
                </a:solidFill>
                <a:latin typeface="Calibri"/>
                <a:ea typeface="Calibri"/>
                <a:cs typeface="Calibri"/>
                <a:sym typeface="Calibri"/>
              </a:rPr>
              <a:t> ja </a:t>
            </a:r>
            <a:r>
              <a:rPr lang="en-US" dirty="0" err="1">
                <a:solidFill>
                  <a:schemeClr val="dk1"/>
                </a:solidFill>
                <a:latin typeface="Calibri"/>
                <a:ea typeface="Calibri"/>
                <a:cs typeface="Calibri"/>
                <a:sym typeface="Calibri"/>
              </a:rPr>
              <a:t>väärät</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dilemmat</a:t>
            </a:r>
            <a:endParaRPr dirty="0"/>
          </a:p>
        </p:txBody>
      </p:sp>
      <p:sp>
        <p:nvSpPr>
          <p:cNvPr id="2" name="Sisällön paikkamerkki 1">
            <a:extLst>
              <a:ext uri="{FF2B5EF4-FFF2-40B4-BE49-F238E27FC236}">
                <a16:creationId xmlns:a16="http://schemas.microsoft.com/office/drawing/2014/main" id="{A9FF1A8A-306C-43C9-BE6B-614779876F44}"/>
              </a:ext>
            </a:extLst>
          </p:cNvPr>
          <p:cNvSpPr>
            <a:spLocks noGrp="1"/>
          </p:cNvSpPr>
          <p:nvPr>
            <p:ph idx="1"/>
          </p:nvPr>
        </p:nvSpPr>
        <p:spPr/>
        <p:txBody>
          <a:bodyPr/>
          <a:lstStyle/>
          <a:p>
            <a:r>
              <a:rPr lang="fi-FI" sz="2800" dirty="0"/>
              <a:t>Aidossa dilemmassa pohditaan valintaa kahden tai useamman vaihtoehdon väliltä.</a:t>
            </a:r>
          </a:p>
          <a:p>
            <a:r>
              <a:rPr lang="fi-FI" sz="2800" dirty="0"/>
              <a:t>Väärässä dilemmassa tilanne luodaan näyttämään virheellisesti siltä, että vaihtoehtoja on vain kaksi.</a:t>
            </a:r>
          </a:p>
          <a:p>
            <a:endParaRPr lang="fi-FI" sz="2800" dirty="0"/>
          </a:p>
        </p:txBody>
      </p:sp>
      <p:sp>
        <p:nvSpPr>
          <p:cNvPr id="3" name="Alatunnisteen paikkamerkki 2">
            <a:extLst>
              <a:ext uri="{FF2B5EF4-FFF2-40B4-BE49-F238E27FC236}">
                <a16:creationId xmlns:a16="http://schemas.microsoft.com/office/drawing/2014/main" id="{EA35BA1B-DCEC-4B75-9E8C-2670D7D2D030}"/>
              </a:ext>
            </a:extLst>
          </p:cNvPr>
          <p:cNvSpPr>
            <a:spLocks noGrp="1"/>
          </p:cNvSpPr>
          <p:nvPr>
            <p:ph type="ftr" sz="quarter" idx="11"/>
          </p:nvPr>
        </p:nvSpPr>
        <p:spPr/>
        <p:txBody>
          <a:bodyPr/>
          <a:lstStyle/>
          <a:p>
            <a:pPr>
              <a:defRPr/>
            </a:pPr>
            <a:r>
              <a:rPr lang="fi-FI"/>
              <a:t>8. Normatiivinen etiikka</a:t>
            </a:r>
          </a:p>
        </p:txBody>
      </p:sp>
      <p:sp>
        <p:nvSpPr>
          <p:cNvPr id="4" name="Dian numeron paikkamerkki 3">
            <a:extLst>
              <a:ext uri="{FF2B5EF4-FFF2-40B4-BE49-F238E27FC236}">
                <a16:creationId xmlns:a16="http://schemas.microsoft.com/office/drawing/2014/main" id="{25DA778E-23B6-4BDE-967E-B803B4F5C882}"/>
              </a:ext>
            </a:extLst>
          </p:cNvPr>
          <p:cNvSpPr>
            <a:spLocks noGrp="1"/>
          </p:cNvSpPr>
          <p:nvPr>
            <p:ph type="sldNum" sz="quarter" idx="12"/>
          </p:nvPr>
        </p:nvSpPr>
        <p:spPr/>
        <p:txBody>
          <a:bodyPr/>
          <a:lstStyle/>
          <a:p>
            <a:pPr>
              <a:defRPr/>
            </a:pPr>
            <a:fld id="{2901FB1B-E8C8-4B5E-B1C1-0BFDAE84AB66}" type="slidenum">
              <a:rPr lang="fi-FI" smtClean="0"/>
              <a:pPr>
                <a:defRPr/>
              </a:pPr>
              <a:t>13</a:t>
            </a:fld>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l">
              <a:lnSpc>
                <a:spcPct val="100000"/>
              </a:lnSpc>
              <a:buClr>
                <a:schemeClr val="dk1"/>
              </a:buClr>
              <a:buSzPts val="4400"/>
            </a:pPr>
            <a:r>
              <a:rPr lang="en-US" dirty="0" err="1">
                <a:solidFill>
                  <a:schemeClr val="dk1"/>
                </a:solidFill>
                <a:latin typeface="Calibri"/>
                <a:ea typeface="Calibri"/>
                <a:cs typeface="Calibri"/>
                <a:sym typeface="Calibri"/>
              </a:rPr>
              <a:t>Traaginen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valinta</a:t>
            </a:r>
            <a:endParaRPr dirty="0"/>
          </a:p>
        </p:txBody>
      </p:sp>
      <p:sp>
        <p:nvSpPr>
          <p:cNvPr id="2" name="Sisällön paikkamerkki 1">
            <a:extLst>
              <a:ext uri="{FF2B5EF4-FFF2-40B4-BE49-F238E27FC236}">
                <a16:creationId xmlns:a16="http://schemas.microsoft.com/office/drawing/2014/main" id="{FC38D49C-01E1-4E59-80B2-7BE88BF7C9AF}"/>
              </a:ext>
            </a:extLst>
          </p:cNvPr>
          <p:cNvSpPr>
            <a:spLocks noGrp="1"/>
          </p:cNvSpPr>
          <p:nvPr>
            <p:ph idx="1"/>
          </p:nvPr>
        </p:nvSpPr>
        <p:spPr/>
        <p:txBody>
          <a:bodyPr/>
          <a:lstStyle/>
          <a:p>
            <a:pPr marL="457200" indent="-368300">
              <a:spcBef>
                <a:spcPts val="0"/>
              </a:spcBef>
              <a:spcAft>
                <a:spcPts val="0"/>
              </a:spcAft>
              <a:buClr>
                <a:schemeClr val="dk1"/>
              </a:buClr>
              <a:buSzPts val="3600"/>
              <a:buFont typeface="Arial"/>
              <a:buChar char="•"/>
            </a:pPr>
            <a:r>
              <a:rPr lang="fi-FI" sz="2800" dirty="0">
                <a:solidFill>
                  <a:schemeClr val="dk1"/>
                </a:solidFill>
                <a:latin typeface="Calibri"/>
                <a:ea typeface="Calibri"/>
                <a:cs typeface="Calibri"/>
                <a:sym typeface="Calibri"/>
              </a:rPr>
              <a:t>Traaginen valinta on tilanne, jossa jokainen mahdollinen valinta rikkoo jotakin oleellista moraaliperiaatetta.</a:t>
            </a:r>
            <a:endParaRPr lang="fi-FI" sz="2800" dirty="0"/>
          </a:p>
          <a:p>
            <a:pPr marL="457200" indent="-368300">
              <a:spcBef>
                <a:spcPts val="0"/>
              </a:spcBef>
              <a:spcAft>
                <a:spcPts val="0"/>
              </a:spcAft>
              <a:buClr>
                <a:schemeClr val="dk1"/>
              </a:buClr>
              <a:buSzPts val="3600"/>
              <a:buFont typeface="Arial"/>
              <a:buChar char="•"/>
            </a:pPr>
            <a:r>
              <a:rPr lang="fi-FI" sz="2800" dirty="0">
                <a:solidFill>
                  <a:schemeClr val="dk1"/>
                </a:solidFill>
                <a:latin typeface="Calibri"/>
                <a:ea typeface="Calibri"/>
                <a:cs typeface="Calibri"/>
                <a:sym typeface="Calibri"/>
              </a:rPr>
              <a:t>Traaginen valinta ei ole sama asia kuin mikä tahansa vaikea moraalinen valinta.</a:t>
            </a:r>
            <a:endParaRPr lang="fi-FI" sz="2800" dirty="0"/>
          </a:p>
          <a:p>
            <a:pPr>
              <a:spcBef>
                <a:spcPts val="0"/>
              </a:spcBef>
              <a:spcAft>
                <a:spcPts val="0"/>
              </a:spcAft>
            </a:pPr>
            <a:endParaRPr lang="fi-FI" sz="2800" dirty="0">
              <a:solidFill>
                <a:schemeClr val="dk1"/>
              </a:solidFill>
              <a:latin typeface="Calibri"/>
              <a:ea typeface="Calibri"/>
              <a:cs typeface="Calibri"/>
              <a:sym typeface="Calibri"/>
            </a:endParaRPr>
          </a:p>
          <a:p>
            <a:endParaRPr lang="fi-FI" sz="2800" dirty="0"/>
          </a:p>
        </p:txBody>
      </p:sp>
      <p:sp>
        <p:nvSpPr>
          <p:cNvPr id="3" name="Alatunnisteen paikkamerkki 2">
            <a:extLst>
              <a:ext uri="{FF2B5EF4-FFF2-40B4-BE49-F238E27FC236}">
                <a16:creationId xmlns:a16="http://schemas.microsoft.com/office/drawing/2014/main" id="{15A3F29D-3C06-48E3-B49C-C03CDEDFFC56}"/>
              </a:ext>
            </a:extLst>
          </p:cNvPr>
          <p:cNvSpPr>
            <a:spLocks noGrp="1"/>
          </p:cNvSpPr>
          <p:nvPr>
            <p:ph type="ftr" sz="quarter" idx="11"/>
          </p:nvPr>
        </p:nvSpPr>
        <p:spPr/>
        <p:txBody>
          <a:bodyPr/>
          <a:lstStyle/>
          <a:p>
            <a:pPr>
              <a:defRPr/>
            </a:pPr>
            <a:r>
              <a:rPr lang="fi-FI"/>
              <a:t>8. Normatiivinen etiikka</a:t>
            </a:r>
          </a:p>
        </p:txBody>
      </p:sp>
      <p:sp>
        <p:nvSpPr>
          <p:cNvPr id="4" name="Dian numeron paikkamerkki 3">
            <a:extLst>
              <a:ext uri="{FF2B5EF4-FFF2-40B4-BE49-F238E27FC236}">
                <a16:creationId xmlns:a16="http://schemas.microsoft.com/office/drawing/2014/main" id="{1CE3C296-F356-4A1F-A267-F65797067906}"/>
              </a:ext>
            </a:extLst>
          </p:cNvPr>
          <p:cNvSpPr>
            <a:spLocks noGrp="1"/>
          </p:cNvSpPr>
          <p:nvPr>
            <p:ph type="sldNum" sz="quarter" idx="12"/>
          </p:nvPr>
        </p:nvSpPr>
        <p:spPr/>
        <p:txBody>
          <a:bodyPr/>
          <a:lstStyle/>
          <a:p>
            <a:pPr>
              <a:defRPr/>
            </a:pPr>
            <a:fld id="{2901FB1B-E8C8-4B5E-B1C1-0BFDAE84AB66}" type="slidenum">
              <a:rPr lang="fi-FI" smtClean="0"/>
              <a:pPr>
                <a:defRPr/>
              </a:pPr>
              <a:t>2</a:t>
            </a:fld>
            <a:endParaRPr lang="fi-F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l">
              <a:lnSpc>
                <a:spcPct val="100000"/>
              </a:lnSpc>
              <a:buClr>
                <a:schemeClr val="dk1"/>
              </a:buClr>
              <a:buSzPts val="4400"/>
            </a:pPr>
            <a:r>
              <a:rPr lang="en-US" dirty="0" err="1">
                <a:solidFill>
                  <a:schemeClr val="dk1"/>
                </a:solidFill>
                <a:latin typeface="Calibri"/>
                <a:ea typeface="Calibri"/>
                <a:cs typeface="Calibri"/>
                <a:sym typeface="Calibri"/>
              </a:rPr>
              <a:t>Normatiivinen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etiikka</a:t>
            </a:r>
            <a:endParaRPr dirty="0"/>
          </a:p>
        </p:txBody>
      </p:sp>
      <p:sp>
        <p:nvSpPr>
          <p:cNvPr id="164" name="Google Shape;164;p26"/>
          <p:cNvSpPr txBox="1"/>
          <p:nvPr/>
        </p:nvSpPr>
        <p:spPr>
          <a:xfrm>
            <a:off x="838199" y="1773237"/>
            <a:ext cx="10515599" cy="4176712"/>
          </a:xfrm>
          <a:prstGeom prst="rect">
            <a:avLst/>
          </a:prstGeom>
          <a:noFill/>
          <a:ln>
            <a:noFill/>
          </a:ln>
        </p:spPr>
        <p:txBody>
          <a:bodyPr spcFirstLastPara="1" wrap="square" lIns="91425" tIns="91425" rIns="91425" bIns="91425" anchor="t" anchorCtr="0">
            <a:noAutofit/>
          </a:bodyPr>
          <a:lstStyle/>
          <a:p>
            <a:pPr marL="457200" indent="-368300">
              <a:spcBef>
                <a:spcPts val="0"/>
              </a:spcBef>
              <a:spcAft>
                <a:spcPts val="0"/>
              </a:spcAft>
              <a:buClr>
                <a:schemeClr val="dk1"/>
              </a:buClr>
              <a:buSzPts val="2900"/>
              <a:buFont typeface="Arial"/>
              <a:buChar char="•"/>
            </a:pPr>
            <a:r>
              <a:rPr lang="en-US" sz="2800" b="1" dirty="0" err="1">
                <a:solidFill>
                  <a:schemeClr val="dk1"/>
                </a:solidFill>
                <a:latin typeface="Calibri"/>
                <a:ea typeface="Calibri"/>
                <a:cs typeface="Calibri"/>
                <a:sym typeface="Calibri"/>
              </a:rPr>
              <a:t>Normatiivinen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etiikka</a:t>
            </a:r>
            <a:r>
              <a:rPr lang="en-US" sz="2800" b="1"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on </a:t>
            </a:r>
            <a:r>
              <a:rPr lang="en-US" sz="2800" dirty="0" err="1">
                <a:solidFill>
                  <a:schemeClr val="dk1"/>
                </a:solidFill>
                <a:latin typeface="Calibri"/>
                <a:ea typeface="Calibri"/>
                <a:cs typeface="Calibri"/>
                <a:sym typeface="Calibri"/>
              </a:rPr>
              <a:t>moraalifilosofian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alue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jossa</a:t>
            </a:r>
            <a:endParaRPr sz="2800" dirty="0"/>
          </a:p>
          <a:p>
            <a:pPr marL="914400" lvl="1" indent="-368300">
              <a:spcBef>
                <a:spcPts val="0"/>
              </a:spcBef>
              <a:spcAft>
                <a:spcPts val="0"/>
              </a:spcAft>
              <a:buClr>
                <a:schemeClr val="dk1"/>
              </a:buClr>
              <a:buSzPts val="2900"/>
              <a:buFont typeface="Calibri"/>
              <a:buChar char="‒"/>
            </a:pPr>
            <a:r>
              <a:rPr lang="en-US" sz="2800" dirty="0" err="1">
                <a:solidFill>
                  <a:schemeClr val="dk1"/>
                </a:solidFill>
                <a:latin typeface="Calibri"/>
                <a:ea typeface="Calibri"/>
                <a:cs typeface="Calibri"/>
                <a:sym typeface="Calibri"/>
              </a:rPr>
              <a:t>esitetään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perusteltuja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näkemyksiä</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siitä</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millaisia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ihmisten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tulisi</a:t>
            </a:r>
            <a:r>
              <a:rPr lang="en-US" sz="2800" dirty="0">
                <a:solidFill>
                  <a:schemeClr val="dk1"/>
                </a:solidFill>
                <a:latin typeface="Calibri"/>
                <a:ea typeface="Calibri"/>
                <a:cs typeface="Calibri"/>
                <a:sym typeface="Calibri"/>
              </a:rPr>
              <a:t> olla ja </a:t>
            </a:r>
            <a:r>
              <a:rPr lang="fi-FI" sz="2800" dirty="0">
                <a:solidFill>
                  <a:schemeClr val="dk1"/>
                </a:solidFill>
                <a:latin typeface="Calibri"/>
                <a:ea typeface="Calibri"/>
                <a:cs typeface="Calibri"/>
                <a:sym typeface="Calibri"/>
              </a:rPr>
              <a:t>miten heidän tulisi toimia ollakseen moraalisia</a:t>
            </a:r>
            <a:endParaRPr lang="fi-FI" sz="2800" dirty="0"/>
          </a:p>
          <a:p>
            <a:pPr marL="914400" lvl="1" indent="-368300">
              <a:spcBef>
                <a:spcPts val="0"/>
              </a:spcBef>
              <a:spcAft>
                <a:spcPts val="0"/>
              </a:spcAft>
              <a:buClr>
                <a:schemeClr val="dk1"/>
              </a:buClr>
              <a:buSzPts val="2900"/>
              <a:buFont typeface="Calibri"/>
              <a:buChar char="‒"/>
            </a:pPr>
            <a:r>
              <a:rPr lang="en-US" sz="2800" dirty="0" err="1">
                <a:solidFill>
                  <a:schemeClr val="dk1"/>
                </a:solidFill>
                <a:latin typeface="Calibri"/>
                <a:ea typeface="Calibri"/>
                <a:cs typeface="Calibri"/>
                <a:sym typeface="Calibri"/>
              </a:rPr>
              <a:t>pyritään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perustelemaan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moraali</a:t>
            </a:r>
            <a:r>
              <a:rPr lang="en-US" sz="2800" b="1" dirty="0" err="1">
                <a:solidFill>
                  <a:schemeClr val="dk1"/>
                </a:solidFill>
                <a:latin typeface="Calibri"/>
                <a:ea typeface="Calibri"/>
                <a:cs typeface="Calibri"/>
                <a:sym typeface="Calibri"/>
              </a:rPr>
              <a:t>normeja</a:t>
            </a:r>
            <a:r>
              <a:rPr lang="en-US" sz="2800" dirty="0">
                <a:solidFill>
                  <a:schemeClr val="dk1"/>
                </a:solidFill>
                <a:latin typeface="Calibri"/>
                <a:ea typeface="Calibri"/>
                <a:cs typeface="Calibri"/>
                <a:sym typeface="Calibri"/>
              </a:rPr>
              <a:t> ja </a:t>
            </a:r>
            <a:r>
              <a:rPr lang="en-US" sz="2800" dirty="0" err="1">
                <a:solidFill>
                  <a:schemeClr val="dk1"/>
                </a:solidFill>
                <a:latin typeface="Calibri"/>
                <a:ea typeface="Calibri"/>
                <a:cs typeface="Calibri"/>
                <a:sym typeface="Calibri"/>
              </a:rPr>
              <a:t>selventämään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niihin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liittyviä</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käsitteitä</a:t>
            </a:r>
            <a:r>
              <a:rPr lang="en-US" sz="2800" dirty="0">
                <a:solidFill>
                  <a:schemeClr val="dk1"/>
                </a:solidFill>
                <a:latin typeface="Calibri"/>
                <a:ea typeface="Calibri"/>
                <a:cs typeface="Calibri"/>
                <a:sym typeface="Calibri"/>
              </a:rPr>
              <a:t>.</a:t>
            </a:r>
          </a:p>
          <a:p>
            <a:pPr marL="1371600" lvl="2" indent="-368300">
              <a:spcBef>
                <a:spcPts val="0"/>
              </a:spcBef>
              <a:spcAft>
                <a:spcPts val="0"/>
              </a:spcAft>
              <a:buClr>
                <a:schemeClr val="dk1"/>
              </a:buClr>
              <a:buSzPts val="2900"/>
              <a:buFont typeface="Calibri"/>
              <a:buChar char="‒"/>
            </a:pPr>
            <a:r>
              <a:rPr lang="fi-FI" sz="2400" b="0" i="0" dirty="0">
                <a:solidFill>
                  <a:srgbClr val="222222"/>
                </a:solidFill>
                <a:effectLst/>
                <a:latin typeface="+mn-lt"/>
              </a:rPr>
              <a:t>Normi: yhteisössä vallitseva virallinen tai epävirallinen toimintaohje tai käyttäytymissääntö </a:t>
            </a:r>
            <a:endParaRPr lang="fi-FI" sz="2400" dirty="0">
              <a:solidFill>
                <a:srgbClr val="222222"/>
              </a:solidFill>
              <a:latin typeface="+mn-lt"/>
            </a:endParaRPr>
          </a:p>
          <a:p>
            <a:pPr marL="457200" indent="-368300">
              <a:spcBef>
                <a:spcPts val="0"/>
              </a:spcBef>
              <a:spcAft>
                <a:spcPts val="0"/>
              </a:spcAft>
              <a:buClr>
                <a:schemeClr val="dk1"/>
              </a:buClr>
              <a:buSzPts val="2900"/>
              <a:buFont typeface="Calibri"/>
              <a:buChar char="‒"/>
            </a:pPr>
            <a:r>
              <a:rPr lang="fi-FI" sz="2400" b="1" dirty="0"/>
              <a:t>Liberaalimoraalin</a:t>
            </a:r>
            <a:r>
              <a:rPr lang="fi-FI" sz="2400" dirty="0"/>
              <a:t> mukaan riittää, ettei tieten tahtoen vahingoita muita</a:t>
            </a:r>
            <a:endParaRPr lang="fi-FI" sz="2400" b="0" i="0" dirty="0">
              <a:solidFill>
                <a:srgbClr val="222222"/>
              </a:solidFill>
              <a:effectLst/>
              <a:latin typeface="+mn-lt"/>
            </a:endParaRPr>
          </a:p>
        </p:txBody>
      </p:sp>
      <p:sp>
        <p:nvSpPr>
          <p:cNvPr id="3" name="Alatunnisteen paikkamerkki 2">
            <a:extLst>
              <a:ext uri="{FF2B5EF4-FFF2-40B4-BE49-F238E27FC236}">
                <a16:creationId xmlns:a16="http://schemas.microsoft.com/office/drawing/2014/main" id="{085C5EA9-BCFA-46C3-AB8D-9440505BE8D3}"/>
              </a:ext>
            </a:extLst>
          </p:cNvPr>
          <p:cNvSpPr>
            <a:spLocks noGrp="1"/>
          </p:cNvSpPr>
          <p:nvPr>
            <p:ph type="ftr" sz="quarter" idx="11"/>
          </p:nvPr>
        </p:nvSpPr>
        <p:spPr/>
        <p:txBody>
          <a:bodyPr/>
          <a:lstStyle/>
          <a:p>
            <a:pPr>
              <a:defRPr/>
            </a:pPr>
            <a:r>
              <a:rPr lang="fi-FI"/>
              <a:t>8. Normatiivinen etiikka</a:t>
            </a:r>
          </a:p>
        </p:txBody>
      </p:sp>
      <p:sp>
        <p:nvSpPr>
          <p:cNvPr id="4" name="Dian numeron paikkamerkki 3">
            <a:extLst>
              <a:ext uri="{FF2B5EF4-FFF2-40B4-BE49-F238E27FC236}">
                <a16:creationId xmlns:a16="http://schemas.microsoft.com/office/drawing/2014/main" id="{11B8E6D3-500E-449F-A8D9-79DA6EDAD3FA}"/>
              </a:ext>
            </a:extLst>
          </p:cNvPr>
          <p:cNvSpPr>
            <a:spLocks noGrp="1"/>
          </p:cNvSpPr>
          <p:nvPr>
            <p:ph type="sldNum" sz="quarter" idx="12"/>
          </p:nvPr>
        </p:nvSpPr>
        <p:spPr/>
        <p:txBody>
          <a:bodyPr/>
          <a:lstStyle/>
          <a:p>
            <a:pPr>
              <a:defRPr/>
            </a:pPr>
            <a:fld id="{2901FB1B-E8C8-4B5E-B1C1-0BFDAE84AB66}" type="slidenum">
              <a:rPr lang="fi-FI" smtClean="0"/>
              <a:pPr>
                <a:defRPr/>
              </a:pPr>
              <a:t>3</a:t>
            </a:fld>
            <a:endParaRPr lang="fi-F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Otsikko 1">
            <a:extLst>
              <a:ext uri="{FF2B5EF4-FFF2-40B4-BE49-F238E27FC236}">
                <a16:creationId xmlns:a16="http://schemas.microsoft.com/office/drawing/2014/main" id="{B28A60BC-0D65-46FC-B304-A7267BDFE43E}"/>
              </a:ext>
            </a:extLst>
          </p:cNvPr>
          <p:cNvSpPr>
            <a:spLocks noGrp="1"/>
          </p:cNvSpPr>
          <p:nvPr>
            <p:ph type="title"/>
          </p:nvPr>
        </p:nvSpPr>
        <p:spPr/>
        <p:txBody>
          <a:bodyPr/>
          <a:lstStyle/>
          <a:p>
            <a:endParaRPr lang="fi-FI"/>
          </a:p>
        </p:txBody>
      </p:sp>
      <p:pic>
        <p:nvPicPr>
          <p:cNvPr id="5" name="Sisällön paikkamerkki 4">
            <a:extLst>
              <a:ext uri="{FF2B5EF4-FFF2-40B4-BE49-F238E27FC236}">
                <a16:creationId xmlns:a16="http://schemas.microsoft.com/office/drawing/2014/main" id="{74A4D9F2-16B2-436E-9EDE-4A27E5B128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2138" y="868878"/>
            <a:ext cx="9159610" cy="4805363"/>
          </a:xfrm>
        </p:spPr>
      </p:pic>
      <p:sp>
        <p:nvSpPr>
          <p:cNvPr id="6" name="Alatunnisteen paikkamerkki 5">
            <a:extLst>
              <a:ext uri="{FF2B5EF4-FFF2-40B4-BE49-F238E27FC236}">
                <a16:creationId xmlns:a16="http://schemas.microsoft.com/office/drawing/2014/main" id="{B02A00BC-53B4-45AA-A3FA-A2DD1F8046B7}"/>
              </a:ext>
            </a:extLst>
          </p:cNvPr>
          <p:cNvSpPr>
            <a:spLocks noGrp="1"/>
          </p:cNvSpPr>
          <p:nvPr>
            <p:ph type="ftr" sz="quarter" idx="11"/>
          </p:nvPr>
        </p:nvSpPr>
        <p:spPr/>
        <p:txBody>
          <a:bodyPr/>
          <a:lstStyle/>
          <a:p>
            <a:pPr>
              <a:defRPr/>
            </a:pPr>
            <a:r>
              <a:rPr lang="fi-FI"/>
              <a:t>8. Normatiivinen etiikka</a:t>
            </a:r>
          </a:p>
        </p:txBody>
      </p:sp>
      <p:sp>
        <p:nvSpPr>
          <p:cNvPr id="7" name="Dian numeron paikkamerkki 6">
            <a:extLst>
              <a:ext uri="{FF2B5EF4-FFF2-40B4-BE49-F238E27FC236}">
                <a16:creationId xmlns:a16="http://schemas.microsoft.com/office/drawing/2014/main" id="{AB9EBDE6-4432-46D1-9B86-5EC79FC21050}"/>
              </a:ext>
            </a:extLst>
          </p:cNvPr>
          <p:cNvSpPr>
            <a:spLocks noGrp="1"/>
          </p:cNvSpPr>
          <p:nvPr>
            <p:ph type="sldNum" sz="quarter" idx="12"/>
          </p:nvPr>
        </p:nvSpPr>
        <p:spPr/>
        <p:txBody>
          <a:bodyPr/>
          <a:lstStyle/>
          <a:p>
            <a:pPr>
              <a:defRPr/>
            </a:pPr>
            <a:fld id="{2901FB1B-E8C8-4B5E-B1C1-0BFDAE84AB66}" type="slidenum">
              <a:rPr lang="fi-FI" smtClean="0"/>
              <a:pPr>
                <a:defRPr/>
              </a:pPr>
              <a:t>4</a:t>
            </a:fld>
            <a:endParaRPr lang="fi-FI"/>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838200" y="356370"/>
            <a:ext cx="10515600" cy="1325563"/>
          </a:xfrm>
          <a:prstGeom prst="rect">
            <a:avLst/>
          </a:prstGeom>
        </p:spPr>
        <p:txBody>
          <a:bodyPr spcFirstLastPara="1" vert="horz" wrap="square" lIns="91425" tIns="91425" rIns="91425" bIns="91425" numCol="1" anchor="t" anchorCtr="0" compatLnSpc="1">
            <a:prstTxWarp prst="textNoShape">
              <a:avLst/>
            </a:prstTxWarp>
            <a:noAutofit/>
          </a:bodyPr>
          <a:lstStyle/>
          <a:p>
            <a:r>
              <a:rPr lang="en-US" dirty="0" err="1"/>
              <a:t>Heikkotahtoisuus</a:t>
            </a:r>
            <a:r>
              <a:rPr lang="en-US" dirty="0"/>
              <a:t> ja </a:t>
            </a:r>
            <a:r>
              <a:rPr lang="en-US" dirty="0" err="1"/>
              <a:t>moraalinen</a:t>
            </a:r>
            <a:r>
              <a:rPr lang="en-US" dirty="0"/>
              <a:t> </a:t>
            </a:r>
            <a:r>
              <a:rPr lang="en-US" dirty="0" err="1"/>
              <a:t>sankaruus</a:t>
            </a:r>
            <a:endParaRPr dirty="0"/>
          </a:p>
        </p:txBody>
      </p:sp>
      <p:sp>
        <p:nvSpPr>
          <p:cNvPr id="171" name="Google Shape;171;p27"/>
          <p:cNvSpPr txBox="1">
            <a:spLocks noGrp="1"/>
          </p:cNvSpPr>
          <p:nvPr>
            <p:ph idx="1"/>
          </p:nvPr>
        </p:nvSpPr>
        <p:spPr>
          <a:xfrm>
            <a:off x="838200" y="1825625"/>
            <a:ext cx="7504416" cy="4351338"/>
          </a:xfrm>
          <a:prstGeom prst="rect">
            <a:avLst/>
          </a:prstGeom>
        </p:spPr>
        <p:txBody>
          <a:bodyPr spcFirstLastPara="1" vert="horz" wrap="square" lIns="91425" tIns="91425" rIns="91425" bIns="91425" numCol="1" anchor="t" anchorCtr="0" compatLnSpc="1">
            <a:prstTxWarp prst="textNoShape">
              <a:avLst/>
            </a:prstTxWarp>
            <a:noAutofit/>
          </a:bodyPr>
          <a:lstStyle/>
          <a:p>
            <a:r>
              <a:rPr lang="en-US" sz="2800" dirty="0" err="1"/>
              <a:t>Heikkotahtoinen</a:t>
            </a:r>
            <a:r>
              <a:rPr lang="en-US" sz="2800" dirty="0"/>
              <a:t> </a:t>
            </a:r>
            <a:r>
              <a:rPr lang="en-US" sz="2800" dirty="0" err="1"/>
              <a:t>ei</a:t>
            </a:r>
            <a:r>
              <a:rPr lang="en-US" sz="2800" dirty="0"/>
              <a:t> </a:t>
            </a:r>
            <a:r>
              <a:rPr lang="en-US" sz="2800" dirty="0" err="1"/>
              <a:t>toimi</a:t>
            </a:r>
            <a:r>
              <a:rPr lang="en-US" sz="2800" dirty="0"/>
              <a:t> </a:t>
            </a:r>
            <a:r>
              <a:rPr lang="en-US" sz="2800" dirty="0" err="1"/>
              <a:t>sen</a:t>
            </a:r>
            <a:r>
              <a:rPr lang="en-US" sz="2800" dirty="0"/>
              <a:t> </a:t>
            </a:r>
            <a:r>
              <a:rPr lang="en-US" sz="2800" dirty="0" err="1"/>
              <a:t>mukaan</a:t>
            </a:r>
            <a:r>
              <a:rPr lang="en-US" sz="2800" dirty="0"/>
              <a:t>, </a:t>
            </a:r>
            <a:r>
              <a:rPr lang="en-US" sz="2800" dirty="0" err="1"/>
              <a:t>mitä</a:t>
            </a:r>
            <a:r>
              <a:rPr lang="en-US" sz="2800" dirty="0"/>
              <a:t> </a:t>
            </a:r>
            <a:r>
              <a:rPr lang="en-US" sz="2800" dirty="0" err="1"/>
              <a:t>tietää</a:t>
            </a:r>
            <a:r>
              <a:rPr lang="en-US" sz="2800" dirty="0"/>
              <a:t> </a:t>
            </a:r>
            <a:r>
              <a:rPr lang="en-US" sz="2800" dirty="0" err="1"/>
              <a:t>oikeaksi</a:t>
            </a:r>
            <a:r>
              <a:rPr lang="en-US" sz="2800" dirty="0"/>
              <a:t>.</a:t>
            </a:r>
            <a:endParaRPr sz="2800" dirty="0"/>
          </a:p>
          <a:p>
            <a:r>
              <a:rPr lang="en-US" sz="2800" dirty="0" err="1"/>
              <a:t>Moraalinen</a:t>
            </a:r>
            <a:r>
              <a:rPr lang="en-US" sz="2800" dirty="0"/>
              <a:t> </a:t>
            </a:r>
            <a:r>
              <a:rPr lang="en-US" sz="2800" dirty="0" err="1"/>
              <a:t>sankari</a:t>
            </a:r>
            <a:r>
              <a:rPr lang="en-US" sz="2800" dirty="0"/>
              <a:t> </a:t>
            </a:r>
            <a:r>
              <a:rPr lang="en-US" sz="2800" dirty="0" err="1"/>
              <a:t>toimii</a:t>
            </a:r>
            <a:r>
              <a:rPr lang="en-US" sz="2800" dirty="0"/>
              <a:t> </a:t>
            </a:r>
            <a:r>
              <a:rPr lang="en-US" sz="2800" dirty="0" err="1"/>
              <a:t>tavallista</a:t>
            </a:r>
            <a:r>
              <a:rPr lang="en-US" sz="2800" dirty="0"/>
              <a:t> </a:t>
            </a:r>
            <a:r>
              <a:rPr lang="en-US" sz="2800" dirty="0" err="1"/>
              <a:t>oikeaa</a:t>
            </a:r>
            <a:r>
              <a:rPr lang="en-US" sz="2800" dirty="0"/>
              <a:t> </a:t>
            </a:r>
            <a:r>
              <a:rPr lang="en-US" sz="2800" dirty="0" err="1"/>
              <a:t>toimintaa</a:t>
            </a:r>
            <a:r>
              <a:rPr lang="en-US" sz="2800" dirty="0"/>
              <a:t> </a:t>
            </a:r>
            <a:r>
              <a:rPr lang="en-US" sz="2800" dirty="0" err="1"/>
              <a:t>paremmin</a:t>
            </a:r>
            <a:r>
              <a:rPr lang="en-US" sz="2800" dirty="0"/>
              <a:t> </a:t>
            </a:r>
            <a:r>
              <a:rPr lang="en-US" sz="2800" dirty="0" err="1"/>
              <a:t>eli</a:t>
            </a:r>
            <a:r>
              <a:rPr lang="en-US" sz="2800" dirty="0"/>
              <a:t> </a:t>
            </a:r>
            <a:r>
              <a:rPr lang="en-US" sz="2800" dirty="0" err="1"/>
              <a:t>supererogatorisesti</a:t>
            </a:r>
            <a:r>
              <a:rPr lang="en-US" sz="2800" dirty="0"/>
              <a:t>.</a:t>
            </a:r>
          </a:p>
          <a:p>
            <a:r>
              <a:rPr lang="fi-FI" sz="2800" dirty="0"/>
              <a:t>Katsokaa </a:t>
            </a:r>
            <a:r>
              <a:rPr lang="fi-FI" sz="2800" dirty="0">
                <a:hlinkClick r:id="rId3"/>
              </a:rPr>
              <a:t>video</a:t>
            </a:r>
            <a:r>
              <a:rPr lang="fi-FI" sz="2800" dirty="0"/>
              <a:t> </a:t>
            </a:r>
            <a:r>
              <a:rPr lang="fi-FI" sz="2800" dirty="0" err="1"/>
              <a:t>Malala</a:t>
            </a:r>
            <a:r>
              <a:rPr lang="fi-FI" sz="2800" dirty="0"/>
              <a:t> </a:t>
            </a:r>
            <a:r>
              <a:rPr lang="fi-FI" sz="2800" dirty="0" err="1"/>
              <a:t>Yousafzaista</a:t>
            </a:r>
            <a:r>
              <a:rPr lang="fi-FI" sz="2800" dirty="0"/>
              <a:t>.</a:t>
            </a:r>
          </a:p>
          <a:p>
            <a:r>
              <a:rPr lang="fi-FI" sz="2800" dirty="0"/>
              <a:t>Miksi häntä voi pitää moraalisena sankarina?</a:t>
            </a:r>
          </a:p>
          <a:p>
            <a:endParaRPr sz="2800" dirty="0"/>
          </a:p>
        </p:txBody>
      </p:sp>
      <p:sp>
        <p:nvSpPr>
          <p:cNvPr id="2" name="Alatunnisteen paikkamerkki 1">
            <a:extLst>
              <a:ext uri="{FF2B5EF4-FFF2-40B4-BE49-F238E27FC236}">
                <a16:creationId xmlns:a16="http://schemas.microsoft.com/office/drawing/2014/main" id="{D9106B8F-54B7-4770-8728-34EEA30CD1C9}"/>
              </a:ext>
            </a:extLst>
          </p:cNvPr>
          <p:cNvSpPr>
            <a:spLocks noGrp="1"/>
          </p:cNvSpPr>
          <p:nvPr>
            <p:ph type="ftr" sz="quarter" idx="11"/>
          </p:nvPr>
        </p:nvSpPr>
        <p:spPr/>
        <p:txBody>
          <a:bodyPr/>
          <a:lstStyle/>
          <a:p>
            <a:pPr>
              <a:defRPr/>
            </a:pPr>
            <a:r>
              <a:rPr lang="fi-FI"/>
              <a:t>8. Normatiivinen etiikka</a:t>
            </a:r>
          </a:p>
        </p:txBody>
      </p:sp>
      <p:sp>
        <p:nvSpPr>
          <p:cNvPr id="3" name="Dian numeron paikkamerkki 2">
            <a:extLst>
              <a:ext uri="{FF2B5EF4-FFF2-40B4-BE49-F238E27FC236}">
                <a16:creationId xmlns:a16="http://schemas.microsoft.com/office/drawing/2014/main" id="{C7CC7056-DE0D-4578-A61E-2BFDE36BE181}"/>
              </a:ext>
            </a:extLst>
          </p:cNvPr>
          <p:cNvSpPr>
            <a:spLocks noGrp="1"/>
          </p:cNvSpPr>
          <p:nvPr>
            <p:ph type="sldNum" sz="quarter" idx="12"/>
          </p:nvPr>
        </p:nvSpPr>
        <p:spPr/>
        <p:txBody>
          <a:bodyPr/>
          <a:lstStyle/>
          <a:p>
            <a:pPr>
              <a:defRPr/>
            </a:pPr>
            <a:fld id="{2901FB1B-E8C8-4B5E-B1C1-0BFDAE84AB66}" type="slidenum">
              <a:rPr lang="fi-FI" smtClean="0"/>
              <a:pPr>
                <a:defRPr/>
              </a:pPr>
              <a:t>5</a:t>
            </a:fld>
            <a:endParaRPr lang="fi-FI"/>
          </a:p>
        </p:txBody>
      </p:sp>
      <p:pic>
        <p:nvPicPr>
          <p:cNvPr id="6" name="Kuva 5" descr="Kuva, joka sisältää kohteen vaatetus, henkilö, huivi&#10;&#10;Kuvaus luotu automaattisesti">
            <a:extLst>
              <a:ext uri="{FF2B5EF4-FFF2-40B4-BE49-F238E27FC236}">
                <a16:creationId xmlns:a16="http://schemas.microsoft.com/office/drawing/2014/main" id="{8DFF7707-AED7-4C79-9F6C-00ABE3C31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2193" y="1275835"/>
            <a:ext cx="3423438" cy="4901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2" name="Otsikko 1">
            <a:extLst>
              <a:ext uri="{FF2B5EF4-FFF2-40B4-BE49-F238E27FC236}">
                <a16:creationId xmlns:a16="http://schemas.microsoft.com/office/drawing/2014/main" id="{B66F0F65-3004-4966-99E8-019A48CEF2A7}"/>
              </a:ext>
            </a:extLst>
          </p:cNvPr>
          <p:cNvSpPr>
            <a:spLocks noGrp="1"/>
          </p:cNvSpPr>
          <p:nvPr>
            <p:ph type="title"/>
          </p:nvPr>
        </p:nvSpPr>
        <p:spPr/>
        <p:txBody>
          <a:bodyPr/>
          <a:lstStyle/>
          <a:p>
            <a:endParaRPr lang="fi-FI"/>
          </a:p>
        </p:txBody>
      </p:sp>
      <p:pic>
        <p:nvPicPr>
          <p:cNvPr id="5" name="Sisällön paikkamerkki 4">
            <a:extLst>
              <a:ext uri="{FF2B5EF4-FFF2-40B4-BE49-F238E27FC236}">
                <a16:creationId xmlns:a16="http://schemas.microsoft.com/office/drawing/2014/main" id="{780A2F01-4CD6-4A52-A04D-C7C2F5E29D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9322" y="1014843"/>
            <a:ext cx="9613355" cy="4118860"/>
          </a:xfrm>
        </p:spPr>
      </p:pic>
      <p:sp>
        <p:nvSpPr>
          <p:cNvPr id="6" name="Alatunnisteen paikkamerkki 5">
            <a:extLst>
              <a:ext uri="{FF2B5EF4-FFF2-40B4-BE49-F238E27FC236}">
                <a16:creationId xmlns:a16="http://schemas.microsoft.com/office/drawing/2014/main" id="{458A2FFB-E6BA-4DB0-8048-F2E4CE5FAA1F}"/>
              </a:ext>
            </a:extLst>
          </p:cNvPr>
          <p:cNvSpPr>
            <a:spLocks noGrp="1"/>
          </p:cNvSpPr>
          <p:nvPr>
            <p:ph type="ftr" sz="quarter" idx="11"/>
          </p:nvPr>
        </p:nvSpPr>
        <p:spPr/>
        <p:txBody>
          <a:bodyPr/>
          <a:lstStyle/>
          <a:p>
            <a:pPr>
              <a:defRPr/>
            </a:pPr>
            <a:r>
              <a:rPr lang="fi-FI"/>
              <a:t>8. Normatiivinen etiikka</a:t>
            </a:r>
          </a:p>
        </p:txBody>
      </p:sp>
      <p:sp>
        <p:nvSpPr>
          <p:cNvPr id="7" name="Dian numeron paikkamerkki 6">
            <a:extLst>
              <a:ext uri="{FF2B5EF4-FFF2-40B4-BE49-F238E27FC236}">
                <a16:creationId xmlns:a16="http://schemas.microsoft.com/office/drawing/2014/main" id="{8993463D-9179-4E4C-B356-2A0D4742C187}"/>
              </a:ext>
            </a:extLst>
          </p:cNvPr>
          <p:cNvSpPr>
            <a:spLocks noGrp="1"/>
          </p:cNvSpPr>
          <p:nvPr>
            <p:ph type="sldNum" sz="quarter" idx="12"/>
          </p:nvPr>
        </p:nvSpPr>
        <p:spPr/>
        <p:txBody>
          <a:bodyPr/>
          <a:lstStyle/>
          <a:p>
            <a:pPr>
              <a:defRPr/>
            </a:pPr>
            <a:fld id="{2901FB1B-E8C8-4B5E-B1C1-0BFDAE84AB66}" type="slidenum">
              <a:rPr lang="fi-FI" smtClean="0"/>
              <a:pPr>
                <a:defRPr/>
              </a:pPr>
              <a:t>6</a:t>
            </a:fld>
            <a:endParaRPr lang="fi-F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7DCEDF5-59E5-497D-9D79-3832AF4611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60"/>
          <a:stretch/>
        </p:blipFill>
        <p:spPr bwMode="auto">
          <a:xfrm>
            <a:off x="20" y="10"/>
            <a:ext cx="5409897" cy="6857989"/>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latunnisteen paikkamerkki 3">
            <a:extLst>
              <a:ext uri="{FF2B5EF4-FFF2-40B4-BE49-F238E27FC236}">
                <a16:creationId xmlns:a16="http://schemas.microsoft.com/office/drawing/2014/main" id="{47F2FE0A-9534-4B03-BC02-081476B8CC32}"/>
              </a:ext>
            </a:extLst>
          </p:cNvPr>
          <p:cNvSpPr>
            <a:spLocks noGrp="1"/>
          </p:cNvSpPr>
          <p:nvPr>
            <p:ph type="ftr" sz="quarter" idx="11"/>
          </p:nvPr>
        </p:nvSpPr>
        <p:spPr>
          <a:xfrm rot="16200000">
            <a:off x="-1700784" y="3246120"/>
            <a:ext cx="4114800" cy="365125"/>
          </a:xfrm>
        </p:spPr>
        <p:txBody>
          <a:bodyPr>
            <a:normAutofit/>
          </a:bodyPr>
          <a:lstStyle/>
          <a:p>
            <a:pPr>
              <a:spcAft>
                <a:spcPts val="600"/>
              </a:spcAft>
              <a:defRPr/>
            </a:pPr>
            <a:r>
              <a:rPr lang="fi-FI" sz="700">
                <a:solidFill>
                  <a:srgbClr val="FFFFFF"/>
                </a:solidFill>
              </a:rPr>
              <a:t>8. Normatiivinen etiikka</a:t>
            </a:r>
          </a:p>
        </p:txBody>
      </p:sp>
      <p:sp>
        <p:nvSpPr>
          <p:cNvPr id="3" name="Sisällön paikkamerkki 2">
            <a:extLst>
              <a:ext uri="{FF2B5EF4-FFF2-40B4-BE49-F238E27FC236}">
                <a16:creationId xmlns:a16="http://schemas.microsoft.com/office/drawing/2014/main" id="{6B29BD32-6E95-46CE-8FEB-B3895445013F}"/>
              </a:ext>
            </a:extLst>
          </p:cNvPr>
          <p:cNvSpPr>
            <a:spLocks noGrp="1"/>
          </p:cNvSpPr>
          <p:nvPr>
            <p:ph idx="1"/>
          </p:nvPr>
        </p:nvSpPr>
        <p:spPr>
          <a:xfrm>
            <a:off x="6746001" y="1089061"/>
            <a:ext cx="4110198" cy="4754390"/>
          </a:xfrm>
        </p:spPr>
        <p:txBody>
          <a:bodyPr anchor="t">
            <a:normAutofit fontScale="70000" lnSpcReduction="20000"/>
          </a:bodyPr>
          <a:lstStyle/>
          <a:p>
            <a:r>
              <a:rPr lang="fi-FI" sz="3400" dirty="0">
                <a:solidFill>
                  <a:schemeClr val="bg1"/>
                </a:solidFill>
              </a:rPr>
              <a:t>Banaali paha on arkipäiväistä.</a:t>
            </a:r>
          </a:p>
          <a:p>
            <a:pPr lvl="1"/>
            <a:r>
              <a:rPr lang="fi-FI" sz="3400" dirty="0">
                <a:solidFill>
                  <a:schemeClr val="bg1"/>
                </a:solidFill>
              </a:rPr>
              <a:t>pahan tapahtumisen mahdollistaminen tai välinpitämättömyys sitä kohtaan</a:t>
            </a:r>
          </a:p>
          <a:p>
            <a:pPr marL="0" indent="0">
              <a:buNone/>
            </a:pPr>
            <a:endParaRPr lang="fi-FI" sz="2600" b="0" i="0" dirty="0">
              <a:solidFill>
                <a:schemeClr val="bg1"/>
              </a:solidFill>
              <a:effectLst/>
              <a:latin typeface="Lato" panose="020F0502020204030203" pitchFamily="34" charset="0"/>
            </a:endParaRPr>
          </a:p>
          <a:p>
            <a:r>
              <a:rPr lang="fi-FI" sz="2900" b="0" i="0" dirty="0">
                <a:solidFill>
                  <a:schemeClr val="bg1"/>
                </a:solidFill>
                <a:effectLst/>
                <a:latin typeface="Lato" panose="020F0502020204030203" pitchFamily="34" charset="0"/>
              </a:rPr>
              <a:t>Adolf Eichmann järjesti yli miljoonan juutalaisen kuljetuksen Auschwitzin kuolemanleirille. Vaikka hän ei osallistunut varsinaiseen tuhoamiseen, hänen toimintansa mahdollisti historian pahimman kansanmurhan. Eichmann on esimerkki arkipäiväisestä, banaalista pahuudesta, jolla voi olla järkyttävät seuraukset.</a:t>
            </a:r>
            <a:endParaRPr lang="fi-FI" sz="2900" dirty="0">
              <a:solidFill>
                <a:schemeClr val="bg1"/>
              </a:solidFill>
            </a:endParaRPr>
          </a:p>
        </p:txBody>
      </p:sp>
      <p:sp>
        <p:nvSpPr>
          <p:cNvPr id="5" name="Dian numeron paikkamerkki 4">
            <a:extLst>
              <a:ext uri="{FF2B5EF4-FFF2-40B4-BE49-F238E27FC236}">
                <a16:creationId xmlns:a16="http://schemas.microsoft.com/office/drawing/2014/main" id="{7C61C8A7-D793-4EE7-BBAE-F0A1F5B93B5E}"/>
              </a:ext>
            </a:extLst>
          </p:cNvPr>
          <p:cNvSpPr>
            <a:spLocks noGrp="1"/>
          </p:cNvSpPr>
          <p:nvPr>
            <p:ph type="sldNum" sz="quarter" idx="12"/>
          </p:nvPr>
        </p:nvSpPr>
        <p:spPr>
          <a:xfrm>
            <a:off x="9180576" y="6356350"/>
            <a:ext cx="2743200" cy="365125"/>
          </a:xfrm>
        </p:spPr>
        <p:txBody>
          <a:bodyPr>
            <a:normAutofit/>
          </a:bodyPr>
          <a:lstStyle/>
          <a:p>
            <a:pPr>
              <a:spcAft>
                <a:spcPts val="600"/>
              </a:spcAft>
              <a:defRPr/>
            </a:pPr>
            <a:fld id="{2901FB1B-E8C8-4B5E-B1C1-0BFDAE84AB66}" type="slidenum">
              <a:rPr lang="fi-FI" sz="900">
                <a:solidFill>
                  <a:schemeClr val="bg1">
                    <a:alpha val="60000"/>
                  </a:schemeClr>
                </a:solidFill>
              </a:rPr>
              <a:pPr>
                <a:spcAft>
                  <a:spcPts val="600"/>
                </a:spcAft>
                <a:defRPr/>
              </a:pPr>
              <a:t>7</a:t>
            </a:fld>
            <a:endParaRPr lang="fi-FI" sz="900">
              <a:solidFill>
                <a:schemeClr val="bg1">
                  <a:alpha val="60000"/>
                </a:schemeClr>
              </a:solidFill>
            </a:endParaRPr>
          </a:p>
        </p:txBody>
      </p:sp>
    </p:spTree>
    <p:extLst>
      <p:ext uri="{BB962C8B-B14F-4D97-AF65-F5344CB8AC3E}">
        <p14:creationId xmlns:p14="http://schemas.microsoft.com/office/powerpoint/2010/main" val="372825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l">
              <a:lnSpc>
                <a:spcPct val="100000"/>
              </a:lnSpc>
              <a:buClr>
                <a:schemeClr val="dk1"/>
              </a:buClr>
              <a:buSzPts val="4400"/>
            </a:pPr>
            <a:r>
              <a:rPr lang="en-US" dirty="0" err="1">
                <a:solidFill>
                  <a:schemeClr val="dk1"/>
                </a:solidFill>
                <a:latin typeface="Calibri"/>
                <a:ea typeface="Calibri"/>
                <a:cs typeface="Calibri"/>
                <a:sym typeface="Calibri"/>
              </a:rPr>
              <a:t>Moraalinen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arviointi</a:t>
            </a:r>
            <a:endParaRPr dirty="0"/>
          </a:p>
        </p:txBody>
      </p:sp>
      <p:sp>
        <p:nvSpPr>
          <p:cNvPr id="2" name="Sisällön paikkamerkki 1">
            <a:extLst>
              <a:ext uri="{FF2B5EF4-FFF2-40B4-BE49-F238E27FC236}">
                <a16:creationId xmlns:a16="http://schemas.microsoft.com/office/drawing/2014/main" id="{01DEE176-CC19-45CD-93A1-21CE402F7952}"/>
              </a:ext>
            </a:extLst>
          </p:cNvPr>
          <p:cNvSpPr>
            <a:spLocks noGrp="1"/>
          </p:cNvSpPr>
          <p:nvPr>
            <p:ph idx="1"/>
          </p:nvPr>
        </p:nvSpPr>
        <p:spPr/>
        <p:txBody>
          <a:bodyPr/>
          <a:lstStyle/>
          <a:p>
            <a:pPr marL="457200" indent="-368300">
              <a:lnSpc>
                <a:spcPct val="100000"/>
              </a:lnSpc>
              <a:spcBef>
                <a:spcPts val="0"/>
              </a:spcBef>
              <a:spcAft>
                <a:spcPts val="0"/>
              </a:spcAft>
              <a:buClr>
                <a:schemeClr val="dk1"/>
              </a:buClr>
              <a:buSzPts val="3200"/>
              <a:buFont typeface="Arial"/>
              <a:buChar char="•"/>
            </a:pPr>
            <a:r>
              <a:rPr lang="fi-FI" sz="2800" dirty="0">
                <a:solidFill>
                  <a:schemeClr val="dk1"/>
                </a:solidFill>
                <a:latin typeface="Calibri"/>
                <a:ea typeface="Calibri"/>
                <a:cs typeface="Calibri"/>
                <a:sym typeface="Calibri"/>
              </a:rPr>
              <a:t>Onko tekojen moraalisuutta arvioitava niiden </a:t>
            </a:r>
            <a:r>
              <a:rPr lang="fi-FI" sz="2800" b="1" dirty="0">
                <a:solidFill>
                  <a:schemeClr val="dk1"/>
                </a:solidFill>
                <a:latin typeface="Calibri"/>
                <a:ea typeface="Calibri"/>
                <a:cs typeface="Calibri"/>
                <a:sym typeface="Calibri"/>
              </a:rPr>
              <a:t>seurausten</a:t>
            </a:r>
            <a:r>
              <a:rPr lang="fi-FI" sz="2800" dirty="0">
                <a:solidFill>
                  <a:schemeClr val="dk1"/>
                </a:solidFill>
                <a:latin typeface="Calibri"/>
                <a:ea typeface="Calibri"/>
                <a:cs typeface="Calibri"/>
                <a:sym typeface="Calibri"/>
              </a:rPr>
              <a:t> kautta vai sen perusteella, olivatko teot </a:t>
            </a:r>
            <a:r>
              <a:rPr lang="fi-FI" sz="2800" b="1" dirty="0">
                <a:solidFill>
                  <a:schemeClr val="dk1"/>
                </a:solidFill>
                <a:latin typeface="Calibri"/>
                <a:ea typeface="Calibri"/>
                <a:cs typeface="Calibri"/>
                <a:sym typeface="Calibri"/>
              </a:rPr>
              <a:t>moraalisten periaatteiden </a:t>
            </a:r>
            <a:r>
              <a:rPr lang="fi-FI" sz="2800" dirty="0">
                <a:solidFill>
                  <a:schemeClr val="dk1"/>
                </a:solidFill>
                <a:latin typeface="Calibri"/>
                <a:ea typeface="Calibri"/>
                <a:cs typeface="Calibri"/>
                <a:sym typeface="Calibri"/>
              </a:rPr>
              <a:t>mukaisia?</a:t>
            </a:r>
            <a:endParaRPr lang="fi-FI" sz="2800" dirty="0"/>
          </a:p>
          <a:p>
            <a:pPr marL="457200" indent="-368300">
              <a:lnSpc>
                <a:spcPct val="100000"/>
              </a:lnSpc>
              <a:spcBef>
                <a:spcPts val="0"/>
              </a:spcBef>
              <a:spcAft>
                <a:spcPts val="0"/>
              </a:spcAft>
              <a:buClr>
                <a:schemeClr val="dk1"/>
              </a:buClr>
              <a:buSzPts val="3200"/>
              <a:buFont typeface="Arial"/>
              <a:buChar char="•"/>
            </a:pPr>
            <a:r>
              <a:rPr lang="fi-FI" sz="2800" dirty="0">
                <a:solidFill>
                  <a:schemeClr val="dk1"/>
                </a:solidFill>
                <a:latin typeface="Calibri"/>
                <a:ea typeface="Calibri"/>
                <a:cs typeface="Calibri"/>
                <a:sym typeface="Calibri"/>
              </a:rPr>
              <a:t>Usein nämä ovat sopusoinnussa keskenään, mutta miten arvioida tekoja, jos perusteet ovat ristiriidassa toistensa kanssa?</a:t>
            </a:r>
            <a:endParaRPr lang="fi-FI" sz="2800" dirty="0"/>
          </a:p>
          <a:p>
            <a:pPr>
              <a:lnSpc>
                <a:spcPct val="100000"/>
              </a:lnSpc>
            </a:pPr>
            <a:endParaRPr lang="fi-FI" sz="2800" dirty="0"/>
          </a:p>
        </p:txBody>
      </p:sp>
      <p:sp>
        <p:nvSpPr>
          <p:cNvPr id="3" name="Alatunnisteen paikkamerkki 2">
            <a:extLst>
              <a:ext uri="{FF2B5EF4-FFF2-40B4-BE49-F238E27FC236}">
                <a16:creationId xmlns:a16="http://schemas.microsoft.com/office/drawing/2014/main" id="{0C3F3F62-3B69-4B8A-B2A1-0B2D6889EC34}"/>
              </a:ext>
            </a:extLst>
          </p:cNvPr>
          <p:cNvSpPr>
            <a:spLocks noGrp="1"/>
          </p:cNvSpPr>
          <p:nvPr>
            <p:ph type="ftr" sz="quarter" idx="11"/>
          </p:nvPr>
        </p:nvSpPr>
        <p:spPr/>
        <p:txBody>
          <a:bodyPr/>
          <a:lstStyle/>
          <a:p>
            <a:pPr>
              <a:defRPr/>
            </a:pPr>
            <a:r>
              <a:rPr lang="fi-FI"/>
              <a:t>8. Normatiivinen etiikka</a:t>
            </a:r>
          </a:p>
        </p:txBody>
      </p:sp>
      <p:sp>
        <p:nvSpPr>
          <p:cNvPr id="4" name="Dian numeron paikkamerkki 3">
            <a:extLst>
              <a:ext uri="{FF2B5EF4-FFF2-40B4-BE49-F238E27FC236}">
                <a16:creationId xmlns:a16="http://schemas.microsoft.com/office/drawing/2014/main" id="{4025E627-5F20-4E8D-AB41-85F614AAABC5}"/>
              </a:ext>
            </a:extLst>
          </p:cNvPr>
          <p:cNvSpPr>
            <a:spLocks noGrp="1"/>
          </p:cNvSpPr>
          <p:nvPr>
            <p:ph type="sldNum" sz="quarter" idx="12"/>
          </p:nvPr>
        </p:nvSpPr>
        <p:spPr/>
        <p:txBody>
          <a:bodyPr/>
          <a:lstStyle/>
          <a:p>
            <a:pPr>
              <a:defRPr/>
            </a:pPr>
            <a:fld id="{2901FB1B-E8C8-4B5E-B1C1-0BFDAE84AB66}" type="slidenum">
              <a:rPr lang="fi-FI" smtClean="0"/>
              <a:pPr>
                <a:defRPr/>
              </a:pPr>
              <a:t>8</a:t>
            </a:fld>
            <a:endParaRPr lang="fi-F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l">
              <a:lnSpc>
                <a:spcPct val="100000"/>
              </a:lnSpc>
              <a:buClr>
                <a:schemeClr val="dk1"/>
              </a:buClr>
              <a:buSzPts val="4400"/>
            </a:pPr>
            <a:r>
              <a:rPr lang="en-US" dirty="0" err="1">
                <a:solidFill>
                  <a:schemeClr val="dk1"/>
                </a:solidFill>
                <a:latin typeface="Calibri"/>
                <a:ea typeface="Calibri"/>
                <a:cs typeface="Calibri"/>
                <a:sym typeface="Calibri"/>
              </a:rPr>
              <a:t>Seurausetiikka</a:t>
            </a:r>
            <a:endParaRPr dirty="0"/>
          </a:p>
        </p:txBody>
      </p:sp>
      <p:sp>
        <p:nvSpPr>
          <p:cNvPr id="2" name="Sisällön paikkamerkki 1">
            <a:extLst>
              <a:ext uri="{FF2B5EF4-FFF2-40B4-BE49-F238E27FC236}">
                <a16:creationId xmlns:a16="http://schemas.microsoft.com/office/drawing/2014/main" id="{FBC4AD6D-F235-458E-BDDF-F0237355677F}"/>
              </a:ext>
            </a:extLst>
          </p:cNvPr>
          <p:cNvSpPr>
            <a:spLocks noGrp="1"/>
          </p:cNvSpPr>
          <p:nvPr>
            <p:ph idx="1"/>
          </p:nvPr>
        </p:nvSpPr>
        <p:spPr/>
        <p:txBody>
          <a:bodyPr/>
          <a:lstStyle/>
          <a:p>
            <a:pPr marL="457200" indent="-368300">
              <a:lnSpc>
                <a:spcPct val="100000"/>
              </a:lnSpc>
              <a:spcBef>
                <a:spcPts val="0"/>
              </a:spcBef>
              <a:spcAft>
                <a:spcPts val="0"/>
              </a:spcAft>
              <a:buClr>
                <a:schemeClr val="dk1"/>
              </a:buClr>
              <a:buSzPct val="100000"/>
              <a:buFont typeface="Arial"/>
              <a:buChar char="•"/>
            </a:pPr>
            <a:r>
              <a:rPr lang="fi-FI" sz="2800" dirty="0">
                <a:solidFill>
                  <a:schemeClr val="dk1"/>
                </a:solidFill>
                <a:latin typeface="Calibri"/>
                <a:ea typeface="Calibri"/>
                <a:cs typeface="Calibri"/>
                <a:sym typeface="Calibri"/>
              </a:rPr>
              <a:t>Seurausetiikka painottaa tekojen seurauksia.</a:t>
            </a:r>
            <a:endParaRPr lang="fi-FI" sz="2800" dirty="0"/>
          </a:p>
          <a:p>
            <a:pPr marL="457200" indent="-368300">
              <a:lnSpc>
                <a:spcPct val="100000"/>
              </a:lnSpc>
              <a:spcBef>
                <a:spcPts val="0"/>
              </a:spcBef>
              <a:spcAft>
                <a:spcPts val="0"/>
              </a:spcAft>
              <a:buClr>
                <a:schemeClr val="dk1"/>
              </a:buClr>
              <a:buSzPct val="100000"/>
              <a:buFont typeface="Arial"/>
              <a:buChar char="•"/>
            </a:pPr>
            <a:r>
              <a:rPr lang="fi-FI" sz="2800" dirty="0">
                <a:solidFill>
                  <a:schemeClr val="dk1"/>
                </a:solidFill>
                <a:latin typeface="Calibri"/>
                <a:ea typeface="Calibri"/>
                <a:cs typeface="Calibri"/>
                <a:sym typeface="Calibri"/>
              </a:rPr>
              <a:t>Seurausetiikalle oleellista on hyvän lisääminen ja pahan vähentäminen.</a:t>
            </a:r>
            <a:endParaRPr lang="fi-FI" sz="2800" dirty="0"/>
          </a:p>
          <a:p>
            <a:pPr>
              <a:lnSpc>
                <a:spcPct val="100000"/>
              </a:lnSpc>
              <a:buSzPct val="100000"/>
            </a:pPr>
            <a:endParaRPr lang="fi-FI" sz="2800" dirty="0"/>
          </a:p>
        </p:txBody>
      </p:sp>
      <p:pic>
        <p:nvPicPr>
          <p:cNvPr id="4" name="Kuva 3" descr="Kuva, joka sisältää kohteen ruoho, ulko, rehevä&#10;&#10;Kuvaus luotu automaattisesti">
            <a:extLst>
              <a:ext uri="{FF2B5EF4-FFF2-40B4-BE49-F238E27FC236}">
                <a16:creationId xmlns:a16="http://schemas.microsoft.com/office/drawing/2014/main" id="{E5901FBD-28DA-4220-9590-C63E6ADB7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663" y="3237991"/>
            <a:ext cx="4608559" cy="3073909"/>
          </a:xfrm>
          <a:prstGeom prst="rect">
            <a:avLst/>
          </a:prstGeom>
        </p:spPr>
      </p:pic>
      <p:sp>
        <p:nvSpPr>
          <p:cNvPr id="5" name="Alatunnisteen paikkamerkki 4">
            <a:extLst>
              <a:ext uri="{FF2B5EF4-FFF2-40B4-BE49-F238E27FC236}">
                <a16:creationId xmlns:a16="http://schemas.microsoft.com/office/drawing/2014/main" id="{75A3042F-5EDB-4BE9-A4C3-7A9EFFEDFB8E}"/>
              </a:ext>
            </a:extLst>
          </p:cNvPr>
          <p:cNvSpPr>
            <a:spLocks noGrp="1"/>
          </p:cNvSpPr>
          <p:nvPr>
            <p:ph type="ftr" sz="quarter" idx="11"/>
          </p:nvPr>
        </p:nvSpPr>
        <p:spPr/>
        <p:txBody>
          <a:bodyPr/>
          <a:lstStyle/>
          <a:p>
            <a:pPr>
              <a:defRPr/>
            </a:pPr>
            <a:r>
              <a:rPr lang="fi-FI"/>
              <a:t>8. Normatiivinen etiikka</a:t>
            </a:r>
          </a:p>
        </p:txBody>
      </p:sp>
      <p:sp>
        <p:nvSpPr>
          <p:cNvPr id="6" name="Dian numeron paikkamerkki 5">
            <a:extLst>
              <a:ext uri="{FF2B5EF4-FFF2-40B4-BE49-F238E27FC236}">
                <a16:creationId xmlns:a16="http://schemas.microsoft.com/office/drawing/2014/main" id="{EB8B943B-439C-4ACB-880B-3204DD378A21}"/>
              </a:ext>
            </a:extLst>
          </p:cNvPr>
          <p:cNvSpPr>
            <a:spLocks noGrp="1"/>
          </p:cNvSpPr>
          <p:nvPr>
            <p:ph type="sldNum" sz="quarter" idx="12"/>
          </p:nvPr>
        </p:nvSpPr>
        <p:spPr/>
        <p:txBody>
          <a:bodyPr/>
          <a:lstStyle/>
          <a:p>
            <a:pPr>
              <a:defRPr/>
            </a:pPr>
            <a:fld id="{2901FB1B-E8C8-4B5E-B1C1-0BFDAE84AB66}" type="slidenum">
              <a:rPr lang="fi-FI" smtClean="0"/>
              <a:pPr>
                <a:defRPr/>
              </a:pPr>
              <a:t>9</a:t>
            </a:fld>
            <a:endParaRPr lang="fi-FI"/>
          </a:p>
        </p:txBody>
      </p:sp>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345</Words>
  <Application>Microsoft Office PowerPoint</Application>
  <PresentationFormat>Laajakuva</PresentationFormat>
  <Paragraphs>62</Paragraphs>
  <Slides>13</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Arial</vt:lpstr>
      <vt:lpstr>Calibri</vt:lpstr>
      <vt:lpstr>Calibri Light</vt:lpstr>
      <vt:lpstr>Lato</vt:lpstr>
      <vt:lpstr>Office-teema</vt:lpstr>
      <vt:lpstr>8. Normatiivinen etiikka</vt:lpstr>
      <vt:lpstr>Traaginen valinta</vt:lpstr>
      <vt:lpstr>Normatiivinen etiikka</vt:lpstr>
      <vt:lpstr>PowerPoint-esitys</vt:lpstr>
      <vt:lpstr>Heikkotahtoisuus ja moraalinen sankaruus</vt:lpstr>
      <vt:lpstr>PowerPoint-esitys</vt:lpstr>
      <vt:lpstr>PowerPoint-esitys</vt:lpstr>
      <vt:lpstr>Moraalinen arviointi</vt:lpstr>
      <vt:lpstr>Seurausetiikka</vt:lpstr>
      <vt:lpstr>Velvollisuusetiikka</vt:lpstr>
      <vt:lpstr>PowerPoint-esitys</vt:lpstr>
      <vt:lpstr>PowerPoint-esitys</vt:lpstr>
      <vt:lpstr>Taito: Aidot ja väärät dilemmat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Diaesityksen otsikko, koko 48</dc:title>
  <dc:creator>Taina Vuokko</dc:creator>
  <cp:lastModifiedBy>Heikki Siitonen</cp:lastModifiedBy>
  <cp:revision>18</cp:revision>
  <dcterms:created xsi:type="dcterms:W3CDTF">2021-06-01T16:07:13Z</dcterms:created>
  <dcterms:modified xsi:type="dcterms:W3CDTF">2022-10-28T10:09:27Z</dcterms:modified>
</cp:coreProperties>
</file>