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EDw3HnDXYeB+DKnHMtS0rWO5nx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isa Heinlaht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08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0edf926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0edf926f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110edf926f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5156" y="-25397"/>
            <a:ext cx="12238590" cy="688339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̶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-6121"/>
            <a:ext cx="12192000" cy="685719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̶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343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800">
                <a:latin typeface="Calibri"/>
                <a:ea typeface="Calibri"/>
                <a:cs typeface="Calibri"/>
                <a:sym typeface="Calibri"/>
              </a:rPr>
              <a:t>7. Moraali toiminnan perusteena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3200" dirty="0"/>
              <a:t>Ydinsisällöt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Prudentiaalisuus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Prudentiaalisuus on käytännöllisesti järkevää toimintaa.</a:t>
            </a: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Oleellista on pitkäkestoisten ja kauaskantoisten hyvien turvaaminen, ei lyhytnäköisten nautintojen metsästäminen.</a:t>
            </a:r>
            <a:endParaRPr sz="280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1" name="Google Shape;101;p2"/>
          <p:cNvSpPr/>
          <p:nvPr/>
        </p:nvSpPr>
        <p:spPr>
          <a:xfrm flipH="1">
            <a:off x="6900862" y="3341863"/>
            <a:ext cx="3419475" cy="2447925"/>
          </a:xfrm>
          <a:prstGeom prst="cloudCallout">
            <a:avLst>
              <a:gd name="adj1" fmla="val 90154"/>
              <a:gd name="adj2" fmla="val -41185"/>
            </a:avLst>
          </a:prstGeom>
          <a:noFill/>
          <a:ln w="25400" cap="flat" cmpd="sng">
            <a:solidFill>
              <a:srgbClr val="F7964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Onko prudentiaalinen toiminta moraalista?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Oma hyvä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Ihminen haluaa elää hyvin ja olla onnellinen, vaikka eri ihmisillä voikin olla hiukan erilaisia käsityksiä siitä, mistä hyvä elämä koostuu.</a:t>
            </a: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On vaikea kuvitella, että joku haluaisi itselleen pahaa tai kärsimystä, paitsi joissakin äärimmäisissä tapauksissa kuten masentuneena tai ahdistuneena.</a:t>
            </a:r>
            <a:endParaRPr sz="280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/>
          </a:p>
        </p:txBody>
      </p:sp>
      <p:sp>
        <p:nvSpPr>
          <p:cNvPr id="108" name="Google Shape;10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Oma hyvä ja toiset</a:t>
            </a:r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019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Yksilön hyvä ei voi toteutua ilman toisten hyvää.</a:t>
            </a: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Vähintään läheisten ja oman ympäristön hyvä on oleellinen osa omaa hyvää. </a:t>
            </a:r>
            <a:endParaRPr sz="2800" dirty="0"/>
          </a:p>
        </p:txBody>
      </p:sp>
      <p:sp>
        <p:nvSpPr>
          <p:cNvPr id="116" name="Google Shape;11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pic>
        <p:nvPicPr>
          <p:cNvPr id="118" name="Google Shape;118;p4" descr="C:\Users\tav\Downloads\shutterstock_22379677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3400" y="2035703"/>
            <a:ext cx="2284412" cy="347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0edf926fe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110edf926fe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10edf926fe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7BBD72E5-9531-479B-A006-2CA82BA2F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359" y="1168654"/>
            <a:ext cx="7995282" cy="38474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Egoismi</a:t>
            </a:r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60117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Egoismilla tarkoitetaan itsekkyyttä ja oman edun ajamista.</a:t>
            </a: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Egoistilla tarkoitetaan ihmistä, jonka mukaan vain yksilön omalla hyvällä on merkitystä.</a:t>
            </a:r>
            <a:endParaRPr sz="2800" dirty="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 dirty="0"/>
          </a:p>
        </p:txBody>
      </p:sp>
      <p:sp>
        <p:nvSpPr>
          <p:cNvPr id="133" name="Google Shape;1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pic>
        <p:nvPicPr>
          <p:cNvPr id="135" name="Google Shape;135;p5" descr="C:\Users\tav\Downloads\shutterstock_32089524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8636" y="2078566"/>
            <a:ext cx="2370137" cy="3551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Altruismi</a:t>
            </a: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10917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Altruismilla tarkoitetaan yleensä epäitsekkyyttä ja muiden edun ajamista omien etujen sijaan.</a:t>
            </a:r>
            <a:endParaRPr sz="2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Altruistilla tarkoitetaan ihmistä, jonka sivuuttaa oma etunsa ja keskittyy muiden hyvään.</a:t>
            </a:r>
            <a:endParaRPr sz="280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/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pic>
        <p:nvPicPr>
          <p:cNvPr id="144" name="Google Shape;144;p6" descr="C:\Users\tav\Downloads\shutterstock_17007652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0600" y="2101144"/>
            <a:ext cx="2232025" cy="3344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Egoismin ja altruismin jako</a:t>
            </a:r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/>
              <a:t>Egoismin ja altruismin jako on ongelmallinen.</a:t>
            </a:r>
            <a:endParaRPr sz="2800"/>
          </a:p>
          <a:p>
            <a:pPr marL="8001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-FI" sz="2800"/>
              <a:t>Yksilön ja muiden ihmisten edut eivät ole määritelmänomaisesti ristiriidassa keskenään vaan usein jopa vahvistavat toisiaan.</a:t>
            </a:r>
            <a:endParaRPr sz="280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/>
          </a:p>
        </p:txBody>
      </p:sp>
      <p:sp>
        <p:nvSpPr>
          <p:cNvPr id="151" name="Google Shape;1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52" name="Google Shape;1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Taito: Arvot, toiminta ja päättely</a:t>
            </a:r>
            <a:endParaRPr dirty="0"/>
          </a:p>
        </p:txBody>
      </p:sp>
      <p:sp>
        <p:nvSpPr>
          <p:cNvPr id="158" name="Google Shape;15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Syllogismissa on päättelyä, jossa kahdesta premissistä johdetaan johtopäätös.</a:t>
            </a: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Praktisessa syllogismissa on tavoiteltavaa arvoa ja sen saavuttamista koskevat premissit.</a:t>
            </a: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-FI" sz="2800" dirty="0"/>
              <a:t>Esimerkki praktisesta syllogismista:</a:t>
            </a:r>
            <a:endParaRPr sz="2800" dirty="0"/>
          </a:p>
          <a:p>
            <a:pPr marL="8001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-FI" sz="2800" b="1" dirty="0"/>
              <a:t>Arvopremissi</a:t>
            </a:r>
            <a:r>
              <a:rPr lang="fi-FI" sz="2800" dirty="0"/>
              <a:t>: Minulle on tärkeää, että lastenlapseni </a:t>
            </a:r>
            <a:r>
              <a:rPr lang="fi-FI" sz="2800" dirty="0" err="1"/>
              <a:t>savat</a:t>
            </a:r>
            <a:r>
              <a:rPr lang="fi-FI" sz="2800" dirty="0"/>
              <a:t> elää saastumattomassa ympäristössä.</a:t>
            </a:r>
            <a:endParaRPr sz="2800" dirty="0"/>
          </a:p>
          <a:p>
            <a:pPr marL="8001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-FI" sz="2800" b="1" dirty="0"/>
              <a:t>Uskomuspremissi</a:t>
            </a:r>
            <a:r>
              <a:rPr lang="fi-FI" sz="2800" dirty="0"/>
              <a:t>: Liiallinen kuluttaminen </a:t>
            </a:r>
            <a:r>
              <a:rPr lang="fi-FI" sz="2800" dirty="0" err="1"/>
              <a:t>saastutaa</a:t>
            </a:r>
            <a:r>
              <a:rPr lang="fi-FI" sz="2800" dirty="0"/>
              <a:t> ympäristöä.</a:t>
            </a:r>
            <a:endParaRPr sz="2800" dirty="0"/>
          </a:p>
          <a:p>
            <a:pPr marL="8001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-FI" sz="2800" b="1" dirty="0"/>
              <a:t>Johtopäätös</a:t>
            </a:r>
            <a:r>
              <a:rPr lang="fi-FI" sz="2800" dirty="0"/>
              <a:t>: Kulutan maltillisesti.</a:t>
            </a:r>
            <a:endParaRPr sz="2800" dirty="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 dirty="0"/>
          </a:p>
        </p:txBody>
      </p:sp>
      <p:sp>
        <p:nvSpPr>
          <p:cNvPr id="159" name="Google Shape;1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7. Moraali toiminnan perusteena</a:t>
            </a:r>
            <a:endParaRPr/>
          </a:p>
        </p:txBody>
      </p:sp>
      <p:sp>
        <p:nvSpPr>
          <p:cNvPr id="160" name="Google Shape;1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278</Words>
  <Application>Microsoft Office PowerPoint</Application>
  <PresentationFormat>Laajakuva</PresentationFormat>
  <Paragraphs>44</Paragraphs>
  <Slides>9</Slides>
  <Notes>9</Notes>
  <HiddenSlides>1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7. Moraali toiminnan perusteena</vt:lpstr>
      <vt:lpstr>Prudentiaalisuus</vt:lpstr>
      <vt:lpstr>Oma hyvä</vt:lpstr>
      <vt:lpstr>Oma hyvä ja toiset</vt:lpstr>
      <vt:lpstr>PowerPoint-esitys</vt:lpstr>
      <vt:lpstr>Egoismi</vt:lpstr>
      <vt:lpstr>Altruismi</vt:lpstr>
      <vt:lpstr>Egoismin ja altruismin jako</vt:lpstr>
      <vt:lpstr>Taito: Arvot, toiminta ja päättely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Moraali toiminnan perusteena</dc:title>
  <dc:creator>Taina Vuokko</dc:creator>
  <cp:lastModifiedBy>Heikki Siitonen</cp:lastModifiedBy>
  <cp:revision>2</cp:revision>
  <dcterms:created xsi:type="dcterms:W3CDTF">2021-06-01T16:07:13Z</dcterms:created>
  <dcterms:modified xsi:type="dcterms:W3CDTF">2022-10-27T10:11:07Z</dcterms:modified>
</cp:coreProperties>
</file>