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3.2.2022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0456B212-E7C3-4D49-875F-706B0DDCC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56" y="-25397"/>
            <a:ext cx="12238590" cy="688339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2CD4-12EC-45A4-B7A2-C8495B4C49AE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D7CB5-8938-42F5-8AF6-2235BB4AB658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D2CC-D47C-44B4-9177-78DDF77708C8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E078-DAB6-4589-A6B1-A0594D52B8A1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2AFD-B183-47F2-8DE5-24861CF0BCFB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169F-951B-48C9-823F-440334E222FA}" type="datetime1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6F2B-1DBE-42B3-B23E-3F7084E362CB}" type="datetime1">
              <a:rPr lang="fi-FI" smtClean="0"/>
              <a:t>3.2.2022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BB51-959E-4C9A-8ECC-FE227269989E}" type="datetime1">
              <a:rPr lang="fi-FI" smtClean="0"/>
              <a:t>3.2.2022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6976-876B-4927-8214-41357E5A94BA}" type="datetime1">
              <a:rPr lang="fi-FI" smtClean="0"/>
              <a:t>3.2.2022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8A1F-07AE-404F-B709-8826F6FE8939}" type="datetime1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D4E4-1960-4AC1-B102-C077978739A1}" type="datetime1">
              <a:rPr lang="fi-FI" smtClean="0"/>
              <a:t>3.2.2022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E430C20-4639-48C3-80C8-1104405B606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21"/>
            <a:ext cx="12192000" cy="6857194"/>
          </a:xfrm>
          <a:prstGeom prst="rect">
            <a:avLst/>
          </a:prstGeom>
        </p:spPr>
      </p:pic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</a:t>
            </a:r>
            <a:r>
              <a:rPr lang="fi-FI" altLang="fi-FI" dirty="0" err="1"/>
              <a:t>ots</a:t>
            </a:r>
            <a:r>
              <a:rPr lang="fi-FI" altLang="fi-FI" dirty="0"/>
              <a:t>. </a:t>
            </a:r>
            <a:r>
              <a:rPr lang="fi-FI" altLang="fi-FI" dirty="0" err="1"/>
              <a:t>perustyyl</a:t>
            </a:r>
            <a:r>
              <a:rPr lang="fi-FI" altLang="fi-FI" dirty="0"/>
              <a:t>. </a:t>
            </a:r>
            <a:r>
              <a:rPr lang="fi-FI" altLang="fi-FI" dirty="0" err="1"/>
              <a:t>napsautt</a:t>
            </a:r>
            <a:r>
              <a:rPr lang="fi-FI" altLang="fi-FI" dirty="0"/>
              <a:t>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/>
              <a:t>Muokkaa tekstin perustyylejä napsauttamalla</a:t>
            </a:r>
          </a:p>
          <a:p>
            <a:pPr lvl="1"/>
            <a:r>
              <a:rPr lang="fi-FI" altLang="fi-FI" dirty="0"/>
              <a:t>toinen taso</a:t>
            </a:r>
          </a:p>
          <a:p>
            <a:pPr lvl="2"/>
            <a:r>
              <a:rPr lang="fi-FI" altLang="fi-FI" dirty="0"/>
              <a:t>kolmas taso</a:t>
            </a:r>
          </a:p>
          <a:p>
            <a:pPr lvl="3"/>
            <a:r>
              <a:rPr lang="fi-FI" altLang="fi-FI" dirty="0"/>
              <a:t>neljäs taso</a:t>
            </a:r>
          </a:p>
          <a:p>
            <a:pPr lvl="4"/>
            <a:r>
              <a:rPr lang="fi-FI" alt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98267A-EA0B-4DEC-AD67-73BB635B4AD0}" type="datetime1">
              <a:rPr lang="fi-FI" smtClean="0"/>
              <a:t>3.2.2022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̶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D3F8719-C9C6-4FFD-8878-4515793A8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6. Hyvä, parempi, paras</a:t>
            </a: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527B8528-272B-4F1B-9BC7-4390F3F1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sz="3200" dirty="0"/>
              <a:t>Ydinsisällöt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7E3C4C-B023-4078-B569-1BC58A125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43389F-D762-4DE4-8C84-EF34EA3EC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Objektiivinen arviointiperuste on arvioijasta riippumaton asia.</a:t>
            </a:r>
          </a:p>
          <a:p>
            <a:r>
              <a:rPr lang="fi-FI" sz="2800" dirty="0"/>
              <a:t>Subjektiivinen arviointiperuste on sidoksissa arvioijaan.</a:t>
            </a:r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CEB28B4-4206-47AC-A447-7092ABCD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2022D7-48BE-4E17-8669-FBEA785C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pic>
        <p:nvPicPr>
          <p:cNvPr id="6" name="Google Shape;151;p24" descr="C:\Users\tav\Downloads\shutterstock_230067382.jpg">
            <a:extLst>
              <a:ext uri="{FF2B5EF4-FFF2-40B4-BE49-F238E27FC236}">
                <a16:creationId xmlns:a16="http://schemas.microsoft.com/office/drawing/2014/main" id="{AEB899AB-ED0A-4CF2-B0D9-20C3928CD2A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76516" y="3256105"/>
            <a:ext cx="4438968" cy="2828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46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F01565-51D7-420D-BE62-9D1DBD80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Arvioinnin ongelmia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DCF7BE-149E-4621-8130-4B501113C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714"/>
            <a:ext cx="8249356" cy="4351338"/>
          </a:xfrm>
        </p:spPr>
        <p:txBody>
          <a:bodyPr/>
          <a:lstStyle/>
          <a:p>
            <a:r>
              <a:rPr lang="fi-FI" sz="2400" dirty="0"/>
              <a:t>Jos kriteeri on itsestään selvä ja helposti objektiivisesti mitattavissa, arviointi ei ole ongelma.</a:t>
            </a:r>
          </a:p>
          <a:p>
            <a:pPr lvl="1"/>
            <a:r>
              <a:rPr lang="fi-FI" sz="2400" dirty="0"/>
              <a:t>Esim. Kumpi joukkue teki enemmän koreja koripallo-ottelussa.</a:t>
            </a:r>
          </a:p>
          <a:p>
            <a:r>
              <a:rPr lang="fi-FI" sz="2400" dirty="0"/>
              <a:t>Jos kriteeri on itsestään selvä, mutta mittaaminen edellyttää subjektiivista puntarointia, arviointi ei ole ongelma, kunhan arvioijat tuntevat alan riittävän hyvin.</a:t>
            </a:r>
          </a:p>
          <a:p>
            <a:pPr lvl="1"/>
            <a:r>
              <a:rPr lang="fi-FI" sz="2400" dirty="0"/>
              <a:t>Esim. Kuka valmisti </a:t>
            </a:r>
            <a:r>
              <a:rPr lang="fi-FI" sz="2400" dirty="0" err="1"/>
              <a:t>croque</a:t>
            </a:r>
            <a:r>
              <a:rPr lang="fi-FI" sz="2400" dirty="0"/>
              <a:t> monsieur -leivän parhaiten.</a:t>
            </a:r>
          </a:p>
          <a:p>
            <a:r>
              <a:rPr lang="fi-FI" sz="2400" dirty="0"/>
              <a:t>Jos arviointikriteeri ei ole itsestään selvä tai on otettava huomioon useita tekijöitä, arviointi muuttuu vaikeaksi, vaikka sen tekisivät ammattilaiset.</a:t>
            </a:r>
          </a:p>
          <a:p>
            <a:pPr lvl="1"/>
            <a:r>
              <a:rPr lang="fi-FI" sz="2400" dirty="0"/>
              <a:t>Esim. Kilpailijan kala oli täydellisesti valmistettua, mutta esillepano oli tylsä ja perunamuussi vetistä.</a:t>
            </a:r>
          </a:p>
          <a:p>
            <a:endParaRPr lang="fi-FI" sz="2400" dirty="0"/>
          </a:p>
          <a:p>
            <a:pPr lvl="1"/>
            <a:endParaRPr lang="fi-FI" sz="2400" dirty="0"/>
          </a:p>
          <a:p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2EF63DC-F85A-42C5-8E7E-5DB7F9E4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8F8745A-4E57-47AA-ABBA-04DF828C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pic>
        <p:nvPicPr>
          <p:cNvPr id="6" name="Google Shape;158;p25" descr="C:\Users\tav\Downloads\shutterstock_374084455.jpg">
            <a:extLst>
              <a:ext uri="{FF2B5EF4-FFF2-40B4-BE49-F238E27FC236}">
                <a16:creationId xmlns:a16="http://schemas.microsoft.com/office/drawing/2014/main" id="{0542EB16-B816-4CB4-9D1C-9682597452B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28113" y="1689101"/>
            <a:ext cx="2325687" cy="4487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79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92CB1C-84D3-49EE-BB37-DA9FE240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Relativismi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F9A4FF-E68F-423E-AEDB-1BA5E18E2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Hyvyyttä ja arvoa koskevat arvioinnit ovat suhteellisia (</a:t>
            </a:r>
            <a:r>
              <a:rPr lang="fi-FI" sz="2800" dirty="0" err="1"/>
              <a:t>eng</a:t>
            </a:r>
            <a:r>
              <a:rPr lang="fi-FI" sz="2800" dirty="0"/>
              <a:t>. </a:t>
            </a:r>
            <a:r>
              <a:rPr lang="fi-FI" sz="2800" dirty="0" err="1"/>
              <a:t>relative</a:t>
            </a:r>
            <a:r>
              <a:rPr lang="fi-FI" sz="2800" dirty="0"/>
              <a:t>).</a:t>
            </a:r>
          </a:p>
          <a:p>
            <a:r>
              <a:rPr lang="fi-FI" sz="2800" dirty="0"/>
              <a:t>Koska ei ole mitään yleistä mittapuuta (objektiivisia arvoja), johon erilaisia näkemyksiä voisi verrata, mikään hyvä tai arvo ei ole itsessään toista parempi.</a:t>
            </a:r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DA11B94-1604-4AC9-8342-921FB194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30343BA-C3D6-4E44-9A17-1C014DCE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607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92CB1C-84D3-49EE-BB37-DA9FE240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Kulttuurirelativismi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F9A4FF-E68F-423E-AEDB-1BA5E18E2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Jokaisella kulttuurilla on omat arvonsa: arvot syntyvät yhteisössä ja ovat kunkin kulttuurin historiallisen kehityksen tuloksia</a:t>
            </a:r>
          </a:p>
          <a:p>
            <a:r>
              <a:rPr lang="fi-FI" sz="2800" dirty="0"/>
              <a:t>Eri kulttuurien keskinäistä paremmuutta tai oikeutta ei voida arvioida, koska ei ole näitä kulttuurisia näkemyksiä ylittävää näkökulmaa siihen, mikä on oikein.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DA11B94-1604-4AC9-8342-921FB194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30343BA-C3D6-4E44-9A17-1C014DCE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62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85ABF5-9C17-42ED-820D-23A8C458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Taito: Arvokeskustelu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ED9483-1041-45BC-9737-5BCAB5C66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Arvokeskustelussa keskeiset erimielisyydet eivät koske tosiasioita vaan arvoja.</a:t>
            </a:r>
          </a:p>
          <a:p>
            <a:r>
              <a:rPr lang="fi-FI" sz="2800" dirty="0"/>
              <a:t>Eri näkemysten taustalla vaikuttavien arvojen esiin kaivaminen on tärkeää, jotta tiedetään, mitä erimielisyys todella koskee.</a:t>
            </a:r>
          </a:p>
          <a:p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46DE85-0280-4B7E-BD17-A38FD7D8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954ACF1-D776-4C87-B550-2C4B4033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42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E6FB25-AB20-4284-B600-80DEAD7F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88A402E-DB08-4462-B5D8-C2BA891DF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79" y="1414145"/>
            <a:ext cx="6476241" cy="4351338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37E13D6-90FD-4474-8419-402948CF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6. Hyvä, parempi, paras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AAA34A1-8138-4732-8EA5-BCDAEADE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891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278</Words>
  <Application>Microsoft Office PowerPoint</Application>
  <PresentationFormat>Laajakuva</PresentationFormat>
  <Paragraphs>34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6. Hyvä, parempi, paras</vt:lpstr>
      <vt:lpstr>Arviointiperusteet</vt:lpstr>
      <vt:lpstr>Arvioinnin ongelmia</vt:lpstr>
      <vt:lpstr>Relativismi</vt:lpstr>
      <vt:lpstr>Kulttuurirelativismi</vt:lpstr>
      <vt:lpstr>Taito: Arvokeskustelu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Riikka Kujanen</cp:lastModifiedBy>
  <cp:revision>17</cp:revision>
  <dcterms:created xsi:type="dcterms:W3CDTF">2021-06-01T16:07:13Z</dcterms:created>
  <dcterms:modified xsi:type="dcterms:W3CDTF">2022-02-03T12:49:42Z</dcterms:modified>
</cp:coreProperties>
</file>