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hUspFGjJxBggLbbts4scMxwe4d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isa Heinlaht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10bef763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10bef76388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110bef76388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45156" y="-25397"/>
            <a:ext cx="12238590" cy="6883397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̶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̶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1"/>
          </p:nvPr>
        </p:nvSpPr>
        <p:spPr>
          <a:xfrm>
            <a:off x="415600" y="1536634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/>
            </a:lvl2pPr>
            <a:lvl3pPr marL="1371600" lvl="2" indent="-3810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3pPr>
            <a:lvl4pPr marL="1828800" lvl="3" indent="-355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/>
            </a:lvl4pPr>
            <a:lvl5pPr marL="2286000" lvl="4" indent="-355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/>
            </a:lvl5pPr>
            <a:lvl6pPr marL="2743200" lvl="5" indent="-355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6pPr>
            <a:lvl7pPr marL="3200400" lvl="6" indent="-355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7pPr>
            <a:lvl8pPr marL="3657600" lvl="7" indent="-355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8pPr>
            <a:lvl9pPr marL="4114800" lvl="8" indent="-355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sldNum" idx="12"/>
          </p:nvPr>
        </p:nvSpPr>
        <p:spPr>
          <a:xfrm>
            <a:off x="11296650" y="6218238"/>
            <a:ext cx="732367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̶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̶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̶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̶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̶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̶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-6121"/>
            <a:ext cx="12192000" cy="685719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̶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343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 sz="4800">
                <a:latin typeface="Calibri"/>
                <a:ea typeface="Calibri"/>
                <a:cs typeface="Calibri"/>
                <a:sym typeface="Calibri"/>
              </a:rPr>
              <a:t>5. Hyvien toteuttaminen</a:t>
            </a:r>
            <a:endParaRPr/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fi" sz="3200" dirty="0"/>
              <a:t>Ydinsisällöt</a:t>
            </a:r>
            <a:endParaRPr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Säännöt ja ohjeet</a:t>
            </a:r>
            <a:endParaRPr/>
          </a:p>
        </p:txBody>
      </p:sp>
      <p:sp>
        <p:nvSpPr>
          <p:cNvPr id="102" name="Google Shape;102;p2"/>
          <p:cNvSpPr txBox="1">
            <a:spLocks noGrp="1"/>
          </p:cNvSpPr>
          <p:nvPr>
            <p:ph type="body" idx="1"/>
          </p:nvPr>
        </p:nvSpPr>
        <p:spPr>
          <a:xfrm>
            <a:off x="838200" y="1357273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fi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Säännöt ovat määräyksiä.</a:t>
            </a:r>
            <a:endParaRPr sz="2800" dirty="0"/>
          </a:p>
          <a:p>
            <a:pPr marL="800100" lvl="1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̶"/>
            </a:pPr>
            <a:r>
              <a:rPr lang="fi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Sääntöjen noudattamista valvotaan ja niiden rikkomisesta rankaistaan.</a:t>
            </a:r>
            <a:endParaRPr sz="2800" dirty="0"/>
          </a:p>
          <a:p>
            <a:pPr marL="800100" lvl="1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̶"/>
            </a:pPr>
            <a:r>
              <a:rPr lang="fi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Esim. koripallon säännöt ja liikennesäännöt</a:t>
            </a:r>
            <a:endParaRPr sz="28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fi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Ohjeet ovat suosituksia.</a:t>
            </a:r>
            <a:endParaRPr sz="2800" dirty="0"/>
          </a:p>
          <a:p>
            <a:pPr marL="800100" lvl="1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̶"/>
            </a:pPr>
            <a:r>
              <a:rPr lang="fi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Ohjeiden noudattamista ei valvota tai niiden rikkomista rankaista.</a:t>
            </a:r>
            <a:endParaRPr sz="2800" dirty="0"/>
          </a:p>
          <a:p>
            <a:pPr marL="800100" lvl="1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̶"/>
            </a:pPr>
            <a:r>
              <a:rPr lang="fi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Esim. ruokaohjeet ja elämäntapasuositukset</a:t>
            </a:r>
            <a:endParaRPr sz="2800" dirty="0"/>
          </a:p>
        </p:txBody>
      </p:sp>
      <p:sp>
        <p:nvSpPr>
          <p:cNvPr id="103" name="Google Shape;10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5. Hyvien toteuttaminen</a:t>
            </a:r>
            <a:endParaRPr/>
          </a:p>
        </p:txBody>
      </p:sp>
      <p:sp>
        <p:nvSpPr>
          <p:cNvPr id="104" name="Google Shape;10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Kiellot ja kehotukset</a:t>
            </a:r>
            <a:endParaRPr/>
          </a:p>
        </p:txBody>
      </p:sp>
      <p:sp>
        <p:nvSpPr>
          <p:cNvPr id="110" name="Google Shape;110;p3"/>
          <p:cNvSpPr txBox="1">
            <a:spLocks noGrp="1"/>
          </p:cNvSpPr>
          <p:nvPr>
            <p:ph type="body" idx="1"/>
          </p:nvPr>
        </p:nvSpPr>
        <p:spPr>
          <a:xfrm>
            <a:off x="838200" y="13684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fi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Moraalin kohdalla puhutaan kielloista ja kehotuksista.</a:t>
            </a:r>
            <a:endParaRPr sz="28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fi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Kiellot määräävät, mitä ei saa tehdä.</a:t>
            </a:r>
            <a:endParaRPr sz="2800"/>
          </a:p>
          <a:p>
            <a:pPr marL="857250" lvl="1" indent="-368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fi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Kiellot suojelevat tärkeitä asioita ja estävät niiden loukkaamiseen.</a:t>
            </a:r>
            <a:endParaRPr sz="2800"/>
          </a:p>
          <a:p>
            <a:pPr marL="857250" lvl="1" indent="-368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fi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 pyrkivät säilyttämään hyvää.</a:t>
            </a:r>
            <a:endParaRPr sz="28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fi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Kehotukset suosittelevat tekemään jotain.</a:t>
            </a:r>
            <a:endParaRPr sz="2800"/>
          </a:p>
          <a:p>
            <a:pPr marL="857250" lvl="1" indent="-368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fi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Kehotukset pyrkivät vahvistamaan hyviä asioita suosittelemalla niiden tukemista.</a:t>
            </a:r>
            <a:endParaRPr sz="2800"/>
          </a:p>
          <a:p>
            <a:pPr marL="857250" lvl="1" indent="-3683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fi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Kehotukset pyrkivät hyvän lisäämiseen.</a:t>
            </a:r>
            <a:endParaRPr sz="2800"/>
          </a:p>
        </p:txBody>
      </p:sp>
      <p:sp>
        <p:nvSpPr>
          <p:cNvPr id="111" name="Google Shape;11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5. Hyvien toteuttaminen</a:t>
            </a:r>
            <a:endParaRPr/>
          </a:p>
        </p:txBody>
      </p:sp>
      <p:sp>
        <p:nvSpPr>
          <p:cNvPr id="112" name="Google Shape;11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Normi</a:t>
            </a:r>
            <a:endParaRPr/>
          </a:p>
        </p:txBody>
      </p:sp>
      <p:sp>
        <p:nvSpPr>
          <p:cNvPr id="118" name="Google Shape;118;p4"/>
          <p:cNvSpPr txBox="1">
            <a:spLocks noGrp="1"/>
          </p:cNvSpPr>
          <p:nvPr>
            <p:ph type="body" idx="1"/>
          </p:nvPr>
        </p:nvSpPr>
        <p:spPr>
          <a:xfrm>
            <a:off x="838200" y="1334972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fi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Normi on mikä tahansa kielto tai kehotus, joka sanoo, miten tulee tai ei tule toimia.</a:t>
            </a:r>
            <a:endParaRPr sz="28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fi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Normit suojelevat ja vahvistavat arvoja.</a:t>
            </a:r>
            <a:endParaRPr sz="2800" dirty="0"/>
          </a:p>
          <a:p>
            <a:pPr marL="34290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5. Hyvien toteuttaminen</a:t>
            </a:r>
            <a:endParaRPr/>
          </a:p>
        </p:txBody>
      </p:sp>
      <p:sp>
        <p:nvSpPr>
          <p:cNvPr id="120" name="Google Shape;1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10bef76388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110bef76388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110bef76388_0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"/>
              <a:t>5</a:t>
            </a:fld>
            <a:endParaRPr/>
          </a:p>
        </p:txBody>
      </p:sp>
      <p:pic>
        <p:nvPicPr>
          <p:cNvPr id="3" name="Kuva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F27FE194-BE9C-41DA-83C3-99F30B28D8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025" y="1851461"/>
            <a:ext cx="10427775" cy="240383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0488" y="1485731"/>
            <a:ext cx="11591024" cy="3886537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5. Hyvien toteuttaminen</a:t>
            </a:r>
            <a:endParaRPr/>
          </a:p>
        </p:txBody>
      </p:sp>
      <p:sp>
        <p:nvSpPr>
          <p:cNvPr id="135" name="Google Shape;1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Taito: Arvojen ja normien yhteys</a:t>
            </a:r>
            <a:endParaRPr/>
          </a:p>
        </p:txBody>
      </p:sp>
      <p:sp>
        <p:nvSpPr>
          <p:cNvPr id="141" name="Google Shape;14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fi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Arvoista voidaan johtaa niitä niiden säilymistä edistäviä normeja.</a:t>
            </a:r>
            <a:endParaRPr sz="28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fi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Normeista voidaan päätellä arvo, jota ne pyrkivät edistämään.</a:t>
            </a:r>
            <a:endParaRPr sz="28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fi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Esimerkiksi ystävällisyyden arvoon liittyy normi muiden huomioimisesta.</a:t>
            </a:r>
            <a:endParaRPr sz="2800" dirty="0"/>
          </a:p>
          <a:p>
            <a:pPr marL="342900" lvl="0" indent="-1079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5. Hyvien toteuttaminen</a:t>
            </a:r>
            <a:endParaRPr/>
          </a:p>
        </p:txBody>
      </p:sp>
      <p:sp>
        <p:nvSpPr>
          <p:cNvPr id="143" name="Google Shape;14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7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Laajakuva</PresentationFormat>
  <Paragraphs>36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5. Hyvien toteuttaminen</vt:lpstr>
      <vt:lpstr>Säännöt ja ohjeet</vt:lpstr>
      <vt:lpstr>Kiellot ja kehotukset</vt:lpstr>
      <vt:lpstr>Normi</vt:lpstr>
      <vt:lpstr>PowerPoint-esitys</vt:lpstr>
      <vt:lpstr>PowerPoint-esitys</vt:lpstr>
      <vt:lpstr>Taito: Arvojen ja normien yhteys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Hyvien toteuttaminen</dc:title>
  <dc:creator>Taina Vuokko</dc:creator>
  <cp:lastModifiedBy>Riikka Kujanen</cp:lastModifiedBy>
  <cp:revision>1</cp:revision>
  <dcterms:created xsi:type="dcterms:W3CDTF">2021-06-01T16:07:13Z</dcterms:created>
  <dcterms:modified xsi:type="dcterms:W3CDTF">2022-02-03T08:49:53Z</dcterms:modified>
</cp:coreProperties>
</file>