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65" r:id="rId4"/>
    <p:sldId id="266" r:id="rId5"/>
    <p:sldId id="267" r:id="rId6"/>
    <p:sldId id="268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f201b59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f201b59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df201b59fc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f201b59f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f201b59f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df201b59fc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0456B212-E7C3-4D49-875F-706B0DDCC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6065-30B7-4D5D-A6DD-0E141A9A29EB}" type="datetime1">
              <a:rPr lang="fi-FI" smtClean="0"/>
              <a:t>6.10.2022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A02C-E5E3-4ACE-9EFE-E1910067F470}" type="datetime1">
              <a:rPr lang="fi-FI" smtClean="0"/>
              <a:t>6.10.2022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6CAA6-07E5-4768-9BEB-430F7AA79B5D}" type="datetime1">
              <a:rPr lang="fi-FI" smtClean="0"/>
              <a:t>6.10.2022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400" lvl="1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marL="1371600" lvl="2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11296650" y="6218238"/>
            <a:ext cx="73236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5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B0E3-4E75-4B0E-9630-09B707295BCB}" type="datetime1">
              <a:rPr lang="fi-FI" smtClean="0"/>
              <a:t>6.10.2022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5153-75A3-4DE5-986C-EF88C9F0A1A1}" type="datetime1">
              <a:rPr lang="fi-FI" smtClean="0"/>
              <a:t>6.10.2022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0EA3-BCAD-4485-9184-0B0B4FB49A32}" type="datetime1">
              <a:rPr lang="fi-FI" smtClean="0"/>
              <a:t>6.10.2022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70494-4015-4096-9D5C-F8D39BE60BA3}" type="datetime1">
              <a:rPr lang="fi-FI" smtClean="0"/>
              <a:t>6.10.2022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434CA-2ED6-42BB-B403-1DEF415B7FBB}" type="datetime1">
              <a:rPr lang="fi-FI" smtClean="0"/>
              <a:t>6.10.2022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2BC7E-7B9B-4CA0-97BB-C4E429516796}" type="datetime1">
              <a:rPr lang="fi-FI" smtClean="0"/>
              <a:t>6.10.2022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55091-7113-4A10-ACCD-BEE60B8C2B55}" type="datetime1">
              <a:rPr lang="fi-FI" smtClean="0"/>
              <a:t>6.10.2022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DF69-AD92-41B2-83EF-3BA3FE683060}" type="datetime1">
              <a:rPr lang="fi-FI" smtClean="0"/>
              <a:t>6.10.2022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E430C20-4639-48C3-80C8-1104405B606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1"/>
            <a:ext cx="12192000" cy="6857194"/>
          </a:xfrm>
          <a:prstGeom prst="rect">
            <a:avLst/>
          </a:prstGeom>
        </p:spPr>
      </p:pic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</a:t>
            </a:r>
            <a:r>
              <a:rPr lang="fi-FI" altLang="fi-FI" dirty="0" err="1"/>
              <a:t>ots</a:t>
            </a:r>
            <a:r>
              <a:rPr lang="fi-FI" altLang="fi-FI" dirty="0"/>
              <a:t>. </a:t>
            </a:r>
            <a:r>
              <a:rPr lang="fi-FI" altLang="fi-FI" dirty="0" err="1"/>
              <a:t>perustyyl</a:t>
            </a:r>
            <a:r>
              <a:rPr lang="fi-FI" altLang="fi-FI" dirty="0"/>
              <a:t>. </a:t>
            </a:r>
            <a:r>
              <a:rPr lang="fi-FI" altLang="fi-FI" dirty="0" err="1"/>
              <a:t>napsautt</a:t>
            </a:r>
            <a:r>
              <a:rPr lang="fi-FI" altLang="fi-FI" dirty="0"/>
              <a:t>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CC9025-16DA-48A7-9926-24B543C36C4C}" type="datetime1">
              <a:rPr lang="fi-FI" smtClean="0"/>
              <a:t>6.10.2022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3F8719-C9C6-4FFD-8878-4515793A8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/>
              <a:t>2. Moraalinen toimija ja teot</a:t>
            </a:r>
            <a:endParaRPr lang="fi-FI" sz="4800" dirty="0">
              <a:latin typeface="+mn-lt"/>
            </a:endParaRP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3200" dirty="0"/>
              <a:t>Ydinsisällöt</a:t>
            </a:r>
          </a:p>
          <a:p>
            <a:endParaRPr lang="fi-FI" altLang="fi-FI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1F91472-5963-4DAE-900E-5A876933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endParaRPr lang="fi-FI"/>
          </a:p>
        </p:txBody>
      </p:sp>
      <p:pic>
        <p:nvPicPr>
          <p:cNvPr id="6" name="Kuva 5" descr="Kuva, joka sisältää kohteen sumea&#10;&#10;Kuvaus luotu automaattisesti">
            <a:extLst>
              <a:ext uri="{FF2B5EF4-FFF2-40B4-BE49-F238E27FC236}">
                <a16:creationId xmlns:a16="http://schemas.microsoft.com/office/drawing/2014/main" id="{E0AD76F3-F617-4586-8849-947FE6FB5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44E509-CA89-4CAB-B899-281E12386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 fontScale="92500" lnSpcReduction="10000"/>
          </a:bodyPr>
          <a:lstStyle/>
          <a:p>
            <a:r>
              <a:rPr lang="fi-FI" sz="3000" dirty="0"/>
              <a:t>Keksi esimerkkejä tilanteista, joissa olet kokenut </a:t>
            </a:r>
          </a:p>
          <a:p>
            <a:pPr marL="457200" indent="-457200">
              <a:buFont typeface="+mj-lt"/>
              <a:buAutoNum type="alphaLcParenR"/>
            </a:pPr>
            <a:r>
              <a:rPr lang="fi-FI" sz="3000" dirty="0"/>
              <a:t>Häpeää</a:t>
            </a:r>
          </a:p>
          <a:p>
            <a:pPr marL="457200" indent="-457200">
              <a:buFont typeface="+mj-lt"/>
              <a:buAutoNum type="alphaLcParenR"/>
            </a:pPr>
            <a:r>
              <a:rPr lang="fi-FI" sz="3000" dirty="0"/>
              <a:t>Syyllisyyttä</a:t>
            </a:r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Mitä eroa on sillä, nouseeko moraalinen toiminta häpeästä vai syyllisyydestä?</a:t>
            </a:r>
            <a:endParaRPr lang="fi-FI" sz="2600" dirty="0"/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Onko tällä erolla moraalista merkitystä?</a:t>
            </a:r>
            <a:endParaRPr lang="fi-FI" sz="2600" dirty="0"/>
          </a:p>
          <a:p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3468F47-6F80-41E9-BD14-FA35DAD0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812DF51-CF38-4424-9B55-6DB7664D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 smtClean="0"/>
              <a:pPr>
                <a:spcAft>
                  <a:spcPts val="600"/>
                </a:spcAft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74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546100" indent="-342900"/>
            <a:r>
              <a:rPr lang="en-US" sz="2800" dirty="0" err="1"/>
              <a:t>Havainto</a:t>
            </a:r>
            <a:r>
              <a:rPr lang="en-US" sz="2800" dirty="0"/>
              <a:t>, </a:t>
            </a:r>
            <a:r>
              <a:rPr lang="en-US" sz="2800" dirty="0" err="1"/>
              <a:t>että</a:t>
            </a:r>
            <a:r>
              <a:rPr lang="en-US" sz="2800" dirty="0"/>
              <a:t> on </a:t>
            </a:r>
            <a:r>
              <a:rPr lang="en-US" sz="2800" dirty="0" err="1"/>
              <a:t>toiminut</a:t>
            </a:r>
            <a:r>
              <a:rPr lang="en-US" sz="2800" dirty="0"/>
              <a:t> </a:t>
            </a:r>
            <a:r>
              <a:rPr lang="en-US" sz="2800" dirty="0" err="1"/>
              <a:t>yhteisön</a:t>
            </a:r>
            <a:r>
              <a:rPr lang="en-US" sz="2800" dirty="0"/>
              <a:t> </a:t>
            </a:r>
            <a:r>
              <a:rPr lang="en-US" sz="2800" dirty="0" err="1"/>
              <a:t>odotuksia</a:t>
            </a:r>
            <a:r>
              <a:rPr lang="en-US" sz="2800" dirty="0"/>
              <a:t> </a:t>
            </a:r>
            <a:r>
              <a:rPr lang="en-US" sz="2800" dirty="0" err="1"/>
              <a:t>vastaan</a:t>
            </a:r>
            <a:r>
              <a:rPr lang="en-US" sz="2800" dirty="0"/>
              <a:t>, </a:t>
            </a:r>
            <a:r>
              <a:rPr lang="en-US" sz="2800" dirty="0" err="1"/>
              <a:t>saa</a:t>
            </a:r>
            <a:r>
              <a:rPr lang="en-US" sz="2800" dirty="0"/>
              <a:t> </a:t>
            </a:r>
            <a:r>
              <a:rPr lang="en-US" sz="2800" dirty="0" err="1"/>
              <a:t>tuntemaan</a:t>
            </a:r>
            <a:r>
              <a:rPr lang="en-US" sz="2800" dirty="0"/>
              <a:t> </a:t>
            </a:r>
            <a:r>
              <a:rPr lang="en-US" sz="2800" dirty="0" err="1"/>
              <a:t>häpeä</a:t>
            </a:r>
            <a:r>
              <a:rPr lang="en-US" sz="2800" dirty="0"/>
              <a:t> ja </a:t>
            </a:r>
            <a:r>
              <a:rPr lang="en-US" sz="2800" dirty="0" err="1"/>
              <a:t>syyllisyyttä</a:t>
            </a:r>
            <a:r>
              <a:rPr lang="en-US" sz="2800" dirty="0"/>
              <a:t>.</a:t>
            </a:r>
          </a:p>
          <a:p>
            <a:pPr marL="546100" indent="-342900"/>
            <a:r>
              <a:rPr lang="en-US" sz="2800" dirty="0" err="1"/>
              <a:t>Häpeä</a:t>
            </a:r>
            <a:r>
              <a:rPr lang="en-US" sz="2800" dirty="0"/>
              <a:t> on </a:t>
            </a:r>
            <a:r>
              <a:rPr lang="en-US" sz="2800" dirty="0" err="1"/>
              <a:t>tunne</a:t>
            </a:r>
            <a:r>
              <a:rPr lang="en-US" sz="2800" dirty="0"/>
              <a:t> </a:t>
            </a:r>
            <a:r>
              <a:rPr lang="en-US" sz="2800" dirty="0" err="1"/>
              <a:t>omasta</a:t>
            </a:r>
            <a:r>
              <a:rPr lang="en-US" sz="2800" dirty="0"/>
              <a:t> </a:t>
            </a:r>
            <a:r>
              <a:rPr lang="en-US" sz="2800" dirty="0" err="1"/>
              <a:t>kelpaamattomuudesta</a:t>
            </a:r>
            <a:r>
              <a:rPr lang="en-US" sz="2800" dirty="0"/>
              <a:t>.</a:t>
            </a:r>
          </a:p>
          <a:p>
            <a:pPr marL="546100" indent="-342900"/>
            <a:r>
              <a:rPr lang="en-US" sz="2800" dirty="0" err="1"/>
              <a:t>Syyllisyys</a:t>
            </a:r>
            <a:r>
              <a:rPr lang="en-US" sz="2800" dirty="0"/>
              <a:t> </a:t>
            </a:r>
            <a:r>
              <a:rPr lang="en-US" sz="2800" dirty="0" err="1"/>
              <a:t>herää</a:t>
            </a:r>
            <a:r>
              <a:rPr lang="en-US" sz="2800" dirty="0"/>
              <a:t>, </a:t>
            </a:r>
            <a:r>
              <a:rPr lang="en-US" sz="2800" dirty="0" err="1"/>
              <a:t>kun</a:t>
            </a:r>
            <a:r>
              <a:rPr lang="en-US" sz="2800" dirty="0"/>
              <a:t> </a:t>
            </a:r>
            <a:r>
              <a:rPr lang="en-US" sz="2800" dirty="0" err="1"/>
              <a:t>ymmärtää</a:t>
            </a:r>
            <a:r>
              <a:rPr lang="en-US" sz="2800" dirty="0"/>
              <a:t> </a:t>
            </a:r>
            <a:r>
              <a:rPr lang="en-US" sz="2800" dirty="0" err="1"/>
              <a:t>toimineensa</a:t>
            </a:r>
            <a:r>
              <a:rPr lang="en-US" sz="2800" dirty="0"/>
              <a:t> </a:t>
            </a:r>
            <a:r>
              <a:rPr lang="en-US" sz="2800" dirty="0" err="1"/>
              <a:t>väärin</a:t>
            </a:r>
            <a:r>
              <a:rPr lang="en-US" sz="2800" dirty="0"/>
              <a:t>.</a:t>
            </a:r>
            <a:endParaRPr sz="2800" dirty="0"/>
          </a:p>
          <a:p>
            <a:pPr marL="342900" indent="-139700">
              <a:buNone/>
            </a:pPr>
            <a:endParaRPr sz="28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D54B5D9-CA6B-425C-BF97-EC962696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D80AA44-68F2-409B-AA3A-89C9C0FE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B82B8FD-803F-4777-ADC8-2DF9F048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7902684" cy="4351338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546100" indent="-342900"/>
            <a:r>
              <a:rPr lang="en-US" sz="2800" dirty="0" err="1"/>
              <a:t>Moraalin</a:t>
            </a:r>
            <a:r>
              <a:rPr lang="en-US" sz="2800" dirty="0"/>
              <a:t> </a:t>
            </a:r>
            <a:r>
              <a:rPr lang="en-US" sz="2800" dirty="0" err="1"/>
              <a:t>näkökulmasta</a:t>
            </a:r>
            <a:r>
              <a:rPr lang="en-US" sz="2800" dirty="0"/>
              <a:t> </a:t>
            </a:r>
            <a:r>
              <a:rPr lang="en-US" sz="2800" dirty="0" err="1"/>
              <a:t>ihminen</a:t>
            </a:r>
            <a:r>
              <a:rPr lang="en-US" sz="2800" dirty="0"/>
              <a:t> on </a:t>
            </a:r>
          </a:p>
          <a:p>
            <a:pPr marL="1117600" lvl="1"/>
            <a:r>
              <a:rPr lang="en-US" sz="2800" dirty="0" err="1"/>
              <a:t>moraalinen</a:t>
            </a:r>
            <a:r>
              <a:rPr lang="en-US" sz="2800" dirty="0"/>
              <a:t> </a:t>
            </a:r>
            <a:r>
              <a:rPr lang="en-US" sz="2800" dirty="0" err="1"/>
              <a:t>toimija</a:t>
            </a:r>
            <a:r>
              <a:rPr lang="en-US" sz="2800" dirty="0"/>
              <a:t> </a:t>
            </a:r>
            <a:r>
              <a:rPr lang="en-US" sz="2800" dirty="0" err="1"/>
              <a:t>eli</a:t>
            </a:r>
            <a:r>
              <a:rPr lang="en-US" sz="2800" dirty="0"/>
              <a:t> </a:t>
            </a:r>
            <a:r>
              <a:rPr lang="en-US" sz="2800" b="1" dirty="0" err="1"/>
              <a:t>moraaliagentti</a:t>
            </a:r>
            <a:endParaRPr lang="en-US" sz="2800" b="1" dirty="0"/>
          </a:p>
          <a:p>
            <a:pPr marL="1117600" lvl="1"/>
            <a:r>
              <a:rPr lang="en-US" sz="2800" dirty="0" err="1"/>
              <a:t>vastuussa</a:t>
            </a:r>
            <a:r>
              <a:rPr lang="en-US" sz="2800" dirty="0"/>
              <a:t> </a:t>
            </a:r>
            <a:r>
              <a:rPr lang="en-US" sz="2800" dirty="0" err="1"/>
              <a:t>teoistaan</a:t>
            </a:r>
            <a:r>
              <a:rPr lang="en-US" sz="2800" dirty="0"/>
              <a:t> ja </a:t>
            </a:r>
            <a:r>
              <a:rPr lang="en-US" sz="2800" dirty="0" err="1"/>
              <a:t>niiden</a:t>
            </a:r>
            <a:r>
              <a:rPr lang="en-US" sz="2800" dirty="0"/>
              <a:t> </a:t>
            </a:r>
            <a:r>
              <a:rPr lang="en-US" sz="2800" dirty="0" err="1"/>
              <a:t>vaikutuksista</a:t>
            </a:r>
            <a:r>
              <a:rPr lang="en-US" sz="2800" dirty="0"/>
              <a:t>.</a:t>
            </a:r>
          </a:p>
          <a:p>
            <a:pPr marL="546100" indent="-342900"/>
            <a:r>
              <a:rPr lang="en-US" sz="2800" dirty="0" err="1"/>
              <a:t>Vastuullisuutta</a:t>
            </a:r>
            <a:r>
              <a:rPr lang="en-US" sz="2800" dirty="0"/>
              <a:t> </a:t>
            </a:r>
            <a:r>
              <a:rPr lang="en-US" sz="2800" dirty="0" err="1"/>
              <a:t>arvioitaessa</a:t>
            </a:r>
            <a:r>
              <a:rPr lang="en-US" sz="2800" dirty="0"/>
              <a:t> </a:t>
            </a:r>
            <a:r>
              <a:rPr lang="en-US" sz="2800" dirty="0" err="1"/>
              <a:t>otetaan</a:t>
            </a:r>
            <a:r>
              <a:rPr lang="en-US" sz="2800" dirty="0"/>
              <a:t> </a:t>
            </a:r>
            <a:r>
              <a:rPr lang="en-US" sz="2800" dirty="0" err="1"/>
              <a:t>huomioon</a:t>
            </a:r>
            <a:endParaRPr lang="en-US" sz="2800" dirty="0"/>
          </a:p>
          <a:p>
            <a:pPr marL="1117600" lvl="1"/>
            <a:r>
              <a:rPr lang="en-US" sz="2800" dirty="0" err="1"/>
              <a:t>pystyykö</a:t>
            </a:r>
            <a:r>
              <a:rPr lang="en-US" sz="2800" dirty="0"/>
              <a:t> </a:t>
            </a:r>
            <a:r>
              <a:rPr lang="en-US" sz="2800" dirty="0" err="1"/>
              <a:t>toimija</a:t>
            </a:r>
            <a:r>
              <a:rPr lang="en-US" sz="2800" dirty="0"/>
              <a:t> </a:t>
            </a:r>
            <a:r>
              <a:rPr lang="en-US" sz="2800" dirty="0" err="1"/>
              <a:t>arvioimaan</a:t>
            </a:r>
            <a:r>
              <a:rPr lang="en-US" sz="2800" dirty="0"/>
              <a:t> </a:t>
            </a:r>
            <a:r>
              <a:rPr lang="en-US" sz="2800" dirty="0" err="1"/>
              <a:t>tekojensa</a:t>
            </a:r>
            <a:r>
              <a:rPr lang="en-US" sz="2800" dirty="0"/>
              <a:t> </a:t>
            </a:r>
            <a:r>
              <a:rPr lang="en-US" sz="2800" dirty="0" err="1"/>
              <a:t>seurauksia</a:t>
            </a:r>
            <a:r>
              <a:rPr lang="en-US" sz="2800" dirty="0"/>
              <a:t>: </a:t>
            </a:r>
            <a:r>
              <a:rPr lang="en-US" sz="2800" b="1" dirty="0" err="1"/>
              <a:t>syyntakeisuus</a:t>
            </a:r>
            <a:endParaRPr lang="en-US" sz="2800" dirty="0"/>
          </a:p>
          <a:p>
            <a:pPr marL="1117600" lvl="1"/>
            <a:r>
              <a:rPr lang="en-US" sz="2800" dirty="0" err="1"/>
              <a:t>onko</a:t>
            </a:r>
            <a:r>
              <a:rPr lang="en-US" sz="2800" dirty="0"/>
              <a:t> </a:t>
            </a:r>
            <a:r>
              <a:rPr lang="en-US" sz="2800" dirty="0" err="1"/>
              <a:t>tekijä</a:t>
            </a:r>
            <a:r>
              <a:rPr lang="en-US" sz="2800" dirty="0"/>
              <a:t> </a:t>
            </a:r>
            <a:r>
              <a:rPr lang="en-US" sz="2800" dirty="0" err="1"/>
              <a:t>toiminut</a:t>
            </a:r>
            <a:r>
              <a:rPr lang="en-US" sz="2800" dirty="0"/>
              <a:t> </a:t>
            </a:r>
            <a:r>
              <a:rPr lang="en-US" sz="2800" dirty="0" err="1"/>
              <a:t>tarkoituksellisesti</a:t>
            </a:r>
            <a:r>
              <a:rPr lang="en-US" sz="2800" dirty="0"/>
              <a:t>: </a:t>
            </a:r>
            <a:r>
              <a:rPr lang="en-US" sz="2800" b="1" dirty="0" err="1"/>
              <a:t>tahallisuus</a:t>
            </a:r>
            <a:endParaRPr lang="en-US" sz="2800" b="1" dirty="0"/>
          </a:p>
          <a:p>
            <a:pPr marL="1117600" lvl="1"/>
            <a:r>
              <a:rPr lang="en-US" sz="2800" dirty="0"/>
              <a:t>Onko </a:t>
            </a:r>
            <a:r>
              <a:rPr lang="en-US" sz="2800" dirty="0" err="1"/>
              <a:t>tekijä</a:t>
            </a:r>
            <a:r>
              <a:rPr lang="en-US" sz="2800" dirty="0"/>
              <a:t> </a:t>
            </a:r>
            <a:r>
              <a:rPr lang="en-US" sz="2800" dirty="0" err="1"/>
              <a:t>pakotettu</a:t>
            </a:r>
            <a:r>
              <a:rPr lang="en-US" sz="2800" dirty="0"/>
              <a:t>: </a:t>
            </a:r>
            <a:r>
              <a:rPr lang="en-US" sz="2800" b="1" dirty="0" err="1"/>
              <a:t>pakko</a:t>
            </a:r>
            <a:endParaRPr lang="en-US" sz="2800" b="1" dirty="0"/>
          </a:p>
          <a:p>
            <a:pPr marL="342900" indent="-139700">
              <a:buNone/>
            </a:pPr>
            <a:endParaRPr sz="28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B4FB6AB-4356-498E-8218-945402DB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694BCB4-46C5-476E-95EB-98702A5B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5" name="Kuva 4" descr="Kuva, joka sisältää kohteen teksti, mies, ase, vanha&#10;&#10;Kuvaus luotu automaattisesti">
            <a:extLst>
              <a:ext uri="{FF2B5EF4-FFF2-40B4-BE49-F238E27FC236}">
                <a16:creationId xmlns:a16="http://schemas.microsoft.com/office/drawing/2014/main" id="{6CC4BCE9-A21E-4F19-8B75-47E7748FA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30" y="1303372"/>
            <a:ext cx="3451116" cy="4514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err="1"/>
              <a:t>Toiminnan</a:t>
            </a:r>
            <a:r>
              <a:rPr lang="en-US" sz="2800" dirty="0"/>
              <a:t> </a:t>
            </a:r>
            <a:r>
              <a:rPr lang="en-US" sz="2800" dirty="0" err="1"/>
              <a:t>moraalisessa</a:t>
            </a:r>
            <a:r>
              <a:rPr lang="en-US" sz="2800" dirty="0"/>
              <a:t> </a:t>
            </a:r>
            <a:r>
              <a:rPr lang="en-US" sz="2800" dirty="0" err="1"/>
              <a:t>arvioinnissa</a:t>
            </a:r>
            <a:r>
              <a:rPr lang="en-US" sz="2800" dirty="0"/>
              <a:t> </a:t>
            </a:r>
            <a:r>
              <a:rPr lang="en-US" sz="2800" dirty="0" err="1"/>
              <a:t>kiinnitetään</a:t>
            </a:r>
            <a:r>
              <a:rPr lang="en-US" sz="2800" dirty="0"/>
              <a:t> </a:t>
            </a:r>
            <a:r>
              <a:rPr lang="en-US" sz="2800" dirty="0" err="1"/>
              <a:t>huomiota</a:t>
            </a:r>
            <a:endParaRPr lang="en-US" sz="2800" dirty="0"/>
          </a:p>
          <a:p>
            <a:pPr lvl="1"/>
            <a:r>
              <a:rPr lang="en-US" sz="2800" dirty="0" err="1"/>
              <a:t>toimijaan</a:t>
            </a:r>
            <a:endParaRPr lang="en-US" sz="2800" dirty="0"/>
          </a:p>
          <a:p>
            <a:pPr lvl="2">
              <a:buFont typeface="Calibri" panose="020F0502020204030204" pitchFamily="34" charset="0"/>
              <a:buChar char="̶"/>
            </a:pPr>
            <a:r>
              <a:rPr lang="en-US" sz="2800" dirty="0"/>
              <a:t>Onko </a:t>
            </a:r>
            <a:r>
              <a:rPr lang="en-US" sz="2800" dirty="0" err="1"/>
              <a:t>toimija</a:t>
            </a:r>
            <a:r>
              <a:rPr lang="en-US" sz="2800" dirty="0"/>
              <a:t> </a:t>
            </a:r>
            <a:r>
              <a:rPr lang="en-US" sz="2800" dirty="0" err="1"/>
              <a:t>vastuullinen</a:t>
            </a:r>
            <a:r>
              <a:rPr lang="en-US" sz="2800" dirty="0"/>
              <a:t> </a:t>
            </a:r>
            <a:r>
              <a:rPr lang="en-US" sz="2800" dirty="0" err="1"/>
              <a:t>moraaliagentti</a:t>
            </a:r>
            <a:r>
              <a:rPr lang="en-US" sz="2800" dirty="0"/>
              <a:t>?</a:t>
            </a:r>
          </a:p>
          <a:p>
            <a:pPr lvl="2">
              <a:buFont typeface="Calibri" panose="020F0502020204030204" pitchFamily="34" charset="0"/>
              <a:buChar char="̶"/>
            </a:pPr>
            <a:r>
              <a:rPr lang="en-US" sz="2800" dirty="0"/>
              <a:t>Onko </a:t>
            </a:r>
            <a:r>
              <a:rPr lang="en-US" sz="2800" dirty="0" err="1"/>
              <a:t>toiminta</a:t>
            </a:r>
            <a:r>
              <a:rPr lang="en-US" sz="2800" dirty="0"/>
              <a:t> </a:t>
            </a:r>
            <a:r>
              <a:rPr lang="en-US" sz="2800" dirty="0" err="1"/>
              <a:t>tarkoituksellista</a:t>
            </a:r>
            <a:r>
              <a:rPr lang="en-US" sz="2800" dirty="0"/>
              <a:t>?</a:t>
            </a:r>
          </a:p>
          <a:p>
            <a:pPr lvl="1"/>
            <a:r>
              <a:rPr lang="en-US" sz="2800" dirty="0" err="1"/>
              <a:t>tekoihin</a:t>
            </a:r>
            <a:endParaRPr lang="en-US" sz="2800" dirty="0"/>
          </a:p>
          <a:p>
            <a:pPr lvl="2">
              <a:buFont typeface="Calibri" panose="020F0502020204030204" pitchFamily="34" charset="0"/>
              <a:buChar char="̶"/>
            </a:pPr>
            <a:r>
              <a:rPr lang="en-US" sz="2800" dirty="0" err="1"/>
              <a:t>Mitä</a:t>
            </a:r>
            <a:r>
              <a:rPr lang="en-US" sz="2800" dirty="0"/>
              <a:t> </a:t>
            </a:r>
            <a:r>
              <a:rPr lang="en-US" sz="2800" dirty="0" err="1"/>
              <a:t>toimija</a:t>
            </a:r>
            <a:r>
              <a:rPr lang="en-US" sz="2800" dirty="0"/>
              <a:t> </a:t>
            </a:r>
            <a:r>
              <a:rPr lang="en-US" sz="2800" dirty="0" err="1"/>
              <a:t>pyrki</a:t>
            </a:r>
            <a:r>
              <a:rPr lang="en-US" sz="2800" dirty="0"/>
              <a:t> </a:t>
            </a:r>
            <a:r>
              <a:rPr lang="en-US" sz="2800" dirty="0" err="1"/>
              <a:t>saamaan</a:t>
            </a:r>
            <a:r>
              <a:rPr lang="en-US" sz="2800" dirty="0"/>
              <a:t> </a:t>
            </a:r>
            <a:r>
              <a:rPr lang="en-US" sz="2800" dirty="0" err="1"/>
              <a:t>aikaan</a:t>
            </a:r>
            <a:r>
              <a:rPr lang="en-US" sz="2800" dirty="0"/>
              <a:t>?</a:t>
            </a:r>
          </a:p>
          <a:p>
            <a:pPr lvl="2">
              <a:buFont typeface="Calibri" panose="020F0502020204030204" pitchFamily="34" charset="0"/>
              <a:buChar char="̶"/>
            </a:pPr>
            <a:r>
              <a:rPr lang="en-US" sz="2800" dirty="0" err="1"/>
              <a:t>Mitä</a:t>
            </a:r>
            <a:r>
              <a:rPr lang="en-US" sz="2800" dirty="0"/>
              <a:t> </a:t>
            </a:r>
            <a:r>
              <a:rPr lang="en-US" sz="2800" dirty="0" err="1"/>
              <a:t>teko</a:t>
            </a:r>
            <a:r>
              <a:rPr lang="en-US" sz="2800" dirty="0"/>
              <a:t> </a:t>
            </a:r>
            <a:r>
              <a:rPr lang="en-US" sz="2800" dirty="0" err="1"/>
              <a:t>aiheutti</a:t>
            </a:r>
            <a:r>
              <a:rPr lang="en-US" sz="2800" dirty="0"/>
              <a:t>?</a:t>
            </a:r>
          </a:p>
          <a:p>
            <a:pPr lvl="2">
              <a:buFont typeface="Calibri" panose="020F0502020204030204" pitchFamily="34" charset="0"/>
              <a:buChar char="̶"/>
            </a:pPr>
            <a:r>
              <a:rPr lang="en-US" sz="2800" dirty="0" err="1"/>
              <a:t>Mitä</a:t>
            </a:r>
            <a:r>
              <a:rPr lang="en-US" sz="2800" dirty="0"/>
              <a:t> </a:t>
            </a:r>
            <a:r>
              <a:rPr lang="en-US" sz="2800" dirty="0" err="1"/>
              <a:t>tekotyyppiä</a:t>
            </a:r>
            <a:r>
              <a:rPr lang="en-US" sz="2800" dirty="0"/>
              <a:t> </a:t>
            </a:r>
            <a:r>
              <a:rPr lang="en-US" sz="2800" dirty="0" err="1"/>
              <a:t>toiminta</a:t>
            </a:r>
            <a:r>
              <a:rPr lang="en-US" sz="2800" dirty="0"/>
              <a:t> </a:t>
            </a:r>
            <a:r>
              <a:rPr lang="en-US" sz="2800" dirty="0" err="1"/>
              <a:t>edustaa</a:t>
            </a:r>
            <a:r>
              <a:rPr lang="en-US" sz="2800" dirty="0"/>
              <a:t>?</a:t>
            </a:r>
            <a:endParaRPr sz="2800" dirty="0"/>
          </a:p>
          <a:p>
            <a:pPr marL="0" indent="0">
              <a:buNone/>
            </a:pPr>
            <a:endParaRPr sz="28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EAABF28-9AFA-4351-B53A-2E8EFE0A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590C327-6762-47D4-B3C8-547300ED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9C8B8BEB-AFB8-4A7D-A846-CFC6B978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85E580-7007-463D-AD63-D52F899F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Moraalinen toimija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BA0982-3FD4-49D7-A26B-9CF09A525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fi-FI" sz="2800" b="0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Moraalinen toimija on se, jota pidetään moraalisesti vastuussa teoistaan ja jo</a:t>
            </a:r>
            <a:r>
              <a:rPr lang="fi-FI" sz="2800" dirty="0"/>
              <a:t>nka odotetaan toimivan</a:t>
            </a:r>
            <a:r>
              <a:rPr lang="fi-FI" sz="2800" b="0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moraalisesti.</a:t>
            </a:r>
            <a:endParaRPr lang="fi-FI" sz="2800" dirty="0">
              <a:sym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fi-FI" sz="2800" b="0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Esimerkiksi lapsia ei yleensä pidetä moraalisina toimijoina.</a:t>
            </a:r>
            <a:endParaRPr lang="fi-FI" sz="28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fi-FI" sz="2800" b="0" i="0" u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fi-FI" sz="2800" b="0" i="0" u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ED17C4-4444-4C2A-87AE-D97E43DE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16F6DD5-B7CB-4960-96F2-81FB7016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Google Shape;203;p34">
            <a:extLst>
              <a:ext uri="{FF2B5EF4-FFF2-40B4-BE49-F238E27FC236}">
                <a16:creationId xmlns:a16="http://schemas.microsoft.com/office/drawing/2014/main" id="{BCA9AA0D-279B-4523-8EEF-D26E4914DEC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04909" y="1825625"/>
            <a:ext cx="3124200" cy="391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18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ts val="4400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Moraalisen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toimijuuden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ehdot</a:t>
            </a:r>
            <a:b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F8B83A6-C4F3-43CF-BFF8-1EA7BB317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75" y="1690688"/>
            <a:ext cx="6771867" cy="4286348"/>
          </a:xfrm>
        </p:spPr>
      </p:pic>
      <p:sp>
        <p:nvSpPr>
          <p:cNvPr id="210" name="Google Shape;210;p35"/>
          <p:cNvSpPr/>
          <p:nvPr/>
        </p:nvSpPr>
        <p:spPr>
          <a:xfrm>
            <a:off x="8992660" y="1311374"/>
            <a:ext cx="2268537" cy="1655762"/>
          </a:xfrm>
          <a:prstGeom prst="wedgeRoundRectCallout">
            <a:avLst>
              <a:gd name="adj1" fmla="val 17317"/>
              <a:gd name="adj2" fmla="val -2448"/>
              <a:gd name="adj3" fmla="val 0"/>
            </a:avLst>
          </a:prstGeom>
          <a:noFill/>
          <a:ln w="25400" cap="flat" cmpd="sng">
            <a:solidFill>
              <a:srgbClr val="E46C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Mitä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kaaviossa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esitetyt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ehdot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tarkoittavat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E6DCC68-46C0-42FE-9F3D-E05FCB5D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596D7B8-3A2C-4896-A946-E269419A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buClr>
                <a:schemeClr val="dk1"/>
              </a:buClr>
              <a:buSzPts val="44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Moraaliset teot</a:t>
            </a:r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ole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yksiselitteistä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tapaa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arvioida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moraalista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luonnetta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/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Arvioon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vaikuttavia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seikkoja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2800" dirty="0">
              <a:sym typeface="Calibri"/>
            </a:endParaRPr>
          </a:p>
          <a:p>
            <a:pPr marL="1028700" lvl="1" indent="-457200">
              <a:lnSpc>
                <a:spcPct val="100000"/>
              </a:lnSpc>
              <a:buClr>
                <a:srgbClr val="000000"/>
              </a:buClr>
              <a:buFontTx/>
              <a:buChar char="̶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toimijan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tavoite</a:t>
            </a:r>
            <a:endParaRPr lang="en-US" sz="2800" dirty="0">
              <a:sym typeface="Calibri"/>
            </a:endParaRPr>
          </a:p>
          <a:p>
            <a:pPr marL="1028700" lvl="1" indent="-457200">
              <a:lnSpc>
                <a:spcPct val="100000"/>
              </a:lnSpc>
              <a:buClr>
                <a:srgbClr val="000000"/>
              </a:buClr>
              <a:buFontTx/>
              <a:buChar char="̶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seuraukset</a:t>
            </a:r>
            <a:endParaRPr lang="en-US" sz="2800" dirty="0">
              <a:sym typeface="Calibri"/>
            </a:endParaRPr>
          </a:p>
          <a:p>
            <a:pPr marL="1028700" lvl="1" indent="-457200">
              <a:lnSpc>
                <a:spcPct val="100000"/>
              </a:lnSpc>
              <a:buClr>
                <a:srgbClr val="000000"/>
              </a:buClr>
              <a:buFontTx/>
              <a:buChar char="̶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tekojen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kuvaaminen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esim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määritteleminen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varkaudeksi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800" dirty="0">
              <a:sym typeface="Calibri"/>
            </a:endParaRPr>
          </a:p>
          <a:p>
            <a:pPr marL="1028700" lvl="1" indent="-457200">
              <a:lnSpc>
                <a:spcPct val="100000"/>
              </a:lnSpc>
              <a:buClr>
                <a:srgbClr val="000000"/>
              </a:buClr>
              <a:buFontTx/>
              <a:buChar char="̶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muiden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reaktiot</a:t>
            </a:r>
            <a:endParaRPr sz="28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3A83A20-62BD-4EB3-AE97-A67038F5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07638DF-A142-4085-B1E2-713F5579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buClr>
                <a:schemeClr val="dk1"/>
              </a:buClr>
              <a:buSzPts val="44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Taito: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Käsitteenmäärittely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etiikassa</a:t>
            </a:r>
            <a:endParaRPr dirty="0"/>
          </a:p>
        </p:txBody>
      </p:sp>
      <p:sp>
        <p:nvSpPr>
          <p:cNvPr id="222" name="Google Shape;222;p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Yksi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etiikan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keskeisistä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tehtävistä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määritellä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moraalikäsitteitä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/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Määrittely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luo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säännön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kuinka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käsitettä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käytetään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/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dirty="0"/>
              <a:t>On </a:t>
            </a:r>
            <a:r>
              <a:rPr lang="en-US" sz="2800" dirty="0" err="1"/>
              <a:t>tärkeää</a:t>
            </a:r>
            <a:r>
              <a:rPr lang="en-US" sz="2800" dirty="0"/>
              <a:t> </a:t>
            </a:r>
            <a:r>
              <a:rPr lang="en-US" sz="2800" dirty="0" err="1"/>
              <a:t>määritellä</a:t>
            </a:r>
            <a:r>
              <a:rPr lang="en-US" sz="2800" dirty="0"/>
              <a:t> </a:t>
            </a:r>
            <a:r>
              <a:rPr lang="en-US" sz="2800" dirty="0" err="1"/>
              <a:t>e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simerkiksi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pahuuden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velvollisuuden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käsitteet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jotta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niitä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voidaan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mielekkäästi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käyttää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1FE1C6-DC08-4FF8-BD25-5139D606F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Moraalinen toimija ja teot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4638692-9CD6-49BB-A2CD-45C4C4D4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291</Words>
  <Application>Microsoft Office PowerPoint</Application>
  <PresentationFormat>Laajakuva</PresentationFormat>
  <Paragraphs>60</Paragraphs>
  <Slides>9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2. Moraalinen toimija ja teot</vt:lpstr>
      <vt:lpstr>PowerPoint-esitys</vt:lpstr>
      <vt:lpstr>PowerPoint-esitys</vt:lpstr>
      <vt:lpstr>PowerPoint-esitys</vt:lpstr>
      <vt:lpstr>PowerPoint-esitys</vt:lpstr>
      <vt:lpstr>Moraalinen toimija</vt:lpstr>
      <vt:lpstr>Moraalisen toimijuuden ehdot </vt:lpstr>
      <vt:lpstr>Moraaliset teot</vt:lpstr>
      <vt:lpstr>Taito: Käsitteenmäärittely etiikassa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Heikki Siitonen</cp:lastModifiedBy>
  <cp:revision>17</cp:revision>
  <dcterms:created xsi:type="dcterms:W3CDTF">2021-06-01T16:07:13Z</dcterms:created>
  <dcterms:modified xsi:type="dcterms:W3CDTF">2022-10-06T09:52:17Z</dcterms:modified>
</cp:coreProperties>
</file>