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75">
            <a:extLst>
              <a:ext uri="{FF2B5EF4-FFF2-40B4-BE49-F238E27FC236}">
                <a16:creationId xmlns:a16="http://schemas.microsoft.com/office/drawing/2014/main" id="{DABEF342-E173-4459-A184-5143DC1E689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hape 76">
            <a:extLst>
              <a:ext uri="{FF2B5EF4-FFF2-40B4-BE49-F238E27FC236}">
                <a16:creationId xmlns:a16="http://schemas.microsoft.com/office/drawing/2014/main" id="{8B21930F-0DFB-4279-B460-0A5B28EB3E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0456B212-E7C3-4D49-875F-706B0DDCC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56" y="-25397"/>
            <a:ext cx="12238590" cy="688339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BECB-16F2-42CC-966E-771C2C3B22D9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6156-8D29-45CD-B96A-C3043F64740B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8B45C-BE47-4FDA-8831-DA4117A14ED7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4"/>
            <a:ext cx="11360800" cy="4555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>
            <a:extLst>
              <a:ext uri="{FF2B5EF4-FFF2-40B4-BE49-F238E27FC236}">
                <a16:creationId xmlns:a16="http://schemas.microsoft.com/office/drawing/2014/main" id="{E462A54B-12AC-459F-91DD-27FD9B11A4B9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11296651" y="6218239"/>
            <a:ext cx="732367" cy="523875"/>
          </a:xfrm>
        </p:spPr>
        <p:txBody>
          <a:bodyPr lIns="91425" tIns="91425" rIns="91425" bIns="91425">
            <a:noAutofit/>
          </a:bodyPr>
          <a:lstStyle>
            <a:lvl1pPr>
              <a:defRPr smtClean="0"/>
            </a:lvl1pPr>
          </a:lstStyle>
          <a:p>
            <a:pPr>
              <a:defRPr/>
            </a:pPr>
            <a:fld id="{300257B7-868B-4015-916D-533AA94C3D2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2018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B66C-EED2-4912-BE55-744804EB24FF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5D5F-6087-49D7-ACE9-7BFD3288D084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6715-4E52-486B-91E8-030CA53DFB6E}" type="datetime1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9AA5-D55B-4A0B-A3E2-9B127D3F4294}" type="datetime1">
              <a:rPr lang="fi-FI" smtClean="0"/>
              <a:t>3.2.2022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852E-69AE-40BA-B67D-BC5FAAEFFD09}" type="datetime1">
              <a:rPr lang="fi-FI" smtClean="0"/>
              <a:t>3.2.2022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AE39-9156-4DC4-8A8B-B31C378F9052}" type="datetime1">
              <a:rPr lang="fi-FI" smtClean="0"/>
              <a:t>3.2.2022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77FB-9135-4904-82E6-8D0762A710C2}" type="datetime1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43BB8-2B26-465D-817C-9E86BADD0F3C}" type="datetime1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E430C20-4639-48C3-80C8-1104405B606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21"/>
            <a:ext cx="12192000" cy="6857194"/>
          </a:xfrm>
          <a:prstGeom prst="rect">
            <a:avLst/>
          </a:prstGeom>
        </p:spPr>
      </p:pic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</a:t>
            </a:r>
            <a:r>
              <a:rPr lang="fi-FI" altLang="fi-FI" dirty="0" err="1"/>
              <a:t>ots</a:t>
            </a:r>
            <a:r>
              <a:rPr lang="fi-FI" altLang="fi-FI" dirty="0"/>
              <a:t>. </a:t>
            </a:r>
            <a:r>
              <a:rPr lang="fi-FI" altLang="fi-FI" dirty="0" err="1"/>
              <a:t>perustyyl</a:t>
            </a:r>
            <a:r>
              <a:rPr lang="fi-FI" altLang="fi-FI" dirty="0"/>
              <a:t>. </a:t>
            </a:r>
            <a:r>
              <a:rPr lang="fi-FI" altLang="fi-FI" dirty="0" err="1"/>
              <a:t>napsautt</a:t>
            </a:r>
            <a:r>
              <a:rPr lang="fi-FI" altLang="fi-FI" dirty="0"/>
              <a:t>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tekstin perustyylejä napsauttamalla</a:t>
            </a:r>
          </a:p>
          <a:p>
            <a:pPr lvl="1"/>
            <a:r>
              <a:rPr lang="fi-FI" altLang="fi-FI" dirty="0"/>
              <a:t>toinen taso</a:t>
            </a:r>
          </a:p>
          <a:p>
            <a:pPr lvl="2"/>
            <a:r>
              <a:rPr lang="fi-FI" altLang="fi-FI" dirty="0"/>
              <a:t>kolmas taso</a:t>
            </a:r>
          </a:p>
          <a:p>
            <a:pPr lvl="3"/>
            <a:r>
              <a:rPr lang="fi-FI" altLang="fi-FI" dirty="0"/>
              <a:t>neljäs taso</a:t>
            </a:r>
          </a:p>
          <a:p>
            <a:pPr lvl="4"/>
            <a:r>
              <a:rPr lang="fi-FI" alt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A27756-B424-4EBE-B48A-83FF0BCD7209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̶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D3F8719-C9C6-4FFD-8878-4515793A8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16. Elämän merkityksellisyyden osatekijät</a:t>
            </a: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527B8528-272B-4F1B-9BC7-4390F3F1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sz="3200" dirty="0"/>
              <a:t>Ydinsisällöt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78">
            <a:extLst>
              <a:ext uri="{FF2B5EF4-FFF2-40B4-BE49-F238E27FC236}">
                <a16:creationId xmlns:a16="http://schemas.microsoft.com/office/drawing/2014/main" id="{AE2BA8D1-BD0A-48B5-85F8-14594D4A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fi-FI" altLang="fi-FI" dirty="0"/>
              <a:t>Elämän merkitys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35E465C-2AB3-4F75-B512-AD8FF2D8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Elämän merkitys koostuu monista eri ainesosista:</a:t>
            </a:r>
          </a:p>
          <a:p>
            <a:pPr lvl="1"/>
            <a:r>
              <a:rPr lang="fi-FI" sz="2800" dirty="0"/>
              <a:t>Onnellisuus</a:t>
            </a:r>
          </a:p>
          <a:p>
            <a:pPr lvl="1"/>
            <a:r>
              <a:rPr lang="fi-FI" sz="2800" dirty="0"/>
              <a:t>Rakkaus</a:t>
            </a:r>
          </a:p>
          <a:p>
            <a:pPr lvl="1"/>
            <a:r>
              <a:rPr lang="fi-FI" sz="2800" dirty="0"/>
              <a:t>Välittäminen</a:t>
            </a:r>
          </a:p>
          <a:p>
            <a:pPr lvl="1"/>
            <a:r>
              <a:rPr lang="fi-FI" sz="2800" dirty="0"/>
              <a:t>Luovuus</a:t>
            </a:r>
          </a:p>
          <a:p>
            <a:pPr lvl="1"/>
            <a:r>
              <a:rPr lang="fi-FI" sz="2800" dirty="0"/>
              <a:t>Itsereflektio</a:t>
            </a:r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8" name="Pyöristetty kuvatekstisuorakulmio 7">
            <a:extLst>
              <a:ext uri="{FF2B5EF4-FFF2-40B4-BE49-F238E27FC236}">
                <a16:creationId xmlns:a16="http://schemas.microsoft.com/office/drawing/2014/main" id="{DAA8EF9F-1CCB-41E8-B74F-4CEC8793A248}"/>
              </a:ext>
            </a:extLst>
          </p:cNvPr>
          <p:cNvSpPr/>
          <p:nvPr/>
        </p:nvSpPr>
        <p:spPr>
          <a:xfrm>
            <a:off x="6743700" y="3357563"/>
            <a:ext cx="3240088" cy="2303462"/>
          </a:xfrm>
          <a:prstGeom prst="wedgeRoundRectCallout">
            <a:avLst>
              <a:gd name="adj1" fmla="val 59483"/>
              <a:gd name="adj2" fmla="val -21981"/>
              <a:gd name="adj3" fmla="val 16667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sz="2800" dirty="0">
                <a:solidFill>
                  <a:schemeClr val="tx1"/>
                </a:solidFill>
              </a:rPr>
              <a:t>Onko jokin näistä mielestäsi muita tärkeämpi?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5463C-3014-4A84-94E6-75C50B6D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Itsereflektio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2CDF25-CA86-411B-A562-C12C9D95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Omaan ajatteluun kohdistuvaa ajattelemista ja kyseenalaistamista</a:t>
            </a:r>
          </a:p>
          <a:p>
            <a:r>
              <a:rPr lang="fi-FI" sz="2800" dirty="0"/>
              <a:t>Omien ajatuksien ja uskomuksien kriittistä tarkastelua</a:t>
            </a:r>
          </a:p>
          <a:p>
            <a:r>
              <a:rPr lang="fi-FI" sz="2800" dirty="0"/>
              <a:t>Oman osallisuuden ja vastuun kyselemistä</a:t>
            </a:r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E023F0-6F3A-4512-BF85-96F70B6C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B091D40-4F73-4C06-B277-E3E2E0C2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69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BCCF3A-0CAE-4FEA-8F36-6E30DF29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Edmund </a:t>
            </a:r>
            <a:r>
              <a:rPr lang="fi-FI" dirty="0" err="1"/>
              <a:t>Husserl</a:t>
            </a:r>
            <a:r>
              <a:rPr lang="fi-FI" dirty="0"/>
              <a:t> (1859-1938)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804891-5E5E-4969-922F-5A2B4072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/>
              <a:t>”Eettinen elämä ei synny itsestään, eikä siihen voi ketään ulkoapäin pakottaa, vaan se kumpuaa vapaan ihmisen universaalista itsetutkiskelusta ja jatkuvasta uudistumisesta kamppailussa alentavia taipumuksia vastaan.”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BF1955-B1C0-4A4B-8A1C-DD41D7FF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0A5568A-EE19-4291-A049-3E43428D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962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20AE4E-2EE1-4271-BE14-9390AF09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Taito: Omien näkemysten tarkasteleminen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B3EA17-2F41-4391-BF59-A4233FBCA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Itsereflektio on omien ajatusten ja toiminnan kyseenalaistamista.</a:t>
            </a:r>
          </a:p>
          <a:p>
            <a:r>
              <a:rPr lang="fi-FI" sz="2800" dirty="0"/>
              <a:t>Omia sokeita pisteitään on vaikea huomata. Siksi niitä on hyvä peilata esimerkiksi filosofian klassikoihin, kaunokirjallisuuteen ja keskusteluihin muiden kanssa.</a:t>
            </a:r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72C2E6-2D26-44B7-9E2C-974E9BB5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 Elämän merkityksellisyyden osatekijät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FD0E93-9665-46BD-85AE-A43DE72C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76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132</Words>
  <Application>Microsoft Office PowerPoint</Application>
  <PresentationFormat>Laajakuva</PresentationFormat>
  <Paragraphs>26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16. Elämän merkityksellisyyden osatekijät</vt:lpstr>
      <vt:lpstr>Elämän merkitys</vt:lpstr>
      <vt:lpstr>Itsereflektio</vt:lpstr>
      <vt:lpstr>Edmund Husserl (1859-1938)</vt:lpstr>
      <vt:lpstr>Taito: Omien näkemysten tarkasteleminen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Riikka Kujanen</cp:lastModifiedBy>
  <cp:revision>15</cp:revision>
  <dcterms:created xsi:type="dcterms:W3CDTF">2021-06-01T16:07:13Z</dcterms:created>
  <dcterms:modified xsi:type="dcterms:W3CDTF">2022-02-03T10:23:51Z</dcterms:modified>
</cp:coreProperties>
</file>