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456B212-E7C3-4D49-875F-706B0DDCC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56" y="-25397"/>
            <a:ext cx="12238590" cy="688339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BA46-9E0C-42E7-876F-E8D796D0EC2F}" type="datetime1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82F4-5810-4BD7-9E06-601ACEF79864}" type="datetime1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F531-A1EC-40BF-8E8A-09D2A98A958B}" type="datetime1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AC97-C366-4208-B51D-08F13AB61221}" type="datetime1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D18F-ACE4-417F-9559-D157E6FEB1B6}" type="datetime1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B577-9372-4A83-A8DF-64E2934264AB}" type="datetime1">
              <a:rPr lang="fi-FI" smtClean="0"/>
              <a:t>14.2.2022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3747-CD06-4B2A-87C6-272622EEAAB3}" type="datetime1">
              <a:rPr lang="fi-FI" smtClean="0"/>
              <a:t>14.2.2022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0393-1FC5-4D03-AF65-EB979DF6D50B}" type="datetime1">
              <a:rPr lang="fi-FI" smtClean="0"/>
              <a:t>14.2.2022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9303B-293E-4133-BEED-E10B2DB6611A}" type="datetime1">
              <a:rPr lang="fi-FI" smtClean="0"/>
              <a:t>14.2.2022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33BE-B0A2-4195-BEF5-0B60A032D92C}" type="datetime1">
              <a:rPr lang="fi-FI" smtClean="0"/>
              <a:t>14.2.2022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D88B-855C-480E-9105-27798D166A63}" type="datetime1">
              <a:rPr lang="fi-FI" smtClean="0"/>
              <a:t>14.2.2022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E430C20-4639-48C3-80C8-1104405B60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1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ots</a:t>
            </a:r>
            <a:r>
              <a:rPr lang="fi-FI" altLang="fi-FI" dirty="0"/>
              <a:t>.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B26A77-2826-454B-972E-BA809901F65E}" type="datetime1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3F8719-C9C6-4FFD-8878-4515793A8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12. Oikeudet ja sopimukset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3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EC1C9-B6CB-47EC-B340-B455149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Hobbesilaiset</a:t>
            </a:r>
            <a:r>
              <a:rPr lang="fi-FI" dirty="0"/>
              <a:t> sopimusteoriat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E5F8BF-3710-4162-8260-D43893EE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Yksilön kannattaa sopia toisten kanssa yhteisistä oikeuksista turvatakseen omat oikeutensa.</a:t>
            </a:r>
          </a:p>
          <a:p>
            <a:r>
              <a:rPr lang="fi-FI" sz="2800" dirty="0"/>
              <a:t>Vaikka ihmisten oikeuksia ei olisikaan ”kirjoitettu tähtiin”, jokaisen yksilön kannalta on hyödyllistä luoda tilanne, jossa kaikki luottavat yhteiseen sopimukseen, jonka mukaan kaikkien oikeuksia kunnioitetaan.</a:t>
            </a:r>
          </a:p>
          <a:p>
            <a:r>
              <a:rPr lang="fi-FI" sz="2800" dirty="0" err="1"/>
              <a:t>Hobbesilaiset</a:t>
            </a:r>
            <a:r>
              <a:rPr lang="fi-FI" sz="2800" dirty="0"/>
              <a:t> sopimusteoreettiset argumentit on usein suunnattu ns. moraaliskeptikkojen suuntaan, jotka katsovat, ettei itsekkäällä ihmisellä ole perustetta sitoutua moraaliin.</a:t>
            </a:r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AF4DCE-550F-4917-B382-68BA544E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C2DECCA-51C3-45C0-BAD5-16CBE168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96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5278F-AEC8-4987-BD02-E1C2FF24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Kantilaiset sopimusteoriat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2FC53D-0C31-4C28-90FC-5FDBE381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Kannatetaan Kantin muotoilemaa jakamattoman ihmisarvon ideaa, mutta katsotaan sen perustuvan ennemmin järkevien ihmisten yhdessä tekemään sopimukseen kuin olevan itsenäinen universaali laki.</a:t>
            </a:r>
          </a:p>
          <a:p>
            <a:r>
              <a:rPr lang="fi-FI" sz="2800" dirty="0"/>
              <a:t>Oikea toiminta voidaan selvittää rationaalisella argumentaatiolla, kun pohditaan, mitkä vaateet ovat perustavampia kuin toiset, ja kun jokainen suostuu arvioimaan tilannetta kaikkien asianomaisten kannalta.</a:t>
            </a:r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D11CC0-20B7-428C-9F10-B398598E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EA19562-018C-4882-9B78-F336D812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60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537B8F-AD76-4F98-8619-544B0109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Taito: Eri näkökulmien omaksuminen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0E4F32-9A75-4653-8B14-437E6943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Esimerkiksi seuraavat kysymykset edustavat eri normatiivisen etiikan teorioiden näkökulmia:</a:t>
            </a:r>
          </a:p>
          <a:p>
            <a:pPr lvl="1"/>
            <a:r>
              <a:rPr lang="fi-FI" sz="2800" dirty="0"/>
              <a:t>Mitä tapauksesta sanoisi luonteenpiirteitä korostava hyve-etiikka?</a:t>
            </a:r>
          </a:p>
          <a:p>
            <a:pPr lvl="1"/>
            <a:r>
              <a:rPr lang="fi-FI" sz="2800" dirty="0"/>
              <a:t>Mitä hyviä ja huonoja seurauksia teolla on utilitarismin näkökulmasta?</a:t>
            </a:r>
          </a:p>
          <a:p>
            <a:pPr lvl="1"/>
            <a:r>
              <a:rPr lang="fi-FI" sz="2800" dirty="0"/>
              <a:t>Mitä velvollisuusetiikan mukaista sääntöä tapauksessa tulisi noudattaa?</a:t>
            </a:r>
          </a:p>
          <a:p>
            <a:pPr lvl="1"/>
            <a:r>
              <a:rPr lang="fi-FI" sz="2800" dirty="0"/>
              <a:t>Miten tilanteessa on mahdollista toimia muiden oikeuksia ja yhteisiä sopimuksia kunnioittaen?</a:t>
            </a:r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EDB9E4-01EF-41AF-A55C-53203B2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6123E7-A81B-4DE3-BF44-E73E0081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57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62FD4E-F6A2-4463-8F60-385BB58C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Taito: Eri näkökulmien omaksuminen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C32790-476D-4FF6-BD15-29617A2F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Etiikan tehtävissä on tärkeää osata tarkastella sama aihetta eri teorioiden näkökulmista.</a:t>
            </a:r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FB07B9B-4AC9-493A-A627-12A3F525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0823E0-CB82-4447-986A-F72539B5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C4C283-E9D0-4D53-8097-2FA284F42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91" y="2890211"/>
            <a:ext cx="8056418" cy="34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8053DB-F715-4130-AB7A-928A352A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Tieto: Moraali ei ole teoriaa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112484-2547-43BE-9329-920F9BA7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err="1"/>
              <a:t>Adornon</a:t>
            </a:r>
            <a:r>
              <a:rPr lang="fi-FI" sz="2800" dirty="0"/>
              <a:t> mukaan nyky-yhteiskunnassa ei voi elää moraalisesti oikeaa elämää.</a:t>
            </a:r>
          </a:p>
          <a:p>
            <a:r>
              <a:rPr lang="fi-FI" sz="2800" dirty="0" err="1"/>
              <a:t>Wittgenteinin</a:t>
            </a:r>
            <a:r>
              <a:rPr lang="fi-FI" sz="2800" dirty="0"/>
              <a:t> mukaan moraaliratkaisuja voi tehdä vain yksilön elämässä, yleistä moraaliteoriaa ei ole.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530768E-FB2F-4BDA-B4C0-F7C141DC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5C893F0-9EA0-4185-A8C5-14E03055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0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4CF15C-4D2C-45ED-BB9E-B174F934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E83AFC-D543-4F12-BC00-E5C55966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718" cy="4351338"/>
          </a:xfrm>
        </p:spPr>
        <p:txBody>
          <a:bodyPr/>
          <a:lstStyle/>
          <a:p>
            <a:r>
              <a:rPr lang="fi-FI" sz="2800" dirty="0"/>
              <a:t>On olemassa yleinen ja jakamaton ihmisarvo, joten jokainen on arvokas itsessään.</a:t>
            </a:r>
          </a:p>
          <a:p>
            <a:r>
              <a:rPr lang="fi-FI" sz="2800" dirty="0"/>
              <a:t>Jokaiselle kuuluu tiettyjä ihmisyyteen perustuvia oikeuksia, kuten oikeus elämään, vapauteen ja onnellisuuden tavoitteluun.</a:t>
            </a:r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25649D-8243-4248-828B-6E4AE925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5FE337-46FC-4D3D-AFA4-2CD1F294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7" name="Kuva 6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FFE35A01-42AF-45CC-BF12-817587E2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9930" r="7931" b="23183"/>
          <a:stretch/>
        </p:blipFill>
        <p:spPr>
          <a:xfrm>
            <a:off x="7103918" y="2005445"/>
            <a:ext cx="4787809" cy="31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8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8AD722-69EA-41C0-BBCD-44A1294E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Ihmisoikeuksien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0DBB1F-4A1C-49BA-A133-E7CD4FF3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Historiallisesti ensin olivat vaatimukset kansalaisten eli maata omistavien miesten oikeuksista suhteessa valtioon.</a:t>
            </a:r>
          </a:p>
          <a:p>
            <a:r>
              <a:rPr lang="fi-FI" sz="2800" dirty="0"/>
              <a:t>Liberaalien (yksilön merkitystä korostavien) sekä sosialististen (vähäosaisten yhteiskuntaluokkien oikeuksia korostavien) aatteiden kehittymisen myötä alettiin vaatia oikeuksia kaikille.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7E09434-9B4F-4C58-B025-59B483D3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0965BB-3EF9-4F3D-B8A7-DB9B40EB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82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952D9-68E6-422E-BD67-74BB0A23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Ihmisoikeuksien perustat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9689B5-ABA6-4367-A501-67D3231E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Lähes kaikissa kulttuureissa tunnetaan kultainen sääntö: tee toisille niin kuin haluaisit itsellesi tehtävän.</a:t>
            </a:r>
          </a:p>
          <a:p>
            <a:r>
              <a:rPr lang="fi-FI" sz="2800" dirty="0"/>
              <a:t>1700-luvulla tehtiin erilaisia ihmis- ja kansalaisoikeuksien julistuksia, joiden mukaan kaikille (vapaille miehille) kuuluvat samat oikeudet, koska ne ovat itsestään selviä.</a:t>
            </a:r>
          </a:p>
          <a:p>
            <a:r>
              <a:rPr lang="fi-FI" sz="2800" dirty="0"/>
              <a:t>Immanuel Kantin mukaan jokainen on rationaalisena olentona arvokas sinänsä.</a:t>
            </a:r>
          </a:p>
          <a:p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219DFD-6A4E-452D-A3D7-53AAF1E9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0F2541-6B29-47D0-B443-A75CDE32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86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CDB97F-0EBC-48E5-A6E9-58477370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Ihmisoikeuksien perusteluja 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4AF308-637A-411F-B5C9-25505E4FD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6936" cy="4351338"/>
          </a:xfrm>
        </p:spPr>
        <p:txBody>
          <a:bodyPr/>
          <a:lstStyle/>
          <a:p>
            <a:r>
              <a:rPr lang="fi-FI" sz="2800" dirty="0"/>
              <a:t>Oikeusvaatimuksien objektiivisuus</a:t>
            </a:r>
          </a:p>
          <a:p>
            <a:pPr lvl="1"/>
            <a:r>
              <a:rPr lang="fi-FI" sz="2800" dirty="0"/>
              <a:t>Yksilön halu elää hyvää elämää vapaana, ilman väkivaltaa ja orjuutta ei ole hänen oma satunnainen mielihalunsa, vaan yleisinhimillinen vaatimus, joka on yhteinen kaikille.</a:t>
            </a:r>
          </a:p>
          <a:p>
            <a:pPr lvl="1"/>
            <a:r>
              <a:rPr lang="fi-FI" sz="2800" dirty="0"/>
              <a:t>Tämän vuoksi perustavat oikeudet ovat objektiivisia ja pätevät kaikkiin.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E4FC92-168D-4535-BC71-4E561A76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AB53CF7-2645-44E7-A876-566EB6C5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7C62999-AFC6-4DEA-8176-E27556413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41" y="1468350"/>
            <a:ext cx="3320359" cy="44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5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CDB97F-0EBC-48E5-A6E9-58477370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Ihmisoikeuksien perusteluja II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4AF308-637A-411F-B5C9-25505E4FD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4164" cy="4351338"/>
          </a:xfrm>
        </p:spPr>
        <p:txBody>
          <a:bodyPr/>
          <a:lstStyle/>
          <a:p>
            <a:r>
              <a:rPr lang="fi-FI" sz="2800" dirty="0"/>
              <a:t>Johdonmukaisuuden väistämättömyys</a:t>
            </a:r>
          </a:p>
          <a:p>
            <a:pPr lvl="1"/>
            <a:r>
              <a:rPr lang="fi-FI" sz="2800" dirty="0"/>
              <a:t>Kukaan ei voi johdonmukaisesti vaatia oikeuksia itselleen, jollei ole valmis takaamaan muille samanlaisia oikeuksia.</a:t>
            </a:r>
          </a:p>
          <a:p>
            <a:pPr lvl="1"/>
            <a:r>
              <a:rPr lang="fi-FI" sz="2800" dirty="0"/>
              <a:t>Muiden ei voi olettaa kunnioittavan omia oikeuksia, jollei itse liity joukkoon ja kunnioita muiden oikeuksia.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E4FC92-168D-4535-BC71-4E561A76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AB53CF7-2645-44E7-A876-566EB6C5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8" name="Kuva 7" descr="Kuva, joka sisältää kohteen teksti, merkki, väkijoukko&#10;&#10;Kuvaus luotu automaattisesti">
            <a:extLst>
              <a:ext uri="{FF2B5EF4-FFF2-40B4-BE49-F238E27FC236}">
                <a16:creationId xmlns:a16="http://schemas.microsoft.com/office/drawing/2014/main" id="{5B139CA4-DA77-46C4-84DA-88DA812F1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20" y="2388552"/>
            <a:ext cx="4940779" cy="278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1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7505C8-6370-40AF-B43B-92B39F04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Ihmisoikeuksien haasteet 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B0A4E3-D839-46B6-A91A-3586B3CCF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Ihmisoikeudet voidaan kiistää eurooppalaisten kulttuurien ”pakkosyöttönä”.</a:t>
            </a:r>
          </a:p>
          <a:p>
            <a:pPr lvl="1"/>
            <a:r>
              <a:rPr lang="fi-FI" sz="2800" dirty="0"/>
              <a:t>Esitetään, että YK:n ihmisoikeuksien julistus perustuu eurooppalaiselle individualismille, joka on perinteisiä yhteisöjä tuhoavaa ja siten epätoivottavaa.</a:t>
            </a:r>
          </a:p>
          <a:p>
            <a:pPr lvl="1"/>
            <a:r>
              <a:rPr lang="fi-FI" sz="2800" dirty="0"/>
              <a:t>Vedotaan siihen, että ihmiset (esim. naiset ja miehet) voivat olla samanarvoisia, vaikka heillä olisi eri oikeudet.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8B5937-338D-477A-ABCC-C65CF46D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BF02E4-E371-44C7-898C-7F88EC02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19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9F23E-0210-4B0B-A46C-F5B58FE1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Ihmisoikeuksien haasteet II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5A8CDD-C895-46DC-8D5F-A2FD376AC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3873" cy="4351338"/>
          </a:xfrm>
        </p:spPr>
        <p:txBody>
          <a:bodyPr/>
          <a:lstStyle/>
          <a:p>
            <a:r>
              <a:rPr lang="fi-FI" sz="2800" dirty="0"/>
              <a:t>Ihmisoikeuksien kaventaminen</a:t>
            </a:r>
          </a:p>
          <a:p>
            <a:pPr lvl="1"/>
            <a:r>
              <a:rPr lang="fi-FI" sz="2800" dirty="0"/>
              <a:t>Hyväksytään yleiset oikeudet elämään tai omaisuuteen, mutta ei sellaisiin asioihin, jotka ovat oman vakaumuksen tai tottumuksen vastaisia.</a:t>
            </a:r>
          </a:p>
          <a:p>
            <a:pPr lvl="1"/>
            <a:r>
              <a:rPr lang="fi-FI" sz="2800" dirty="0"/>
              <a:t>Koskee useimmiten esimerkiksi seksuaalista suuntautumista tai eettistä/uskonnollista vakaumusta.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7A2355-7A18-4C9A-8F4F-BA08F2A2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C96FD69-A110-4C34-BA09-075595E6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7" name="Kuva 6" descr="Kuva, joka sisältää kohteen henkilö, väkijoukko&#10;&#10;Kuvaus luotu automaattisesti">
            <a:extLst>
              <a:ext uri="{FF2B5EF4-FFF2-40B4-BE49-F238E27FC236}">
                <a16:creationId xmlns:a16="http://schemas.microsoft.com/office/drawing/2014/main" id="{13C2A9D5-8E0C-4AC9-862D-702F21E6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10" y="1921179"/>
            <a:ext cx="2804521" cy="42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1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C1D5E7-A419-46C1-B28D-2F3CF174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Ihmisoikeuksien haasteet III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EDDD9D-ABAB-4ABA-9044-D2D04450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Ihmisoikeuksien haltijoiden joukon kaventaminen</a:t>
            </a:r>
          </a:p>
          <a:p>
            <a:pPr lvl="1"/>
            <a:r>
              <a:rPr lang="fi-FI" sz="2800" dirty="0"/>
              <a:t>Katsotaan, että oikeudet kuuluvat täysimääräisesti vain oman kansallisuuden piiriin, mutta eivät koske samassa mitassa näiden ryhmän ulkopuolisia (esim. ”Suomi suomalaisille” tai ”America </a:t>
            </a:r>
            <a:r>
              <a:rPr lang="fi-FI" sz="2800" dirty="0" err="1"/>
              <a:t>first</a:t>
            </a:r>
            <a:r>
              <a:rPr lang="fi-FI" sz="2800" dirty="0"/>
              <a:t>”).</a:t>
            </a:r>
          </a:p>
          <a:p>
            <a:pPr lvl="1"/>
            <a:r>
              <a:rPr lang="fi-FI" sz="2800" dirty="0"/>
              <a:t>Vedotaan siihen, että oman maan kansalaiset on asetettava etusijalle, vaikka esimerkiksi pakolaiset olisivat suuremmassa avun tarpeessa.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D92AE60-B380-4E0F-B082-17571FC8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Oikeudet ja sopimukset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35C934-5B0C-498D-8D64-2AB2DBED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59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645</Words>
  <Application>Microsoft Office PowerPoint</Application>
  <PresentationFormat>Laajakuva</PresentationFormat>
  <Paragraphs>85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12. Oikeudet ja sopimukset</vt:lpstr>
      <vt:lpstr>Ihmisoikeudet</vt:lpstr>
      <vt:lpstr>Ihmisoikeuksien kehitys</vt:lpstr>
      <vt:lpstr>Ihmisoikeuksien perustat</vt:lpstr>
      <vt:lpstr>Ihmisoikeuksien perusteluja I</vt:lpstr>
      <vt:lpstr>Ihmisoikeuksien perusteluja II</vt:lpstr>
      <vt:lpstr>Ihmisoikeuksien haasteet I</vt:lpstr>
      <vt:lpstr>Ihmisoikeuksien haasteet II</vt:lpstr>
      <vt:lpstr>Ihmisoikeuksien haasteet III</vt:lpstr>
      <vt:lpstr>Hobbesilaiset sopimusteoriat</vt:lpstr>
      <vt:lpstr>Kantilaiset sopimusteoriat</vt:lpstr>
      <vt:lpstr>Taito: Eri näkökulmien omaksuminen</vt:lpstr>
      <vt:lpstr>Taito: Eri näkökulmien omaksuminen</vt:lpstr>
      <vt:lpstr>Tieto: Moraali ei ole teoriaa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13</cp:revision>
  <dcterms:created xsi:type="dcterms:W3CDTF">2021-06-01T16:07:13Z</dcterms:created>
  <dcterms:modified xsi:type="dcterms:W3CDTF">2022-02-14T11:00:06Z</dcterms:modified>
</cp:coreProperties>
</file>