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57" r:id="rId4"/>
    <p:sldId id="258" r:id="rId5"/>
    <p:sldId id="259" r:id="rId6"/>
    <p:sldId id="263" r:id="rId7"/>
    <p:sldId id="260" r:id="rId8"/>
    <p:sldId id="261" r:id="rId9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2" autoAdjust="0"/>
    <p:restoredTop sz="94660"/>
  </p:normalViewPr>
  <p:slideViewPr>
    <p:cSldViewPr snapToGrid="0">
      <p:cViewPr varScale="1">
        <p:scale>
          <a:sx n="77" d="100"/>
          <a:sy n="77" d="100"/>
        </p:scale>
        <p:origin x="1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2.11.2022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0456B212-E7C3-4D49-875F-706B0DDCC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56" y="-25397"/>
            <a:ext cx="12238590" cy="6883397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16AB1-B962-48ED-A9E9-998F80C7DBE4}" type="datetime1">
              <a:rPr lang="fi-FI" smtClean="0"/>
              <a:t>2.11.2022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10. Velvollisuudet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DB27F-8CEF-4869-B63E-AF2D8F67DF9D}" type="datetime1">
              <a:rPr lang="fi-FI" smtClean="0"/>
              <a:t>2.11.2022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10. Velvollisuudet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2B941-014B-4F67-9F5F-3741DEEA7FDC}" type="datetime1">
              <a:rPr lang="fi-FI" smtClean="0"/>
              <a:t>2.11.2022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10. Velvollisuudet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8E017-7D29-4EB4-B2ED-A9C89414BB77}" type="datetime1">
              <a:rPr lang="fi-FI" smtClean="0"/>
              <a:t>2.11.2022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10. Velvollisuudet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828A9-76F9-4270-B331-54DD24C23421}" type="datetime1">
              <a:rPr lang="fi-FI" smtClean="0"/>
              <a:t>2.11.2022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10. Velvollisuudet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DD79C-9716-4E67-A3B4-97898A13C080}" type="datetime1">
              <a:rPr lang="fi-FI" smtClean="0"/>
              <a:t>2.11.2022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10. Velvollisuudet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3440D-7B0D-4B8D-BA2D-FF2D3C259685}" type="datetime1">
              <a:rPr lang="fi-FI" smtClean="0"/>
              <a:t>2.11.2022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10. Velvollisuudet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E6D7F-0C56-4A1E-87EC-2FF1AE696146}" type="datetime1">
              <a:rPr lang="fi-FI" smtClean="0"/>
              <a:t>2.11.2022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10. Velvollisuudet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F595-884F-4AA1-8E0A-8C5258F9BB34}" type="datetime1">
              <a:rPr lang="fi-FI" smtClean="0"/>
              <a:t>2.11.2022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10. Velvollisuudet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E7588-FD2F-48F4-BF91-981F0B9CC9D2}" type="datetime1">
              <a:rPr lang="fi-FI" smtClean="0"/>
              <a:t>2.11.2022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10. Velvollisuudet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32547-D32E-4D1D-83FF-BE82E05936F7}" type="datetime1">
              <a:rPr lang="fi-FI" smtClean="0"/>
              <a:t>2.11.2022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10. Velvollisuudet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E430C20-4639-48C3-80C8-1104405B606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1"/>
            <a:ext cx="12192000" cy="6857194"/>
          </a:xfrm>
          <a:prstGeom prst="rect">
            <a:avLst/>
          </a:prstGeom>
        </p:spPr>
      </p:pic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</a:t>
            </a:r>
            <a:r>
              <a:rPr lang="fi-FI" altLang="fi-FI" dirty="0" err="1"/>
              <a:t>ots</a:t>
            </a:r>
            <a:r>
              <a:rPr lang="fi-FI" altLang="fi-FI" dirty="0"/>
              <a:t>. </a:t>
            </a:r>
            <a:r>
              <a:rPr lang="fi-FI" altLang="fi-FI" dirty="0" err="1"/>
              <a:t>perustyyl</a:t>
            </a:r>
            <a:r>
              <a:rPr lang="fi-FI" altLang="fi-FI" dirty="0"/>
              <a:t>. </a:t>
            </a:r>
            <a:r>
              <a:rPr lang="fi-FI" altLang="fi-FI" dirty="0" err="1"/>
              <a:t>napsautt</a:t>
            </a:r>
            <a:r>
              <a:rPr lang="fi-FI" altLang="fi-FI" dirty="0"/>
              <a:t>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tekstin perustyylejä napsauttamalla</a:t>
            </a:r>
          </a:p>
          <a:p>
            <a:pPr lvl="1"/>
            <a:r>
              <a:rPr lang="fi-FI" altLang="fi-FI" dirty="0"/>
              <a:t>toinen taso</a:t>
            </a:r>
          </a:p>
          <a:p>
            <a:pPr lvl="2"/>
            <a:r>
              <a:rPr lang="fi-FI" altLang="fi-FI" dirty="0"/>
              <a:t>kolmas taso</a:t>
            </a:r>
          </a:p>
          <a:p>
            <a:pPr lvl="3"/>
            <a:r>
              <a:rPr lang="fi-FI" altLang="fi-FI" dirty="0"/>
              <a:t>neljäs taso</a:t>
            </a:r>
          </a:p>
          <a:p>
            <a:pPr lvl="4"/>
            <a:r>
              <a:rPr lang="fi-FI" alt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38ADF1-F6B1-4D16-B592-9109A7B62215}" type="datetime1">
              <a:rPr lang="fi-FI" smtClean="0"/>
              <a:t>2.11.2022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10. Velvollisuudet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̶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D3F8719-C9C6-4FFD-8878-4515793A8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10. Velvollisuudet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3200" dirty="0"/>
              <a:t>Ydinsisällöt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E24878-777C-4699-9C7F-C21164CB2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Sisällön paikkamerkki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8A8EE96-C28C-4130-B8F9-660058329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69211"/>
            <a:ext cx="10515600" cy="2321066"/>
          </a:xfr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45042F-F06B-413D-AA16-087018B3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10. Velvollisuudet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1BA48B8-7CCF-41A9-88E7-A46D21EFD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5723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F1D1CB-24D6-444A-9E18-C529CB6E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Velvollisuusetiikka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848484-AC8B-48F8-A76A-AF4C47792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Velvollisuusetiikan mukaan moraali on velvoittavaa, autonomista ja universaalia.</a:t>
            </a:r>
          </a:p>
          <a:p>
            <a:pPr lvl="1"/>
            <a:r>
              <a:rPr lang="fi-FI" sz="2800" b="1" dirty="0"/>
              <a:t>Velvoittavuus</a:t>
            </a:r>
            <a:r>
              <a:rPr lang="fi-FI" sz="2800" dirty="0"/>
              <a:t>: ihmisillä velvollisuus noudattaa moraalisia periaatteita.</a:t>
            </a:r>
          </a:p>
          <a:p>
            <a:pPr lvl="1"/>
            <a:r>
              <a:rPr lang="fi-FI" sz="2800" b="1" dirty="0"/>
              <a:t>Autonomisuus</a:t>
            </a:r>
            <a:r>
              <a:rPr lang="fi-FI" sz="2800" dirty="0"/>
              <a:t>: moraalia noudatettava sen itsensä vuoksi, ei välineenä minkään muun päämärän saavuttamiseen</a:t>
            </a:r>
          </a:p>
          <a:p>
            <a:pPr lvl="1"/>
            <a:r>
              <a:rPr lang="fi-FI" sz="2800" b="1" dirty="0"/>
              <a:t>Universaalius</a:t>
            </a:r>
            <a:r>
              <a:rPr lang="fi-FI" sz="2800" dirty="0"/>
              <a:t>: moraali velvoittaa kaikkia ihmisiä kaikkialla</a:t>
            </a:r>
          </a:p>
          <a:p>
            <a:endParaRPr lang="fi-FI" sz="28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ADB9EDB-FDC2-4F23-AF71-CF910296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10. Velvollisuudet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200EAD5-EC2C-4156-A259-ED11D352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445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4E2C01-D217-4A83-AF82-DD78343CA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Moraalilaki vs. valtion laki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CEAA75-7EEE-43C1-8ED7-9DC510F05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Velvollisuusetiikassa puhutaan usein moraalilaista.</a:t>
            </a:r>
          </a:p>
          <a:p>
            <a:r>
              <a:rPr lang="fi-FI" sz="2800" dirty="0"/>
              <a:t>Moraalilakia ei pidä sekoittaa valtioiden lakeihin.</a:t>
            </a:r>
          </a:p>
          <a:p>
            <a:pPr lvl="1"/>
            <a:r>
              <a:rPr lang="fi-FI" sz="2800" dirty="0"/>
              <a:t>Lait muuttuvat, mutta moraalilaki on ihmisten toiveiden ja uskomusten yläpuolella.</a:t>
            </a:r>
          </a:p>
          <a:p>
            <a:pPr lvl="1"/>
            <a:r>
              <a:rPr lang="fi-FI" sz="2800" dirty="0"/>
              <a:t>Lakien näkökulmasta ei ole väliä sillä, miksi joku noudattaa lakia. Moraalilain näkökulmasta sillä on väliä.</a:t>
            </a:r>
          </a:p>
          <a:p>
            <a:endParaRPr lang="fi-FI" sz="2800" dirty="0"/>
          </a:p>
          <a:p>
            <a:endParaRPr lang="fi-FI" sz="2800" dirty="0"/>
          </a:p>
          <a:p>
            <a:endParaRPr lang="fi-FI" sz="28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498161A-F678-4876-8547-2D4325916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10. Velvollisuudet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5C72447-DF25-4ED3-9500-331B0FF4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509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31D28A-A14F-4617-ACC8-0D5D122CF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Kategorinen imperatiivi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7F96AE-AB92-46FA-AF1E-B767834F6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58075" cy="4351338"/>
          </a:xfrm>
        </p:spPr>
        <p:txBody>
          <a:bodyPr/>
          <a:lstStyle/>
          <a:p>
            <a:r>
              <a:rPr lang="fi-FI" sz="2800" dirty="0"/>
              <a:t>Filosofi Immanuel Kant esitti kategorisen imperatiivin. Siitä on kaksi erilaista muotoilua.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sz="2800" dirty="0"/>
              <a:t>Toimi aina niin, että toimintaasi ohjaavasta periaatteesta voisi tulla yleinen laki.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sz="2800" dirty="0"/>
              <a:t>Älä koskaan kohtele toista ihmistä pelkästään välineenä, vaan aina myös päämääränä sinänsä.  </a:t>
            </a:r>
          </a:p>
          <a:p>
            <a:endParaRPr lang="fi-FI" sz="2800" dirty="0"/>
          </a:p>
          <a:p>
            <a:endParaRPr lang="fi-FI" sz="2800" dirty="0"/>
          </a:p>
          <a:p>
            <a:endParaRPr lang="fi-FI" sz="28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A9E77F3-9365-434E-A5ED-439AA21CE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10. Velvollisuudet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B5A7102-AF49-46C1-9523-201BCF221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6" name="Google Shape;161;p10" descr="C:\Users\tav\Downloads\shutterstock_88588885.jpg">
            <a:extLst>
              <a:ext uri="{FF2B5EF4-FFF2-40B4-BE49-F238E27FC236}">
                <a16:creationId xmlns:a16="http://schemas.microsoft.com/office/drawing/2014/main" id="{368C858B-2102-4DA6-B561-C05F932D668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85187" y="2136775"/>
            <a:ext cx="257810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6638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0A79CB-A39E-4963-B56D-5F0F5A97A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0BE51D0B-2BA0-487B-AC52-B2D9738D0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77" y="1144685"/>
            <a:ext cx="9883997" cy="4168501"/>
          </a:xfr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96909C3-766B-4320-A96B-3FE98E097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10. Velvollisuudet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B8E9A6-4C49-47EA-8D48-CEB30C71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5864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CB680B-1B58-450B-9923-7BE3072F5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vapaus on?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A336532-6673-4847-8FB7-212D0DDEB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91250" cy="4351338"/>
          </a:xfrm>
        </p:spPr>
        <p:txBody>
          <a:bodyPr/>
          <a:lstStyle/>
          <a:p>
            <a:r>
              <a:rPr lang="fi-FI" sz="2800" dirty="0"/>
              <a:t>Vapaus voidaan ymmärtää kahdella tavalla.</a:t>
            </a:r>
          </a:p>
          <a:p>
            <a:pPr marL="1028700" lvl="1" indent="-457200">
              <a:buFont typeface="+mj-lt"/>
              <a:buAutoNum type="arabicPeriod"/>
            </a:pPr>
            <a:r>
              <a:rPr lang="fi-FI" sz="2800" dirty="0"/>
              <a:t>Vapaus on sitä, että saa tehdä juuri mitä tahtoo.</a:t>
            </a:r>
          </a:p>
          <a:p>
            <a:pPr marL="1028700" lvl="1" indent="-457200">
              <a:buFont typeface="+mj-lt"/>
              <a:buAutoNum type="arabicPeriod"/>
            </a:pPr>
            <a:r>
              <a:rPr lang="fi-FI" sz="2800" dirty="0"/>
              <a:t>Vapaus on sitä, että voi järjen avulla päättää, miten suhtautuu erilaisiin haluihinsa.</a:t>
            </a:r>
          </a:p>
          <a:p>
            <a:endParaRPr lang="fi-FI" sz="2800" dirty="0"/>
          </a:p>
          <a:p>
            <a:endParaRPr lang="fi-FI" sz="2800" dirty="0"/>
          </a:p>
          <a:p>
            <a:endParaRPr lang="fi-FI" sz="28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016170C-1165-4488-882D-1153F55B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10. Velvollisuudet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6FC9FCB-43DE-47CE-B8B2-22816612E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pic>
        <p:nvPicPr>
          <p:cNvPr id="7" name="Kuva 6" descr="Kuva, joka sisältää kohteen ulko, taivas, mies, vuori&#10;&#10;Kuvaus luotu automaattisesti">
            <a:extLst>
              <a:ext uri="{FF2B5EF4-FFF2-40B4-BE49-F238E27FC236}">
                <a16:creationId xmlns:a16="http://schemas.microsoft.com/office/drawing/2014/main" id="{FE48B361-432C-48E1-9C88-43E3C1E2D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181" y="1825625"/>
            <a:ext cx="4114315" cy="274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22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BAA821-5950-4669-9504-03E10CF1C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Taito: Ajatuskokeet etiikassa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A14E2F7-D6F1-4043-B8B4-4F06830D3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Ajatuskokeissa testataan näkemyksiä kuvitteellisten tilanteiden avulla.</a:t>
            </a:r>
          </a:p>
          <a:p>
            <a:r>
              <a:rPr lang="fi-FI" sz="2800" dirty="0"/>
              <a:t>Etiikassa ajatuskokeita on käytetty muun muassa eri normatiivisen etiikan teorioiden kritisointiin.</a:t>
            </a:r>
          </a:p>
          <a:p>
            <a:r>
              <a:rPr lang="fi-FI" sz="2800" dirty="0"/>
              <a:t>Esimerkiksi seurausetiikkaa on kritisoitu ajatuskokeella, jossa saattaisi seurausetiikan mukaan olla oikein tappaa yksi gladiaattori, jos sen katsominen tuottaisi mielihyvää suurille ihmisjoukoille. </a:t>
            </a:r>
          </a:p>
          <a:p>
            <a:endParaRPr lang="fi-FI" sz="2800" dirty="0"/>
          </a:p>
          <a:p>
            <a:endParaRPr lang="fi-FI" sz="2800" dirty="0"/>
          </a:p>
          <a:p>
            <a:endParaRPr lang="fi-FI" sz="28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63791DD-05E5-43F1-A44A-BB37CC187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10. Velvollisuudet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A6CF702-5F36-49A6-BE40-EA3B9FAB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713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244</Words>
  <Application>Microsoft Office PowerPoint</Application>
  <PresentationFormat>Laajakuva</PresentationFormat>
  <Paragraphs>42</Paragraphs>
  <Slides>8</Slides>
  <Notes>0</Notes>
  <HiddenSlides>1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10. Velvollisuudet</vt:lpstr>
      <vt:lpstr>PowerPoint-esitys</vt:lpstr>
      <vt:lpstr>Velvollisuusetiikka</vt:lpstr>
      <vt:lpstr>Moraalilaki vs. valtion laki</vt:lpstr>
      <vt:lpstr>Kategorinen imperatiivi</vt:lpstr>
      <vt:lpstr>PowerPoint-esitys</vt:lpstr>
      <vt:lpstr>Mitä vapaus on?</vt:lpstr>
      <vt:lpstr>Taito: Ajatuskokeet etiikassa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Heikki Siitonen</cp:lastModifiedBy>
  <cp:revision>16</cp:revision>
  <dcterms:created xsi:type="dcterms:W3CDTF">2021-06-01T16:07:13Z</dcterms:created>
  <dcterms:modified xsi:type="dcterms:W3CDTF">2022-11-02T08:37:35Z</dcterms:modified>
</cp:coreProperties>
</file>