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8" r:id="rId3"/>
    <p:sldId id="257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6F11C-B497-4D7D-A686-EE66797D9AF9}" type="datetimeFigureOut">
              <a:rPr lang="fi-FI" smtClean="0"/>
              <a:t>12.7.2021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45F58-FDA0-4BFC-9C0D-79ACC76D4E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4578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5b143c7fc_0_5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4" name="Google Shape;64;gb5b143c7fc_0_5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f10e4e023_1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gdf10e4e023_1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733050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f10e4e023_1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gdf10e4e023_1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562452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f2a8bdf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1" name="Google Shape;71;gdf2a8bdf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df2a8bdfa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8" name="Google Shape;78;gdf2a8bdfa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b5b143c7fc_0_4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gb5b143c7fc_0_4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b6c3925d6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gdb6c3925d6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f2a8bdfa2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gdf2a8bdfa2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df10e4e0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3" name="Google Shape;103;gdf10e4e0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f10e4e023_1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gdf10e4e023_1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f10e4e023_1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gdf10e4e023_1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775320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A309927C-4398-4249-9A9A-DAE825F2E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07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9AF09D-301E-4C08-BD70-39E74C85E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79EC8B5-D691-4FE3-9A22-70E0FC9272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00504A2-7ADE-4D9E-BA32-D82A419BA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0F75FCD-1AE4-46C7-97B3-3F1A266D10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12.7.2021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7B00BD2-5847-4341-9B60-23675972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80AA0D4-21A3-43E2-8F7A-6C382E687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489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8D2934-0CF8-4D0A-A6AC-0556F36A1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E934078-4D20-43A2-9389-4D46D7A62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81313D8-2109-48D4-9217-F11AA4A758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12.7.2021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0E85DAF-4CB9-4408-9A55-B75CDBE3E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76B952-CFEF-457C-A6C3-BC93DA5AE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5717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EB36C5F-E930-4AA4-ADF9-5CA373D2A1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AAC42FC-D810-4BEB-8BDC-D785A095F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390F11C-F14A-41C7-9A3F-C4D3638B6C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12.7.2021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4CC696-9881-4740-A5AD-9335262ED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F1DF7DB-7AFE-45D0-8B85-EF1EAACCE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122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37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D2EFB4-7A98-4450-B334-C2E79757C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53FD2DD-A0CC-4966-B353-797E6EF68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FCD876-8D5B-45B3-A6E8-A0363141CC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12.7.2021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0565FA2-C4ED-4B04-BB41-5A8C8742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3D52F9-48C1-4A4E-B8C1-9819D4635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2602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FA30DB-8542-4D4C-814E-883F7631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4DCEC5-6D6F-4E83-85E6-A9B82A8CB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D07BBF-71BB-487B-A0F2-3A93F79670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12.7.2021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0EB01BB-D7F0-49E4-9AFB-9D67E3EE6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7A51E20-7E29-4BAD-B10E-C7F62156C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9280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E41DB8-8366-409C-BA7B-4FD385A6C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AC4A8D4-37A0-41E8-9C2A-231CDCE9D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0C08350-6DFA-40D3-949C-B3ED844F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12.7.2021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AAFCD8-41CF-4051-ADDB-917EF6E28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23F48A-4E8B-49E0-B80F-B509214C3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4604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932BB2-0061-414D-9804-0439D80AB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0353AE-2F1D-4950-B7A8-9D89D273A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C3997FF-40BC-4D4E-874E-DA4A96ECD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6AD904C-97A4-4F9C-A70F-A6FABC89C9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12.7.2021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8EBDBAD-527C-41E7-9C50-3723296A7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D277872-C2F7-48F3-9735-B60E8991E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410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1952E4-920A-4F04-96D9-1B50E51BF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5078342-EA3C-4831-AF6C-8C0BEF9A0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62DA471-E3B5-4192-B075-BF7A4B7A3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DF34D29-60DD-4877-BBC3-39C8C9DE1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6B52A42-97A9-4DCC-8EFB-9A6683EE79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70A5B96-9278-4CBB-BABA-88806EB91D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12.7.2021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7C0DFE1-293A-4216-9C1D-3547ECF60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2509F8C-44B7-4460-A4B5-DE7C61815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4855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C52014-B220-40F8-9345-58D90966D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C2600B3-9265-4EF2-86C4-FBB05BF0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12.7.2021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A6F9E4E-2892-41A6-A5FD-C396E191C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2099284-559E-49FF-87A7-BC800DB60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391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A309927C-4398-4249-9A9A-DAE825F2E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576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A5376D6-5B00-481C-B225-324CAC1184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12.7.2021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EA19002-9B3D-4E68-B130-9F87D14F8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6A6E460-2A0E-4DE1-8C8A-938CDFDC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4607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DFB3D9-096E-4845-9149-C79BC2688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40146E-1C0B-4DE9-9627-AFB0A411E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C5C3DD7-21C7-40ED-92E9-73A97A0B6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C843414-F0EE-41B3-BA4C-5F668E01A5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12.7.2021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2EAFEE0-4571-4458-A602-4F2A814E4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B711BD0-4526-4E3F-83F9-A99EB80CA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1637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DB1A93-5CBB-44F9-B993-120EF7EEF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CDAA9FC-17D8-4645-98A7-4F896AD95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B07366E-EC6B-42F4-9289-559781E4D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D5F1070-54B4-4579-9CBF-5975D10B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12.7.2021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82C78D2-2B57-4D74-BBC9-0AEFE30F6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6F3171-7D0D-41D8-BC85-9522EB173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57576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F5C7F4-92BC-41A1-A41D-9007B970B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FF32AB1-3C53-49C1-93C7-4EB748B108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8215D1-FD9C-4B80-B6EC-377361EEB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12.7.2021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6AE523E-9826-4ECA-84E8-B40E07313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1E73BE-CEBB-4F3C-B689-DDA38D8F6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20974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EE900BB-366E-4F27-840D-AA3E10D9E4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6686B5C-F8B5-408A-B673-6CF8CCC7B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FBB6D7-0241-449D-9BB1-11BF485D06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12.7.2021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8197AA-F6CC-47DB-A88F-BAFEBF27A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41F4EFA-DC67-4C6A-837D-546780799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899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EA14AB-32B9-42B1-AC39-62E07B380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FDB254-2FA4-4081-AE35-5ADD650E7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EDD6DA5-4180-431E-AD04-B08A2C69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12.7.2021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B102A9B-BD71-4FC8-A7A4-A49F16EC4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3E5F750-CB30-4172-BE3F-C6137BB96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250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A7DE72-4C4C-415E-A76F-DCE1E1399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36EBB24-28E7-4751-9D19-1E33B7490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F0BC12-6AE5-40E3-A76B-D112F3B0D1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12.7.2021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0510F64-0B31-48F7-B1B8-0CF1DCEF3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65D1E5-9A17-4CAD-BC41-6FF9580A9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631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DF05DD-AD1A-4525-9B59-2433F8052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3E8A72B-AB29-4779-B1E9-1A6B286BB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240A75D-6245-4C70-BCA3-BD9704F64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AA96D05-1394-4CB4-9A55-41EE84C4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12.7.2021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738789E-E7F8-42DE-9FFA-F8F0AA9F8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B6FEADF-DF43-4A4E-89EE-03D716F18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83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18B4BA-6247-45CE-8C4E-5CBFC0269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9021E7E-E5EB-4A89-B58D-614358070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A076187-8D22-48B6-AB5D-97FB63EBF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F206FE3-6F9E-4D45-9F91-49F85DC6AE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AB126B3-0B1E-498D-8A4B-B8381653F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A321929-39CA-4D3C-885E-80BAE6600C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12.7.2021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08F77C9-1A4F-443A-854D-B56FC564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020198F-9647-4C74-9BF5-151645DB3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804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6D9064-B38B-4DC3-92CF-A41A61352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DDA0641-ABB4-4F12-B289-AA34739041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12.7.2021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1310BB2-7E79-4EE8-9007-B34FFE57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44D29A6-239E-49C5-A24A-F9A9843A6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602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3383BE4-014C-4C2C-9830-070C15301A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12.7.2021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B2BAE77-34C0-4179-A531-23695E922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D6F5691-6BCD-4EAC-96AF-EA00991E0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602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AF5011-A5E7-4C9B-A95F-2252FC6A4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018C65-130F-4718-8D2B-442A97CF8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DCE672-B994-49A4-9B15-D0F231461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8E616C7-A2E3-4DEB-A37A-C183A0F2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12.7.2021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8A3379-74F3-49D0-AA33-268AB2EFE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C60037E-0684-46D4-83F3-B0C89B7A1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02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67E0CDC4-A38B-4E84-9AB1-4A06A603F10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"/>
            <a:ext cx="12192000" cy="685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7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48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E35831-77AB-437D-86C0-CB677C879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0094"/>
            <a:ext cx="10515600" cy="2252924"/>
          </a:xfrm>
        </p:spPr>
        <p:txBody>
          <a:bodyPr>
            <a:spAutoFit/>
          </a:bodyPr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6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 Mitä argumentointi 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i-FI" sz="4400" dirty="0">
                <a:solidFill>
                  <a:srgbClr val="000000"/>
                </a:solidFill>
                <a:latin typeface="Calibri" panose="020F0502020204030204" pitchFamily="34" charset="0"/>
              </a:rPr>
              <a:t>Ydinsisällöt</a:t>
            </a:r>
            <a:endParaRPr lang="fi-FI" sz="4400" dirty="0"/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fi-FI" sz="5200" dirty="0"/>
          </a:p>
        </p:txBody>
      </p:sp>
    </p:spTree>
    <p:extLst>
      <p:ext uri="{BB962C8B-B14F-4D97-AF65-F5344CB8AC3E}">
        <p14:creationId xmlns:p14="http://schemas.microsoft.com/office/powerpoint/2010/main" val="295811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 idx="4294967295"/>
          </p:nvPr>
        </p:nvSpPr>
        <p:spPr>
          <a:xfrm>
            <a:off x="261257" y="283969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en-US" dirty="0">
                <a:latin typeface="+mn-lt"/>
              </a:rPr>
              <a:t>Argumenttia </a:t>
            </a:r>
            <a:r>
              <a:rPr lang="en-US" dirty="0" err="1">
                <a:latin typeface="+mn-lt"/>
              </a:rPr>
              <a:t>voidaan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arvioida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osien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kautta</a:t>
            </a:r>
            <a:endParaRPr dirty="0">
              <a:latin typeface="+mn-lt"/>
            </a:endParaRPr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4294967295"/>
          </p:nvPr>
        </p:nvSpPr>
        <p:spPr>
          <a:xfrm>
            <a:off x="609600" y="1646853"/>
            <a:ext cx="10972800" cy="2514600"/>
          </a:xfrm>
          <a:prstGeom prst="rect">
            <a:avLst/>
          </a:prstGeom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 marL="625475" indent="-531813">
              <a:spcBef>
                <a:spcPts val="480"/>
              </a:spcBef>
              <a:buSzPts val="2700"/>
              <a:buChar char="●"/>
            </a:pP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Ovatko </a:t>
            </a:r>
            <a:r>
              <a:rPr lang="en-US" sz="3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perustelut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hyväksyttäviä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Miten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 </a:t>
            </a: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liittyvät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toisiinsa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5475" indent="-531813">
              <a:lnSpc>
                <a:spcPct val="100000"/>
              </a:lnSpc>
              <a:spcBef>
                <a:spcPts val="0"/>
              </a:spcBef>
              <a:buSzPts val="2700"/>
              <a:buChar char="●"/>
            </a:pP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Yhdistääkö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linkki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perustelut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ja </a:t>
            </a: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väitteen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riittävän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vahvasti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973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 idx="4294967295"/>
          </p:nvPr>
        </p:nvSpPr>
        <p:spPr>
          <a:xfrm>
            <a:off x="261257" y="283969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en-US" dirty="0">
                <a:latin typeface="+mn-lt"/>
              </a:rPr>
              <a:t>Taito, s. 90: </a:t>
            </a:r>
            <a:r>
              <a:rPr lang="en-US" dirty="0" err="1">
                <a:latin typeface="+mn-lt"/>
              </a:rPr>
              <a:t>Argumenttien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analysoiminen</a:t>
            </a:r>
            <a:endParaRPr dirty="0">
              <a:latin typeface="+mn-lt"/>
            </a:endParaRPr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4294967295"/>
          </p:nvPr>
        </p:nvSpPr>
        <p:spPr>
          <a:xfrm>
            <a:off x="609600" y="1646852"/>
            <a:ext cx="11277600" cy="4837924"/>
          </a:xfrm>
          <a:prstGeom prst="rect">
            <a:avLst/>
          </a:prstGeom>
        </p:spPr>
        <p:txBody>
          <a:bodyPr spcFirstLastPara="1" wrap="square" lIns="121900" tIns="60933" rIns="121900" bIns="60933" anchor="t" anchorCtr="0">
            <a:normAutofit fontScale="92500" lnSpcReduction="10000"/>
          </a:bodyPr>
          <a:lstStyle/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Stephen </a:t>
            </a:r>
            <a:r>
              <a:rPr lang="fi-FI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Toulminin</a:t>
            </a: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 mallin mukaan</a:t>
            </a:r>
            <a:endParaRPr lang="fi-FI" sz="3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3800" dirty="0">
                <a:solidFill>
                  <a:srgbClr val="000000"/>
                </a:solidFill>
                <a:latin typeface="Calibri" panose="020F0502020204030204" pitchFamily="34" charset="0"/>
              </a:rPr>
              <a:t>1. Tunnista argumentin väite.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3800" dirty="0">
                <a:solidFill>
                  <a:srgbClr val="000000"/>
                </a:solidFill>
                <a:latin typeface="Calibri" panose="020F0502020204030204" pitchFamily="34" charset="0"/>
              </a:rPr>
              <a:t>2. Etsi väitettä tukevat tosiasiat.</a:t>
            </a:r>
            <a:endParaRPr lang="fi-FI" sz="3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3800" dirty="0">
                <a:solidFill>
                  <a:srgbClr val="000000"/>
                </a:solidFill>
                <a:latin typeface="Calibri" panose="020F0502020204030204" pitchFamily="34" charset="0"/>
              </a:rPr>
              <a:t>3. Tunnista </a:t>
            </a: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väitteen tueksi esitetyt perustelut</a:t>
            </a:r>
            <a:r>
              <a:rPr lang="fi-FI" sz="38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fi-FI" sz="3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3800" dirty="0">
                <a:solidFill>
                  <a:srgbClr val="000000"/>
                </a:solidFill>
                <a:latin typeface="Calibri" panose="020F0502020204030204" pitchFamily="34" charset="0"/>
              </a:rPr>
              <a:t>4. Arvioi riittävätkö perustelut </a:t>
            </a: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tukemaan väitettä niin, että se on hyväksyttävä</a:t>
            </a:r>
            <a:r>
              <a:rPr lang="fi-FI" sz="38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fi-FI" sz="3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3800" dirty="0">
                <a:solidFill>
                  <a:srgbClr val="000000"/>
                </a:solidFill>
                <a:latin typeface="Calibri" panose="020F0502020204030204" pitchFamily="34" charset="0"/>
              </a:rPr>
              <a:t>5. Ennakoi vastaväitteitä.</a:t>
            </a:r>
            <a:endParaRPr lang="fi-FI" sz="3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3800" dirty="0">
                <a:solidFill>
                  <a:srgbClr val="000000"/>
                </a:solidFill>
                <a:latin typeface="Calibri" panose="020F0502020204030204" pitchFamily="34" charset="0"/>
              </a:rPr>
              <a:t>6. Etsi tarkennukset, </a:t>
            </a: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jotka ilmaisevat, kuinka varma esittäjä on argumentistaan</a:t>
            </a:r>
            <a:r>
              <a:rPr lang="fi-FI" sz="38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fi-FI" sz="3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07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 idx="4294967295"/>
          </p:nvPr>
        </p:nvSpPr>
        <p:spPr>
          <a:xfrm>
            <a:off x="261257" y="283969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en-US" dirty="0">
                <a:latin typeface="+mn-lt"/>
              </a:rPr>
              <a:t>Taito, s. 90: </a:t>
            </a:r>
            <a:r>
              <a:rPr lang="en-US" dirty="0" err="1">
                <a:latin typeface="+mn-lt"/>
              </a:rPr>
              <a:t>Argumenttien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analysoiminen</a:t>
            </a:r>
            <a:endParaRPr dirty="0">
              <a:latin typeface="+mn-lt"/>
            </a:endParaRPr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4294967295"/>
          </p:nvPr>
        </p:nvSpPr>
        <p:spPr>
          <a:xfrm>
            <a:off x="609600" y="1646852"/>
            <a:ext cx="11277600" cy="4837924"/>
          </a:xfrm>
          <a:prstGeom prst="rect">
            <a:avLst/>
          </a:prstGeom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 marL="625475" indent="-447675">
              <a:spcBef>
                <a:spcPts val="640"/>
              </a:spcBef>
            </a:pP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Argumenttien analysoiminen on taito, jota voi harjoitella.</a:t>
            </a:r>
            <a:endParaRPr lang="fi-FI" sz="4000" dirty="0"/>
          </a:p>
          <a:p>
            <a:pPr marL="625475" indent="-447675">
              <a:spcBef>
                <a:spcPts val="640"/>
              </a:spcBef>
            </a:pP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Muistilista auttaa hahmottamaan, mihin kannattaa kiinnittää huomiota.</a:t>
            </a:r>
            <a:endParaRPr lang="fi-FI" sz="4000" dirty="0"/>
          </a:p>
          <a:p>
            <a:pPr marL="625475" indent="-447675">
              <a:spcBef>
                <a:spcPts val="0"/>
              </a:spcBef>
            </a:pP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Samaa listaa voi käyttää hyväksi, kuin esittää itse perusteluita jonkin väitteen tueksi.</a:t>
            </a:r>
          </a:p>
        </p:txBody>
      </p:sp>
    </p:spTree>
    <p:extLst>
      <p:ext uri="{BB962C8B-B14F-4D97-AF65-F5344CB8AC3E}">
        <p14:creationId xmlns:p14="http://schemas.microsoft.com/office/powerpoint/2010/main" val="21233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 idx="4294967295"/>
          </p:nvPr>
        </p:nvSpPr>
        <p:spPr>
          <a:xfrm>
            <a:off x="289249" y="432383"/>
            <a:ext cx="10091738" cy="935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en-US" dirty="0" err="1">
                <a:latin typeface="+mn-lt"/>
              </a:rPr>
              <a:t>Mitä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argumentointi</a:t>
            </a:r>
            <a:r>
              <a:rPr lang="en-US" dirty="0">
                <a:latin typeface="+mn-lt"/>
              </a:rPr>
              <a:t> on?</a:t>
            </a: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4294967295"/>
          </p:nvPr>
        </p:nvSpPr>
        <p:spPr>
          <a:xfrm>
            <a:off x="438896" y="1681551"/>
            <a:ext cx="6546695" cy="486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 fontScale="85000" lnSpcReduction="10000"/>
          </a:bodyPr>
          <a:lstStyle/>
          <a:p>
            <a:pPr marL="609585" indent="-457189">
              <a:spcBef>
                <a:spcPts val="480"/>
              </a:spcBef>
              <a:buSzPts val="1800"/>
              <a:buChar char="●"/>
            </a:pPr>
            <a:r>
              <a:rPr lang="fi-FI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Argumentoiminen on perusteltujen väitteiden esittämistä. </a:t>
            </a:r>
          </a:p>
          <a:p>
            <a:pPr marL="609585" indent="-457189">
              <a:spcBef>
                <a:spcPts val="480"/>
              </a:spcBef>
              <a:buSzPts val="1800"/>
              <a:buChar char="●"/>
            </a:pPr>
            <a:r>
              <a:rPr lang="fi-FI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Filosofia tarjoaa välineet tutkia argumentteja ja arvioida niiden luotettavuutta. </a:t>
            </a:r>
          </a:p>
          <a:p>
            <a:pPr marL="609585" indent="-457189">
              <a:spcBef>
                <a:spcPts val="480"/>
              </a:spcBef>
              <a:buSzPts val="1800"/>
              <a:buChar char="●"/>
            </a:pPr>
            <a:r>
              <a:rPr lang="fi-FI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Argumentteja tutkimalla voi kehittyä kriittisenä ajattelijana ja keskustelijana. </a:t>
            </a:r>
          </a:p>
          <a:p>
            <a:pPr marL="609585" indent="-321725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SzPts val="2800"/>
              <a:buNone/>
            </a:pPr>
            <a:endParaRPr lang="fi-FI" sz="3733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Google Shape;69;p15">
            <a:extLst>
              <a:ext uri="{FF2B5EF4-FFF2-40B4-BE49-F238E27FC236}">
                <a16:creationId xmlns:a16="http://schemas.microsoft.com/office/drawing/2014/main" id="{9DC1B275-A799-40C4-8C43-5F77A61960FD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29670" y="2014331"/>
            <a:ext cx="5062330" cy="3493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 idx="4294967295"/>
          </p:nvPr>
        </p:nvSpPr>
        <p:spPr>
          <a:xfrm>
            <a:off x="279918" y="441713"/>
            <a:ext cx="10091738" cy="935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en-US">
                <a:latin typeface="+mn-lt"/>
              </a:rPr>
              <a:t>Filosofia tutkii argumentteja</a:t>
            </a:r>
            <a:endParaRPr>
              <a:latin typeface="+mn-lt"/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4294967295"/>
          </p:nvPr>
        </p:nvSpPr>
        <p:spPr>
          <a:xfrm>
            <a:off x="354920" y="1728205"/>
            <a:ext cx="11177717" cy="4688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 fontScale="85000" lnSpcReduction="10000"/>
          </a:bodyPr>
          <a:lstStyle/>
          <a:p>
            <a:pPr marL="609585" indent="-422899">
              <a:lnSpc>
                <a:spcPct val="120000"/>
              </a:lnSpc>
              <a:spcBef>
                <a:spcPts val="480"/>
              </a:spcBef>
              <a:buSzPct val="56250"/>
              <a:buChar char="●"/>
            </a:pP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Antiikista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alkaen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filosofit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ovat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tutkineet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kuinka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päättelyn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avulla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voidaan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vaikuttaa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42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66785" lvl="1" indent="-422899">
              <a:lnSpc>
                <a:spcPct val="120000"/>
              </a:lnSpc>
              <a:spcBef>
                <a:spcPts val="480"/>
              </a:spcBef>
              <a:buSzPct val="56250"/>
              <a:buChar char="●"/>
            </a:pPr>
            <a:r>
              <a:rPr lang="en-US" sz="38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Kuinka </a:t>
            </a:r>
            <a:r>
              <a:rPr lang="en-US" sz="38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hankitaan</a:t>
            </a:r>
            <a:r>
              <a:rPr lang="en-US" sz="38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8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totuudenmukaista</a:t>
            </a:r>
            <a:r>
              <a:rPr lang="en-US" sz="38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8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tietoa</a:t>
            </a:r>
            <a:r>
              <a:rPr lang="en-US" sz="38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ja </a:t>
            </a:r>
            <a:r>
              <a:rPr lang="en-US" sz="38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vakuutetaan</a:t>
            </a:r>
            <a:r>
              <a:rPr lang="en-US" sz="38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8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muut</a:t>
            </a:r>
            <a:r>
              <a:rPr lang="en-US" sz="38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8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sanotusta</a:t>
            </a:r>
            <a:r>
              <a:rPr lang="en-US" sz="38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38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66785" lvl="1" indent="-422899">
              <a:lnSpc>
                <a:spcPct val="120000"/>
              </a:lnSpc>
              <a:spcBef>
                <a:spcPts val="480"/>
              </a:spcBef>
              <a:buSzPct val="56250"/>
              <a:buChar char="●"/>
            </a:pPr>
            <a:r>
              <a:rPr lang="en-US" sz="38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Mihin </a:t>
            </a:r>
            <a:r>
              <a:rPr lang="en-US" sz="38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väitteiden</a:t>
            </a:r>
            <a:r>
              <a:rPr lang="en-US" sz="38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ja </a:t>
            </a:r>
            <a:r>
              <a:rPr lang="en-US" sz="38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käsitysten</a:t>
            </a:r>
            <a:r>
              <a:rPr lang="en-US" sz="38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8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vakuuttavuus</a:t>
            </a:r>
            <a:r>
              <a:rPr lang="en-US" sz="38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8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perustuu</a:t>
            </a:r>
            <a:r>
              <a:rPr lang="en-US" sz="38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38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66785" lvl="1" indent="-422899">
              <a:lnSpc>
                <a:spcPct val="120000"/>
              </a:lnSpc>
              <a:spcBef>
                <a:spcPts val="480"/>
              </a:spcBef>
              <a:buSzPct val="56250"/>
              <a:buChar char="●"/>
            </a:pPr>
            <a:r>
              <a:rPr lang="en-US" sz="38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Millä</a:t>
            </a:r>
            <a:r>
              <a:rPr lang="en-US" sz="38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8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perusteella</a:t>
            </a:r>
            <a:r>
              <a:rPr lang="en-US" sz="38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8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jotakin</a:t>
            </a:r>
            <a:r>
              <a:rPr lang="en-US" sz="38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8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näkemystä</a:t>
            </a:r>
            <a:r>
              <a:rPr lang="en-US" sz="38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8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voidaan</a:t>
            </a:r>
            <a:r>
              <a:rPr lang="en-US" sz="38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8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pitää</a:t>
            </a:r>
            <a:r>
              <a:rPr lang="en-US" sz="38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8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toista</a:t>
            </a:r>
            <a:r>
              <a:rPr lang="en-US" sz="38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8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parempana</a:t>
            </a:r>
            <a:r>
              <a:rPr lang="en-US" sz="38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38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-321725">
              <a:lnSpc>
                <a:spcPct val="120000"/>
              </a:lnSpc>
              <a:spcBef>
                <a:spcPts val="0"/>
              </a:spcBef>
              <a:spcAft>
                <a:spcPts val="1333"/>
              </a:spcAft>
              <a:buSzPct val="100000"/>
              <a:buNone/>
            </a:pPr>
            <a:endParaRPr sz="3733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 idx="4294967295"/>
          </p:nvPr>
        </p:nvSpPr>
        <p:spPr>
          <a:xfrm>
            <a:off x="447870" y="488367"/>
            <a:ext cx="10091738" cy="935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en-US" dirty="0" err="1">
                <a:latin typeface="+mn-lt"/>
              </a:rPr>
              <a:t>Argumentin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osat</a:t>
            </a:r>
            <a:endParaRPr dirty="0">
              <a:latin typeface="+mn-lt"/>
            </a:endParaRPr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4294967295"/>
          </p:nvPr>
        </p:nvSpPr>
        <p:spPr>
          <a:xfrm>
            <a:off x="289606" y="1830842"/>
            <a:ext cx="11522949" cy="4346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 fontScale="92500"/>
          </a:bodyPr>
          <a:lstStyle/>
          <a:p>
            <a:pPr marL="609585" indent="-434329">
              <a:lnSpc>
                <a:spcPct val="100000"/>
              </a:lnSpc>
              <a:spcBef>
                <a:spcPts val="480"/>
              </a:spcBef>
              <a:buSzPct val="56250"/>
              <a:buChar char="●"/>
            </a:pP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Argumentti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koostuu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väitteestä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ja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tueksi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esitetyistä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perusteluista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2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-434329">
              <a:lnSpc>
                <a:spcPct val="100000"/>
              </a:lnSpc>
              <a:spcBef>
                <a:spcPts val="480"/>
              </a:spcBef>
              <a:buSzPct val="56250"/>
              <a:buChar char="●"/>
            </a:pP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Hyvät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perustelut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tukevat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väitettä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42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-434329">
              <a:lnSpc>
                <a:spcPct val="100000"/>
              </a:lnSpc>
              <a:spcBef>
                <a:spcPts val="480"/>
              </a:spcBef>
              <a:buSzPct val="56250"/>
              <a:buChar char="●"/>
            </a:pP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Perustelut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voivat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muodostaa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toisiinsa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liittyvän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ketjun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tai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tarjota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väitteelle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toisistaan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riippumatonta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tukea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2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-434329">
              <a:lnSpc>
                <a:spcPct val="100000"/>
              </a:lnSpc>
              <a:spcBef>
                <a:spcPts val="480"/>
              </a:spcBef>
              <a:buSzPct val="56250"/>
              <a:buChar char="●"/>
            </a:pP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perusteluista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sisältyy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esittäjän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taustaoletuksiin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2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-321725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SzPct val="100000"/>
              <a:buNone/>
            </a:pPr>
            <a:endParaRPr sz="3733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8667" y="1192365"/>
            <a:ext cx="10958499" cy="41974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1867" y="117967"/>
            <a:ext cx="8565301" cy="6568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8501" y="470167"/>
            <a:ext cx="8189935" cy="629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5135" y="776101"/>
            <a:ext cx="9277165" cy="5573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 idx="4294967295"/>
          </p:nvPr>
        </p:nvSpPr>
        <p:spPr>
          <a:xfrm>
            <a:off x="261257" y="283969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rm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en-US" dirty="0" err="1">
                <a:latin typeface="+mn-lt"/>
              </a:rPr>
              <a:t>Selitykset</a:t>
            </a:r>
            <a:r>
              <a:rPr lang="en-US" dirty="0">
                <a:latin typeface="+mn-lt"/>
              </a:rPr>
              <a:t> ja </a:t>
            </a:r>
            <a:r>
              <a:rPr lang="en-US" dirty="0" err="1">
                <a:latin typeface="+mn-lt"/>
              </a:rPr>
              <a:t>kuvaukset</a:t>
            </a:r>
            <a:endParaRPr dirty="0">
              <a:latin typeface="+mn-lt"/>
            </a:endParaRPr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4294967295"/>
          </p:nvPr>
        </p:nvSpPr>
        <p:spPr>
          <a:xfrm>
            <a:off x="609600" y="1646853"/>
            <a:ext cx="10972800" cy="2514600"/>
          </a:xfrm>
          <a:prstGeom prst="rect">
            <a:avLst/>
          </a:prstGeom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 marL="541338" indent="-447675" fontAlgn="base">
              <a:spcBef>
                <a:spcPts val="0"/>
              </a:spcBef>
            </a:pPr>
            <a:r>
              <a:rPr lang="fi-FI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Selitykset</a:t>
            </a: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 kertovat, miksi jotain tapahtui.</a:t>
            </a:r>
            <a:endParaRPr lang="fi-FI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41338" indent="-447675" fontAlgn="base">
              <a:lnSpc>
                <a:spcPct val="100000"/>
              </a:lnSpc>
              <a:spcBef>
                <a:spcPts val="0"/>
              </a:spcBef>
            </a:pPr>
            <a:r>
              <a:rPr lang="fi-FI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Kuvaukset</a:t>
            </a:r>
            <a:r>
              <a:rPr lang="fi-FI" sz="4000" dirty="0">
                <a:solidFill>
                  <a:srgbClr val="000000"/>
                </a:solidFill>
                <a:latin typeface="Calibri" panose="020F0502020204030204" pitchFamily="34" charset="0"/>
              </a:rPr>
              <a:t> toteavat, millainen maailma on.</a:t>
            </a:r>
            <a:endParaRPr lang="fi-FI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255</Words>
  <Application>Microsoft Office PowerPoint</Application>
  <PresentationFormat>Laajakuva</PresentationFormat>
  <Paragraphs>34</Paragraphs>
  <Slides>12</Slides>
  <Notes>11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Office-teema</vt:lpstr>
      <vt:lpstr>Mukautettu suunnittelumalli</vt:lpstr>
      <vt:lpstr>PowerPoint-esitys</vt:lpstr>
      <vt:lpstr>Mitä argumentointi on?</vt:lpstr>
      <vt:lpstr>Filosofia tutkii argumentteja</vt:lpstr>
      <vt:lpstr>Argumentin osat</vt:lpstr>
      <vt:lpstr>PowerPoint-esitys</vt:lpstr>
      <vt:lpstr>PowerPoint-esitys</vt:lpstr>
      <vt:lpstr>PowerPoint-esitys</vt:lpstr>
      <vt:lpstr>PowerPoint-esitys</vt:lpstr>
      <vt:lpstr>Selitykset ja kuvaukset</vt:lpstr>
      <vt:lpstr>Argumenttia voidaan arvioida sen osien kautta</vt:lpstr>
      <vt:lpstr>Taito, s. 90: Argumenttien analysoiminen</vt:lpstr>
      <vt:lpstr>Taito, s. 90: Argumenttien analysoiminen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Riina Lahtinen</dc:creator>
  <cp:lastModifiedBy>Riina Lahtinen</cp:lastModifiedBy>
  <cp:revision>25</cp:revision>
  <dcterms:created xsi:type="dcterms:W3CDTF">2021-02-17T11:51:00Z</dcterms:created>
  <dcterms:modified xsi:type="dcterms:W3CDTF">2021-07-12T14:11:45Z</dcterms:modified>
</cp:coreProperties>
</file>