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8" r:id="rId3"/>
    <p:sldId id="270" r:id="rId4"/>
    <p:sldId id="256" r:id="rId5"/>
    <p:sldId id="264" r:id="rId6"/>
    <p:sldId id="265" r:id="rId7"/>
    <p:sldId id="257" r:id="rId8"/>
    <p:sldId id="266" r:id="rId9"/>
    <p:sldId id="262" r:id="rId10"/>
    <p:sldId id="269" r:id="rId11"/>
    <p:sldId id="259" r:id="rId12"/>
    <p:sldId id="263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ikki Siitonen" userId="9b427252-67e5-47c6-9377-4f43663c5067" providerId="ADAL" clId="{E81C9783-EC92-4657-92CA-8D0DE5419C4D}"/>
    <pc:docChg chg="addSld modSld">
      <pc:chgData name="Heikki Siitonen" userId="9b427252-67e5-47c6-9377-4f43663c5067" providerId="ADAL" clId="{E81C9783-EC92-4657-92CA-8D0DE5419C4D}" dt="2022-08-29T09:50:46.068" v="13" actId="403"/>
      <pc:docMkLst>
        <pc:docMk/>
      </pc:docMkLst>
      <pc:sldChg chg="modSp new mod">
        <pc:chgData name="Heikki Siitonen" userId="9b427252-67e5-47c6-9377-4f43663c5067" providerId="ADAL" clId="{E81C9783-EC92-4657-92CA-8D0DE5419C4D}" dt="2022-08-29T09:50:46.068" v="13" actId="403"/>
        <pc:sldMkLst>
          <pc:docMk/>
          <pc:sldMk cId="4040016753" sldId="270"/>
        </pc:sldMkLst>
        <pc:spChg chg="mod">
          <ac:chgData name="Heikki Siitonen" userId="9b427252-67e5-47c6-9377-4f43663c5067" providerId="ADAL" clId="{E81C9783-EC92-4657-92CA-8D0DE5419C4D}" dt="2022-08-29T09:50:46.068" v="13" actId="403"/>
          <ac:spMkLst>
            <pc:docMk/>
            <pc:sldMk cId="4040016753" sldId="270"/>
            <ac:spMk id="3" creationId="{32D2A3D7-851C-4497-99B8-85FF6ED8138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1929F-363B-48A9-B149-BE7ACDDA8A67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B6C10-948B-487D-83A2-A67A97308CB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9786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5b143c7fc_0_4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gb5b143c7fc_0_4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9276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b6c3925d6_0_4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1" name="Google Shape;71;gdb6c3925d6_0_4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5b143c7fc_0_4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gb5b143c7fc_0_4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b6c3925d6_0_4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2" name="Google Shape;92;gdb6c3925d6_0_4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b6c3925d6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5" name="Google Shape;85;gdb6c3925d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b5b143c7fc_0_5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8" name="Google Shape;78;gb5b143c7fc_0_5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5b143c7fc_0_4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2" name="Google Shape;92;gb5b143c7fc_0_4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A309927C-4398-4249-9A9A-DAE825F2E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07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9AF09D-301E-4C08-BD70-39E74C85E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79EC8B5-D691-4FE3-9A22-70E0FC9272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00504A2-7ADE-4D9E-BA32-D82A419BA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0F75FCD-1AE4-46C7-97B3-3F1A266D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7B00BD2-5847-4341-9B60-23675972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80AA0D4-21A3-43E2-8F7A-6C382E687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489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8D2934-0CF8-4D0A-A6AC-0556F36A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E934078-4D20-43A2-9389-4D46D7A62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1313D8-2109-48D4-9217-F11AA4A7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0E85DAF-4CB9-4408-9A55-B75CDBE3E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76B952-CFEF-457C-A6C3-BC93DA5A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5717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EB36C5F-E930-4AA4-ADF9-5CA373D2A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AAC42FC-D810-4BEB-8BDC-D785A095F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390F11C-F14A-41C7-9A3F-C4D3638B6C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4CC696-9881-4740-A5AD-9335262ED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1DF7DB-7AFE-45D0-8B85-EF1EAACCE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22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5" name="Google Shape;60;p14">
            <a:extLst>
              <a:ext uri="{FF2B5EF4-FFF2-40B4-BE49-F238E27FC236}">
                <a16:creationId xmlns:a16="http://schemas.microsoft.com/office/drawing/2014/main" id="{B7AB7EE3-755C-4756-8020-769D905A3031}"/>
              </a:ext>
            </a:extLst>
          </p:cNvPr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682" y="1"/>
            <a:ext cx="12193367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8752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D2EFB4-7A98-4450-B334-C2E79757C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53FD2DD-A0CC-4966-B353-797E6EF68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FCD876-8D5B-45B3-A6E8-A0363141C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0565FA2-C4ED-4B04-BB41-5A8C8742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3D52F9-48C1-4A4E-B8C1-9819D463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2602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FA30DB-8542-4D4C-814E-883F7631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4DCEC5-6D6F-4E83-85E6-A9B82A8CB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D07BBF-71BB-487B-A0F2-3A93F79670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EB01BB-D7F0-49E4-9AFB-9D67E3EE6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7A51E20-7E29-4BAD-B10E-C7F62156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9280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E41DB8-8366-409C-BA7B-4FD385A6C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AC4A8D4-37A0-41E8-9C2A-231CDCE9D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C08350-6DFA-40D3-949C-B3ED844F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AAFCD8-41CF-4051-ADDB-917EF6E28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23F48A-4E8B-49E0-B80F-B509214C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604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932BB2-0061-414D-9804-0439D80AB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0353AE-2F1D-4950-B7A8-9D89D273A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C3997FF-40BC-4D4E-874E-DA4A96ECD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6AD904C-97A4-4F9C-A70F-A6FABC89C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8EBDBAD-527C-41E7-9C50-3723296A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D277872-C2F7-48F3-9735-B60E8991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410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1952E4-920A-4F04-96D9-1B50E51BF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5078342-EA3C-4831-AF6C-8C0BEF9A0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62DA471-E3B5-4192-B075-BF7A4B7A3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DF34D29-60DD-4877-BBC3-39C8C9DE1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6B52A42-97A9-4DCC-8EFB-9A6683EE7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70A5B96-9278-4CBB-BABA-88806EB91D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7C0DFE1-293A-4216-9C1D-3547ECF60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2509F8C-44B7-4460-A4B5-DE7C6181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4855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C52014-B220-40F8-9345-58D90966D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C2600B3-9265-4EF2-86C4-FBB05BF0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A6F9E4E-2892-41A6-A5FD-C396E191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2099284-559E-49FF-87A7-BC800DB60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91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A309927C-4398-4249-9A9A-DAE825F2E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576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A5376D6-5B00-481C-B225-324CAC1184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EA19002-9B3D-4E68-B130-9F87D14F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6A6E460-2A0E-4DE1-8C8A-938CDFDC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4607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DFB3D9-096E-4845-9149-C79BC2688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40146E-1C0B-4DE9-9627-AFB0A411E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C5C3DD7-21C7-40ED-92E9-73A97A0B6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C843414-F0EE-41B3-BA4C-5F668E01A5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2EAFEE0-4571-4458-A602-4F2A814E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711BD0-4526-4E3F-83F9-A99EB80C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1637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DB1A93-5CBB-44F9-B993-120EF7EE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CDAA9FC-17D8-4645-98A7-4F896AD95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B07366E-EC6B-42F4-9289-559781E4D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D5F1070-54B4-4579-9CBF-5975D10B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2C78D2-2B57-4D74-BBC9-0AEFE30F6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6F3171-7D0D-41D8-BC85-9522EB173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5757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F5C7F4-92BC-41A1-A41D-9007B970B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F32AB1-3C53-49C1-93C7-4EB748B10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8215D1-FD9C-4B80-B6EC-377361EEB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AE523E-9826-4ECA-84E8-B40E0731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1E73BE-CEBB-4F3C-B689-DDA38D8F6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20974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EE900BB-366E-4F27-840D-AA3E10D9E4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6686B5C-F8B5-408A-B673-6CF8CCC7B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FBB6D7-0241-449D-9BB1-11BF485D06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8197AA-F6CC-47DB-A88F-BAFEBF27A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1F4EFA-DC67-4C6A-837D-54678079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899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EA14AB-32B9-42B1-AC39-62E07B38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FDB254-2FA4-4081-AE35-5ADD650E7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DD6DA5-4180-431E-AD04-B08A2C69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B102A9B-BD71-4FC8-A7A4-A49F16EC4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3E5F750-CB30-4172-BE3F-C6137BB96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250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A7DE72-4C4C-415E-A76F-DCE1E1399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36EBB24-28E7-4751-9D19-1E33B7490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F0BC12-6AE5-40E3-A76B-D112F3B0D1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510F64-0B31-48F7-B1B8-0CF1DCEF3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65D1E5-9A17-4CAD-BC41-6FF9580A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631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DF05DD-AD1A-4525-9B59-2433F8052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E8A72B-AB29-4779-B1E9-1A6B286BB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240A75D-6245-4C70-BCA3-BD9704F64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AA96D05-1394-4CB4-9A55-41EE84C4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738789E-E7F8-42DE-9FFA-F8F0AA9F8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B6FEADF-DF43-4A4E-89EE-03D716F1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83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18B4BA-6247-45CE-8C4E-5CBFC026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9021E7E-E5EB-4A89-B58D-614358070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A076187-8D22-48B6-AB5D-97FB63EBF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F206FE3-6F9E-4D45-9F91-49F85DC6A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AB126B3-0B1E-498D-8A4B-B8381653F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A321929-39CA-4D3C-885E-80BAE660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08F77C9-1A4F-443A-854D-B56FC564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020198F-9647-4C74-9BF5-151645DB3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804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6D9064-B38B-4DC3-92CF-A41A61352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DDA0641-ABB4-4F12-B289-AA34739041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1310BB2-7E79-4EE8-9007-B34FFE57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44D29A6-239E-49C5-A24A-F9A9843A6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602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3383BE4-014C-4C2C-9830-070C15301A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B2BAE77-34C0-4179-A531-23695E92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D6F5691-6BCD-4EAC-96AF-EA00991E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0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AF5011-A5E7-4C9B-A95F-2252FC6A4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018C65-130F-4718-8D2B-442A97CF8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DCE672-B994-49A4-9B15-D0F231461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8E616C7-A2E3-4DEB-A37A-C183A0F2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8A3379-74F3-49D0-AA33-268AB2EFE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C60037E-0684-46D4-83F3-B0C89B7A1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02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67E0CDC4-A38B-4E84-9AB1-4A06A603F10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"/>
            <a:ext cx="12192000" cy="685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7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48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CGtkDzELAI&amp;t=8shttps://www.youtube.com/watch?v=vCGtkDzELAI&amp;t=8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E35831-77AB-437D-86C0-CB677C879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0094"/>
            <a:ext cx="10515600" cy="2252924"/>
          </a:xfrm>
        </p:spPr>
        <p:txBody>
          <a:bodyPr>
            <a:spAutoFit/>
          </a:bodyPr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60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 Käsitteet ja kieli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i-FI" sz="4400" dirty="0">
                <a:solidFill>
                  <a:srgbClr val="000000"/>
                </a:solidFill>
                <a:latin typeface="Calibri" panose="020F0502020204030204" pitchFamily="34" charset="0"/>
              </a:rPr>
              <a:t>Ydinsisällöt</a:t>
            </a:r>
            <a:endParaRPr lang="fi-FI" sz="4400" dirty="0"/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fi-FI" sz="5200" dirty="0"/>
          </a:p>
        </p:txBody>
      </p:sp>
    </p:spTree>
    <p:extLst>
      <p:ext uri="{BB962C8B-B14F-4D97-AF65-F5344CB8AC3E}">
        <p14:creationId xmlns:p14="http://schemas.microsoft.com/office/powerpoint/2010/main" val="295811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 idx="4294967295"/>
          </p:nvPr>
        </p:nvSpPr>
        <p:spPr>
          <a:xfrm>
            <a:off x="1065402" y="451986"/>
            <a:ext cx="7944374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0" dirty="0" err="1">
                <a:latin typeface="+mn-lt"/>
              </a:rPr>
              <a:t>Käsitteet</a:t>
            </a:r>
            <a:r>
              <a:rPr lang="en-US" sz="4200" dirty="0">
                <a:latin typeface="+mn-lt"/>
              </a:rPr>
              <a:t> ja </a:t>
            </a:r>
            <a:r>
              <a:rPr lang="en-US" sz="4200" dirty="0" err="1">
                <a:latin typeface="+mn-lt"/>
              </a:rPr>
              <a:t>kieli</a:t>
            </a:r>
            <a:endParaRPr sz="4200" dirty="0">
              <a:latin typeface="+mn-lt"/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4294967295"/>
          </p:nvPr>
        </p:nvSpPr>
        <p:spPr>
          <a:xfrm>
            <a:off x="836089" y="1675046"/>
            <a:ext cx="10726737" cy="391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/>
          <a:p>
            <a:pPr marL="609585" indent="-457189">
              <a:spcBef>
                <a:spcPts val="480"/>
              </a:spcBef>
              <a:buSzPts val="1800"/>
              <a:buChar char="●"/>
            </a:pP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Käsitteiden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selventäminen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tärkeää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2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19170" lvl="1" indent="-457189">
              <a:spcBef>
                <a:spcPts val="480"/>
              </a:spcBef>
              <a:buSzPts val="1800"/>
              <a:buChar char="○"/>
            </a:pP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Filosofialla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siinä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merkittävä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rooli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733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457189">
              <a:spcBef>
                <a:spcPts val="480"/>
              </a:spcBef>
              <a:buSzPts val="1800"/>
              <a:buChar char="●"/>
            </a:pP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Käsitteellinen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ajattelu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edellyttää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kieltä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2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19170" lvl="1" indent="-457189">
              <a:spcBef>
                <a:spcPts val="480"/>
              </a:spcBef>
              <a:buSzPts val="1800"/>
              <a:buChar char="○"/>
            </a:pP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kielten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puhujat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käsitteellistävät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asioita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lähtökohtaisesti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tavoin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733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457189">
              <a:spcBef>
                <a:spcPts val="480"/>
              </a:spcBef>
              <a:buSzPts val="1800"/>
              <a:buChar char="●"/>
            </a:pP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Käsitteet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muuttuvat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historiassa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733" dirty="0"/>
          </a:p>
          <a:p>
            <a:pPr marL="609585" indent="-321725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SzPts val="2800"/>
              <a:buNone/>
            </a:pPr>
            <a:endParaRPr sz="3733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 idx="4294967295"/>
          </p:nvPr>
        </p:nvSpPr>
        <p:spPr>
          <a:xfrm>
            <a:off x="520116" y="428159"/>
            <a:ext cx="11056691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0" dirty="0">
                <a:latin typeface="+mn-lt"/>
              </a:rPr>
              <a:t>Taito, s. 59: </a:t>
            </a:r>
            <a:r>
              <a:rPr lang="en-US" sz="4200" dirty="0" err="1">
                <a:latin typeface="+mn-lt"/>
              </a:rPr>
              <a:t>Käsitteiden</a:t>
            </a:r>
            <a:r>
              <a:rPr lang="en-US" sz="4200" dirty="0">
                <a:latin typeface="+mn-lt"/>
              </a:rPr>
              <a:t> </a:t>
            </a:r>
            <a:r>
              <a:rPr lang="en-US" sz="4200" dirty="0" err="1">
                <a:latin typeface="+mn-lt"/>
              </a:rPr>
              <a:t>selventäminen</a:t>
            </a:r>
            <a:r>
              <a:rPr lang="en-US" sz="4200" dirty="0">
                <a:latin typeface="+mn-lt"/>
              </a:rPr>
              <a:t> </a:t>
            </a:r>
            <a:r>
              <a:rPr lang="en-US" sz="4200" dirty="0" err="1">
                <a:latin typeface="+mn-lt"/>
              </a:rPr>
              <a:t>keskustelussa</a:t>
            </a:r>
            <a:endParaRPr sz="4200" dirty="0">
              <a:latin typeface="+mn-lt"/>
            </a:endParaRPr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4294967295"/>
          </p:nvPr>
        </p:nvSpPr>
        <p:spPr>
          <a:xfrm>
            <a:off x="645951" y="1789113"/>
            <a:ext cx="11165747" cy="4640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609585" indent="-457189">
              <a:spcBef>
                <a:spcPts val="480"/>
              </a:spcBef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Käsitteiden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selventäminen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on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tärkeä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taito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.</a:t>
            </a:r>
            <a:endParaRPr sz="3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609585" indent="-457189">
              <a:spcBef>
                <a:spcPts val="480"/>
              </a:spcBef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Jos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ihmiset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puhuvat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samalla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sanalla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tai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termillä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eri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asioista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,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syntyy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helposti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väärinkäsityksiä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.</a:t>
            </a:r>
            <a:endParaRPr sz="3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609585" indent="-457189">
              <a:spcBef>
                <a:spcPts val="480"/>
              </a:spcBef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Taitava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keskustelija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huomaa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mahdolliset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erot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käsitteissä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. </a:t>
            </a:r>
            <a:endParaRPr sz="3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609585" indent="-457189">
              <a:spcBef>
                <a:spcPts val="480"/>
              </a:spcBef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Hän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osaa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tarvittaessa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ehdottaa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keskustelua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käytettävistä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käsitteistä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ja on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tarvittaessa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muuttamaan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omaa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tapaansa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käyttää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käsitteitä</a:t>
            </a:r>
            <a:endParaRPr sz="3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609585" indent="-457189">
              <a:spcBef>
                <a:spcPts val="480"/>
              </a:spcBef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Olennaista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on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pyrkiä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ymmärtämään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,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mitä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kukin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keskustelija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tarkoittaa</a:t>
            </a:r>
            <a:r>
              <a:rPr lang="en-US" sz="3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. </a:t>
            </a:r>
            <a:endParaRPr sz="3200" dirty="0">
              <a:solidFill>
                <a:schemeClr val="dk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8E9C4F-0A06-40AB-9267-22546F3D4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D2A3D7-851C-4497-99B8-85FF6ED81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96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2aadg45d</a:t>
            </a:r>
            <a:endParaRPr lang="fi-FI" sz="9600" dirty="0"/>
          </a:p>
        </p:txBody>
      </p:sp>
    </p:spTree>
    <p:extLst>
      <p:ext uri="{BB962C8B-B14F-4D97-AF65-F5344CB8AC3E}">
        <p14:creationId xmlns:p14="http://schemas.microsoft.com/office/powerpoint/2010/main" val="4040016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E52AD1D9-9C07-400F-BE75-636B5432B076}"/>
              </a:ext>
            </a:extLst>
          </p:cNvPr>
          <p:cNvSpPr txBox="1">
            <a:spLocks/>
          </p:cNvSpPr>
          <p:nvPr/>
        </p:nvSpPr>
        <p:spPr>
          <a:xfrm>
            <a:off x="627016" y="425677"/>
            <a:ext cx="9701349" cy="674031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200" dirty="0">
                <a:latin typeface="+mn-lt"/>
              </a:rPr>
              <a:t>Keskustelkaa pareittain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15982D0E-9FC6-4FBA-A137-BE31DCD7D106}"/>
              </a:ext>
            </a:extLst>
          </p:cNvPr>
          <p:cNvSpPr txBox="1"/>
          <p:nvPr/>
        </p:nvSpPr>
        <p:spPr>
          <a:xfrm>
            <a:off x="809896" y="1879858"/>
            <a:ext cx="1024479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fi-FI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Oletteko aamuisin vapaita valitsemaan, lähdettekö kouluun vai ette?</a:t>
            </a:r>
          </a:p>
        </p:txBody>
      </p:sp>
      <p:pic>
        <p:nvPicPr>
          <p:cNvPr id="5" name="Google Shape;69;p15">
            <a:extLst>
              <a:ext uri="{FF2B5EF4-FFF2-40B4-BE49-F238E27FC236}">
                <a16:creationId xmlns:a16="http://schemas.microsoft.com/office/drawing/2014/main" id="{255A0108-8915-4F0E-AED1-75CC6B0F9EE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01481" y="3319816"/>
            <a:ext cx="4789038" cy="31708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712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74;p16">
            <a:extLst>
              <a:ext uri="{FF2B5EF4-FFF2-40B4-BE49-F238E27FC236}">
                <a16:creationId xmlns:a16="http://schemas.microsoft.com/office/drawing/2014/main" id="{D836AD29-6BB5-4018-96E0-318C4951923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3801" y="1039135"/>
            <a:ext cx="9844397" cy="4779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346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491367" y="1805867"/>
            <a:ext cx="10232000" cy="3912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853"/>
              </a:spcBef>
              <a:buNone/>
            </a:pP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Mitä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eroa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sanoilla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käsitteillä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42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520687">
              <a:lnSpc>
                <a:spcPct val="110000"/>
              </a:lnSpc>
              <a:spcBef>
                <a:spcPts val="853"/>
              </a:spcBef>
              <a:buSzPts val="2550"/>
            </a:pP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Sana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kuuluu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aina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johonkin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kieleen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rakentuu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äänteistä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tai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kirjaimista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3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520687">
              <a:lnSpc>
                <a:spcPct val="110000"/>
              </a:lnSpc>
              <a:spcBef>
                <a:spcPts val="853"/>
              </a:spcBef>
              <a:buSzPts val="2550"/>
            </a:pP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Käsite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taas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olla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sama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kielissä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vaikka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kielillä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onkin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erilaisia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käsitteellisiä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rakenteita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3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520687">
              <a:lnSpc>
                <a:spcPct val="110000"/>
              </a:lnSpc>
              <a:spcBef>
                <a:spcPts val="853"/>
              </a:spcBef>
              <a:buSzPts val="2550"/>
            </a:pP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Sanat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tavoitetaan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aistein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käsitteet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ajattelulla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mutta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kumpiakin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voidaan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muistaa</a:t>
            </a:r>
            <a:r>
              <a:rPr lang="en-US" sz="3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381000" y="593208"/>
            <a:ext cx="9940000" cy="9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Harjoittele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(s. 61)</a:t>
            </a: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7;p15">
            <a:extLst>
              <a:ext uri="{FF2B5EF4-FFF2-40B4-BE49-F238E27FC236}">
                <a16:creationId xmlns:a16="http://schemas.microsoft.com/office/drawing/2014/main" id="{2788DD86-EE95-444F-B72A-0F9106991FB4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3860" y="1161685"/>
            <a:ext cx="9046832" cy="45346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491367" y="1805866"/>
            <a:ext cx="11032000" cy="44589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853"/>
              </a:spcBef>
              <a:buNone/>
            </a:pP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Miksi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esimerkiksi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verkkokeskustelussa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tärkeää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keskustella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myös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käytettyjen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käsitteiden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267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merkityksestä</a:t>
            </a:r>
            <a:r>
              <a:rPr lang="en-US" sz="4267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3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452955">
              <a:lnSpc>
                <a:spcPct val="120000"/>
              </a:lnSpc>
              <a:spcBef>
                <a:spcPts val="853"/>
              </a:spcBef>
              <a:buSzPct val="100000"/>
            </a:pP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Keskustelu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harhautuu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ihmiset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käyttävät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sanoja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tavoin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eivätkä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ymmärrä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toisiaan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2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452955">
              <a:lnSpc>
                <a:spcPct val="120000"/>
              </a:lnSpc>
              <a:spcBef>
                <a:spcPts val="853"/>
              </a:spcBef>
              <a:buSzPct val="100000"/>
            </a:pP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Käsitteiden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selventäminen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määritteleminen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auttavat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täsmentämään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mistä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kulloinkin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733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puhutaan</a:t>
            </a:r>
            <a:r>
              <a:rPr lang="en-US" sz="3733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267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9"/>
          <p:cNvSpPr txBox="1"/>
          <p:nvPr/>
        </p:nvSpPr>
        <p:spPr>
          <a:xfrm>
            <a:off x="381000" y="593208"/>
            <a:ext cx="9940000" cy="9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r>
              <a:rPr lang="en-US" sz="4267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Harjoittele (s. 61)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 idx="4294967295"/>
          </p:nvPr>
        </p:nvSpPr>
        <p:spPr>
          <a:xfrm>
            <a:off x="872455" y="468969"/>
            <a:ext cx="6224631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0" dirty="0" err="1">
                <a:latin typeface="+mn-lt"/>
              </a:rPr>
              <a:t>Käsitteet</a:t>
            </a:r>
            <a:r>
              <a:rPr lang="en-US" sz="4200" dirty="0">
                <a:latin typeface="+mn-lt"/>
              </a:rPr>
              <a:t> ja </a:t>
            </a:r>
            <a:r>
              <a:rPr lang="en-US" sz="4200" dirty="0" err="1">
                <a:latin typeface="+mn-lt"/>
              </a:rPr>
              <a:t>kieli</a:t>
            </a:r>
            <a:endParaRPr sz="4200" dirty="0">
              <a:latin typeface="+mn-lt"/>
            </a:endParaRPr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4294967295"/>
          </p:nvPr>
        </p:nvSpPr>
        <p:spPr>
          <a:xfrm>
            <a:off x="872454" y="1611565"/>
            <a:ext cx="10662407" cy="4545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609585" indent="-457189">
              <a:spcBef>
                <a:spcPts val="480"/>
              </a:spcBef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Käytännön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vapaus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rajoitukset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19170" lvl="1" indent="-436869">
              <a:spcBef>
                <a:spcPts val="480"/>
              </a:spcBef>
              <a:buSzPts val="1560"/>
              <a:buChar char="○"/>
            </a:pP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Fysikaalinen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voi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hypätä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kuuhun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19170" lvl="1" indent="-436869">
              <a:spcBef>
                <a:spcPts val="480"/>
              </a:spcBef>
              <a:buSzPts val="1560"/>
              <a:buChar char="○"/>
            </a:pP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Yhteiskunnallinen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koronaviruksesta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johtuva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ulkonaliikkumiskielto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462268">
              <a:spcBef>
                <a:spcPts val="480"/>
              </a:spcBef>
              <a:buSzPts val="1860"/>
              <a:buChar char="●"/>
            </a:pPr>
            <a:r>
              <a:rPr lang="en-US" sz="3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Tahdon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vapaus</a:t>
            </a:r>
            <a:endParaRPr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19170" lvl="1" indent="-436869">
              <a:spcBef>
                <a:spcPts val="480"/>
              </a:spcBef>
              <a:buSzPts val="1560"/>
              <a:buChar char="○"/>
            </a:pP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Vapaus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ja </a:t>
            </a: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vastuu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omasta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toiminnasta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462268">
              <a:spcBef>
                <a:spcPts val="480"/>
              </a:spcBef>
              <a:buSzPts val="1860"/>
              <a:buChar char="●"/>
            </a:pPr>
            <a:r>
              <a:rPr lang="en-US" sz="36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Determinismi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on vain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yksi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tulevaisuus</a:t>
            </a:r>
            <a:endParaRPr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462268">
              <a:spcBef>
                <a:spcPts val="480"/>
              </a:spcBef>
              <a:buSzPts val="1860"/>
              <a:buChar char="●"/>
            </a:pP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Estääkö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determinismi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tahdon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 </a:t>
            </a:r>
            <a:r>
              <a:rPr lang="en-US" sz="3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vapauden</a:t>
            </a:r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?</a:t>
            </a:r>
            <a:endParaRPr lang="en-US"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09585" indent="-462268">
              <a:spcBef>
                <a:spcPts val="480"/>
              </a:spcBef>
              <a:buSzPts val="1860"/>
              <a:buChar char="●"/>
            </a:pP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Tehtävä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Peda.netissä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Vapaa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tahto</a:t>
            </a: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(YO 2021)</a:t>
            </a:r>
          </a:p>
          <a:p>
            <a:pPr marL="609585" indent="-321725">
              <a:spcBef>
                <a:spcPts val="0"/>
              </a:spcBef>
              <a:spcAft>
                <a:spcPts val="1333"/>
              </a:spcAft>
              <a:buSzPts val="1960"/>
              <a:buNone/>
            </a:pPr>
            <a:endParaRPr sz="3013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CEFA27-7AFC-429A-8915-624F8EAFA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Esimerkkejä koetehtävistä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4929F9-9790-4B84-ADD8-C48817C525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(Monivalinnat)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Lyhyt selitystehtävä: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Selitä lyhyesti, mitä tarkoittaa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>
              <a:lnSpc>
                <a:spcPct val="100000"/>
              </a:lnSpc>
              <a:spcAft>
                <a:spcPts val="800"/>
              </a:spcAft>
            </a:pPr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argumentti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>
              <a:lnSpc>
                <a:spcPct val="100000"/>
              </a:lnSpc>
              <a:spcAft>
                <a:spcPts val="800"/>
              </a:spcAft>
            </a:pPr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hermeneuttinen kehä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>
              <a:lnSpc>
                <a:spcPct val="100000"/>
              </a:lnSpc>
              <a:spcAft>
                <a:spcPts val="800"/>
              </a:spcAft>
            </a:pPr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vapaa tahto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>
              <a:lnSpc>
                <a:spcPct val="100000"/>
              </a:lnSpc>
              <a:spcAft>
                <a:spcPts val="800"/>
              </a:spcAft>
            </a:pPr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d) universaalius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>
              <a:lnSpc>
                <a:spcPct val="100000"/>
              </a:lnSpc>
              <a:spcAft>
                <a:spcPts val="800"/>
              </a:spcAft>
            </a:pPr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e) tiedeyhteisö</a:t>
            </a: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28040">
              <a:lnSpc>
                <a:spcPct val="100000"/>
              </a:lnSpc>
              <a:spcAft>
                <a:spcPts val="800"/>
              </a:spcAft>
            </a:pPr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f) skeptisismi.</a:t>
            </a:r>
          </a:p>
          <a:p>
            <a:pPr marL="828040">
              <a:lnSpc>
                <a:spcPct val="100000"/>
              </a:lnSpc>
              <a:spcAft>
                <a:spcPts val="800"/>
              </a:spcAft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E19DBB0-5014-4932-BEE1-3AABA8E9DA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Esseetehtävät:</a:t>
            </a:r>
            <a:endParaRPr lang="fi-FI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Esim. Erittele </a:t>
            </a:r>
            <a:r>
              <a:rPr lang="fi-FI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 arvioi seuraavan kirjoituksen argumentaatiota monipuolisesti.</a:t>
            </a:r>
          </a:p>
          <a:p>
            <a:pPr lvl="2"/>
            <a:r>
              <a:rPr lang="fi-FI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Argumentoinnin uskottavuus!</a:t>
            </a:r>
          </a:p>
          <a:p>
            <a:pPr lvl="3"/>
            <a:r>
              <a:rPr lang="fi-FI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Tunnista pätevä argumentointi, mutta myös argumentoi itse pätevästi</a:t>
            </a:r>
            <a:endParaRPr lang="fi-FI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fi-FI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Käsitteiden tärkeys!</a:t>
            </a:r>
          </a:p>
          <a:p>
            <a:pPr lvl="2"/>
            <a:endParaRPr lang="fi-FI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Mediatehtävät:</a:t>
            </a:r>
          </a:p>
          <a:p>
            <a:pPr lvl="1"/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Katso/kuuntele video, äänitiedosto, artikkeli, kuva tai muu aineisto</a:t>
            </a:r>
          </a:p>
          <a:p>
            <a:pPr lvl="1"/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Analysoi ja pohdi aineiston pohjalta ja vastaa kysymyksiin</a:t>
            </a:r>
          </a:p>
          <a:p>
            <a:pPr lvl="1"/>
            <a:endParaRPr lang="fi-FI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8688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</TotalTime>
  <Words>341</Words>
  <Application>Microsoft Office PowerPoint</Application>
  <PresentationFormat>Laajakuva</PresentationFormat>
  <Paragraphs>54</Paragraphs>
  <Slides>11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Office-teema</vt:lpstr>
      <vt:lpstr>Mukautettu suunnittelumalli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Käsitteet ja kieli</vt:lpstr>
      <vt:lpstr>Esimerkkejä koetehtävistä</vt:lpstr>
      <vt:lpstr>Käsitteet ja kieli</vt:lpstr>
      <vt:lpstr>Taito, s. 59: Käsitteiden selventäminen keskustelussa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Riina Lahtinen</dc:creator>
  <cp:lastModifiedBy>Heikki Siitonen</cp:lastModifiedBy>
  <cp:revision>19</cp:revision>
  <dcterms:created xsi:type="dcterms:W3CDTF">2021-02-17T11:51:00Z</dcterms:created>
  <dcterms:modified xsi:type="dcterms:W3CDTF">2022-08-29T09:50:51Z</dcterms:modified>
</cp:coreProperties>
</file>