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81" r:id="rId4"/>
    <p:sldId id="282" r:id="rId5"/>
    <p:sldId id="262" r:id="rId6"/>
    <p:sldId id="270" r:id="rId7"/>
    <p:sldId id="271" r:id="rId8"/>
    <p:sldId id="286" r:id="rId9"/>
    <p:sldId id="272" r:id="rId10"/>
    <p:sldId id="273" r:id="rId11"/>
    <p:sldId id="274" r:id="rId12"/>
    <p:sldId id="275" r:id="rId13"/>
    <p:sldId id="276" r:id="rId14"/>
    <p:sldId id="277" r:id="rId15"/>
    <p:sldId id="285" r:id="rId16"/>
    <p:sldId id="279" r:id="rId17"/>
    <p:sldId id="278" r:id="rId18"/>
    <p:sldId id="280" r:id="rId19"/>
    <p:sldId id="283" r:id="rId20"/>
    <p:sldId id="284" r:id="rId21"/>
    <p:sldId id="264"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77" d="100"/>
          <a:sy n="77" d="100"/>
        </p:scale>
        <p:origin x="2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AC651-8B92-4F07-88F3-D39A8C5082CA}" type="datetimeFigureOut">
              <a:rPr lang="fi-FI" smtClean="0"/>
              <a:t>22.9.2022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30A31-4127-4CF5-A9A6-1664C8592EDE}" type="slidenum">
              <a:rPr lang="fi-FI" smtClean="0"/>
              <a:t>‹#›</a:t>
            </a:fld>
            <a:endParaRPr lang="fi-FI"/>
          </a:p>
        </p:txBody>
      </p:sp>
    </p:spTree>
    <p:extLst>
      <p:ext uri="{BB962C8B-B14F-4D97-AF65-F5344CB8AC3E}">
        <p14:creationId xmlns:p14="http://schemas.microsoft.com/office/powerpoint/2010/main" val="228015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9039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4989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7559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72198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17467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83976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f10e4e023_1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105" name="Google Shape;105;gdf10e4e023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3149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70277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3648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012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9495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3414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3158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F23BEC1-28C2-4FC6-A946-69BE106B5BAF}"/>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22.9.2022</a:t>
            </a:fld>
            <a:endParaRPr lang="fi-FI"/>
          </a:p>
        </p:txBody>
      </p:sp>
      <p:sp>
        <p:nvSpPr>
          <p:cNvPr id="5" name="Alatunnisteen paikkamerkki 4">
            <a:extLst>
              <a:ext uri="{FF2B5EF4-FFF2-40B4-BE49-F238E27FC236}">
                <a16:creationId xmlns:a16="http://schemas.microsoft.com/office/drawing/2014/main" id="{D7E919A6-096E-4E5F-A86A-83A33F49425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7D69B80D-40A9-4747-9887-F4099C71D26E}"/>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72258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121715-AA51-4BFF-BE7E-5E6C4877B334}"/>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B73E101-B8E3-49F4-BC57-D732F3A86ECE}"/>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8C3D3B-48D0-4382-A309-D0AAEC1C8E99}"/>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22.9.2022</a:t>
            </a:fld>
            <a:endParaRPr lang="fi-FI"/>
          </a:p>
        </p:txBody>
      </p:sp>
      <p:sp>
        <p:nvSpPr>
          <p:cNvPr id="5" name="Alatunnisteen paikkamerkki 4">
            <a:extLst>
              <a:ext uri="{FF2B5EF4-FFF2-40B4-BE49-F238E27FC236}">
                <a16:creationId xmlns:a16="http://schemas.microsoft.com/office/drawing/2014/main" id="{2539673C-7ED4-4B06-BDC8-C2749DBED097}"/>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7C95E28-5C7D-4A57-8127-DE530943E7A8}"/>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4446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9E89738-42C2-4D44-B273-DDDDE03E7F95}"/>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B42B5C6-703E-431A-85EA-081BEDC66B9B}"/>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5F038F5-B8DB-439D-8CB0-289FC246A388}"/>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22.9.2022</a:t>
            </a:fld>
            <a:endParaRPr lang="fi-FI"/>
          </a:p>
        </p:txBody>
      </p:sp>
      <p:sp>
        <p:nvSpPr>
          <p:cNvPr id="5" name="Alatunnisteen paikkamerkki 4">
            <a:extLst>
              <a:ext uri="{FF2B5EF4-FFF2-40B4-BE49-F238E27FC236}">
                <a16:creationId xmlns:a16="http://schemas.microsoft.com/office/drawing/2014/main" id="{D1B75246-B3AB-4B8F-BEF0-2A79A89EE328}"/>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7CF7D9E-5248-4765-9F80-B0818C7C3124}"/>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98555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83261E-BAC1-4DEA-9256-BBA5C2130F1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601D2C7-AC9E-4337-A74B-5596220B7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816AFC6-BF5A-457C-B9A7-5D9BD4576D5D}"/>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22.9.2022</a:t>
            </a:fld>
            <a:endParaRPr lang="fi-FI"/>
          </a:p>
        </p:txBody>
      </p:sp>
      <p:sp>
        <p:nvSpPr>
          <p:cNvPr id="5" name="Alatunnisteen paikkamerkki 4">
            <a:extLst>
              <a:ext uri="{FF2B5EF4-FFF2-40B4-BE49-F238E27FC236}">
                <a16:creationId xmlns:a16="http://schemas.microsoft.com/office/drawing/2014/main" id="{9743D26A-48AC-4CA4-A85B-8CEC12C80A13}"/>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CA934A6-BBCE-4E6A-AB79-B7D1EFAA2257}"/>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911286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AB303E-52C0-44AB-8BF0-69547B59294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AA1B404-EB89-42D6-AA46-15310D542ED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E3E2CA7-E2F5-4CE4-8AAB-94EF6C4C1431}"/>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22.9.2022</a:t>
            </a:fld>
            <a:endParaRPr lang="fi-FI"/>
          </a:p>
        </p:txBody>
      </p:sp>
      <p:sp>
        <p:nvSpPr>
          <p:cNvPr id="5" name="Alatunnisteen paikkamerkki 4">
            <a:extLst>
              <a:ext uri="{FF2B5EF4-FFF2-40B4-BE49-F238E27FC236}">
                <a16:creationId xmlns:a16="http://schemas.microsoft.com/office/drawing/2014/main" id="{F607D2BD-DFFA-4D49-A49E-292958A8645F}"/>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46273E87-EE61-4374-81B9-E10B2FCD4E9A}"/>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59606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C080E3-5EC5-4F51-B94C-8FAB6B35F33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1701814-D44B-4310-A36F-F668E62C1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FDA8992-E6D0-4AC8-98FC-00684B7DE862}"/>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22.9.2022</a:t>
            </a:fld>
            <a:endParaRPr lang="fi-FI"/>
          </a:p>
        </p:txBody>
      </p:sp>
      <p:sp>
        <p:nvSpPr>
          <p:cNvPr id="5" name="Alatunnisteen paikkamerkki 4">
            <a:extLst>
              <a:ext uri="{FF2B5EF4-FFF2-40B4-BE49-F238E27FC236}">
                <a16:creationId xmlns:a16="http://schemas.microsoft.com/office/drawing/2014/main" id="{A5F4A448-52DF-4CDA-8ECB-A747856694E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6D32E0F-80D0-476C-8413-3274240943E9}"/>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44136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46E5EB-52B6-4492-A0CB-D670CBC845E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B8978DB-0419-4600-AD5B-706202103DD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04329CB-3EEB-46B1-8322-518A0A60C3F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DEC0494-9568-4212-AF3C-3CA36A48040C}"/>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22.9.2022</a:t>
            </a:fld>
            <a:endParaRPr lang="fi-FI"/>
          </a:p>
        </p:txBody>
      </p:sp>
      <p:sp>
        <p:nvSpPr>
          <p:cNvPr id="6" name="Alatunnisteen paikkamerkki 5">
            <a:extLst>
              <a:ext uri="{FF2B5EF4-FFF2-40B4-BE49-F238E27FC236}">
                <a16:creationId xmlns:a16="http://schemas.microsoft.com/office/drawing/2014/main" id="{71B7C0A8-37B5-42E1-9E30-A60C4DB6F4A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55B470BD-7DF8-4981-8C73-28F6EB715D7F}"/>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3723464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907352-EDEE-4B6A-8A4F-17C382CB8AD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292E0EF-97CB-40DE-93AA-16FD7C317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E7468F1-3604-4013-BE7A-F999994069C7}"/>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13DB7E3-3B8D-483A-A109-B0670B5BC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30478B6-4145-4843-B13A-9B35794B407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317708FE-77E5-4C95-8DD9-03747830E929}"/>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22.9.2022</a:t>
            </a:fld>
            <a:endParaRPr lang="fi-FI"/>
          </a:p>
        </p:txBody>
      </p:sp>
      <p:sp>
        <p:nvSpPr>
          <p:cNvPr id="8" name="Alatunnisteen paikkamerkki 7">
            <a:extLst>
              <a:ext uri="{FF2B5EF4-FFF2-40B4-BE49-F238E27FC236}">
                <a16:creationId xmlns:a16="http://schemas.microsoft.com/office/drawing/2014/main" id="{1985C746-0474-424F-A804-1F527F0D0081}"/>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A5579D12-4832-4750-B055-0274438C0DB1}"/>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197503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2C4834-EFD9-4089-95D0-11B8C852E24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99A41FF-DDC7-4C2D-9E5D-60A7F6F790EC}"/>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22.9.2022</a:t>
            </a:fld>
            <a:endParaRPr lang="fi-FI"/>
          </a:p>
        </p:txBody>
      </p:sp>
      <p:sp>
        <p:nvSpPr>
          <p:cNvPr id="4" name="Alatunnisteen paikkamerkki 3">
            <a:extLst>
              <a:ext uri="{FF2B5EF4-FFF2-40B4-BE49-F238E27FC236}">
                <a16:creationId xmlns:a16="http://schemas.microsoft.com/office/drawing/2014/main" id="{E41D3F95-E9FB-4EEE-88C6-64E9EBE8DA36}"/>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002596FD-0FF8-434F-90DB-39E40AC9F7DA}"/>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1709181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6EC218-C9F4-4B68-9BB7-9344EC1B008D}"/>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22.9.2022</a:t>
            </a:fld>
            <a:endParaRPr lang="fi-FI"/>
          </a:p>
        </p:txBody>
      </p:sp>
      <p:sp>
        <p:nvSpPr>
          <p:cNvPr id="3" name="Alatunnisteen paikkamerkki 2">
            <a:extLst>
              <a:ext uri="{FF2B5EF4-FFF2-40B4-BE49-F238E27FC236}">
                <a16:creationId xmlns:a16="http://schemas.microsoft.com/office/drawing/2014/main" id="{1FFA44E3-0AF2-45F8-B543-359D09E8D2D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D1E9113C-D2B5-440A-BD9B-76C7C94320AD}"/>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3059585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9673B-897D-45E5-A836-44506370FA9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F0BF6CC-9950-40ED-9877-5BE0173A5B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552B1A5-C211-408F-AC85-2E9040C2E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900751E-2321-4597-ACEA-37CED935BDF3}"/>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22.9.2022</a:t>
            </a:fld>
            <a:endParaRPr lang="fi-FI"/>
          </a:p>
        </p:txBody>
      </p:sp>
      <p:sp>
        <p:nvSpPr>
          <p:cNvPr id="6" name="Alatunnisteen paikkamerkki 5">
            <a:extLst>
              <a:ext uri="{FF2B5EF4-FFF2-40B4-BE49-F238E27FC236}">
                <a16:creationId xmlns:a16="http://schemas.microsoft.com/office/drawing/2014/main" id="{2731A2ED-2907-41BF-B58A-0D65A6051736}"/>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1888252-D227-4C64-826C-CC10949B537C}"/>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412598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58FDA5-73DB-45DA-B9CC-79209FB4E6EA}"/>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37A25AC7-066F-464D-875E-467658297BF3}"/>
              </a:ext>
            </a:extLst>
          </p:cNvPr>
          <p:cNvSpPr>
            <a:spLocks noGrp="1"/>
          </p:cNvSpPr>
          <p:nvPr>
            <p:ph idx="1"/>
          </p:nvPr>
        </p:nvSpPr>
        <p:spPr>
          <a:xfrm>
            <a:off x="838200" y="1825625"/>
            <a:ext cx="10515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5A9BC6B-2354-4296-ABC8-D44DA22FC32E}"/>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22.9.2022</a:t>
            </a:fld>
            <a:endParaRPr lang="fi-FI"/>
          </a:p>
        </p:txBody>
      </p:sp>
      <p:sp>
        <p:nvSpPr>
          <p:cNvPr id="5" name="Alatunnisteen paikkamerkki 4">
            <a:extLst>
              <a:ext uri="{FF2B5EF4-FFF2-40B4-BE49-F238E27FC236}">
                <a16:creationId xmlns:a16="http://schemas.microsoft.com/office/drawing/2014/main" id="{7B9C60B3-A675-4A51-81E0-EA1DBCDA6C50}"/>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B78CA45-B7A6-40F9-AC2D-700F7B211103}"/>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636348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6F0D0F-DE39-4392-97D0-8CA7E23242F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244E80B-12FD-4E8C-91DD-DDC8F4E66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1FCD3E-E548-428D-A0AE-B0C6D4EC8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67E7DD0-F792-4629-84BB-7B0CFB2C1F19}"/>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22.9.2022</a:t>
            </a:fld>
            <a:endParaRPr lang="fi-FI"/>
          </a:p>
        </p:txBody>
      </p:sp>
      <p:sp>
        <p:nvSpPr>
          <p:cNvPr id="6" name="Alatunnisteen paikkamerkki 5">
            <a:extLst>
              <a:ext uri="{FF2B5EF4-FFF2-40B4-BE49-F238E27FC236}">
                <a16:creationId xmlns:a16="http://schemas.microsoft.com/office/drawing/2014/main" id="{A4C26E48-E8DF-4336-88C3-FD8C86CDD6B2}"/>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8A14A59A-2D0C-4081-9691-859730F65AA8}"/>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1448878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116C15-0A1C-44E5-AD99-576D747E1AB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EC98B72-1B21-42A0-8EBD-51A9658C576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8DF2C-7FEA-4639-9993-AD611C9E4FAB}"/>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22.9.2022</a:t>
            </a:fld>
            <a:endParaRPr lang="fi-FI"/>
          </a:p>
        </p:txBody>
      </p:sp>
      <p:sp>
        <p:nvSpPr>
          <p:cNvPr id="5" name="Alatunnisteen paikkamerkki 4">
            <a:extLst>
              <a:ext uri="{FF2B5EF4-FFF2-40B4-BE49-F238E27FC236}">
                <a16:creationId xmlns:a16="http://schemas.microsoft.com/office/drawing/2014/main" id="{CD025E14-C4FC-49CF-A5EE-C6B34E5C416C}"/>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7ED1394C-ADE7-4E08-871E-BB702D0BC0A3}"/>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601406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2016CA6-AB29-4E6E-9134-BE154CE9775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252CA39-03BC-4892-B06C-7E770D3DF46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562918E-6BA8-4439-A356-FAAABF46C6A3}"/>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22.9.2022</a:t>
            </a:fld>
            <a:endParaRPr lang="fi-FI"/>
          </a:p>
        </p:txBody>
      </p:sp>
      <p:sp>
        <p:nvSpPr>
          <p:cNvPr id="5" name="Alatunnisteen paikkamerkki 4">
            <a:extLst>
              <a:ext uri="{FF2B5EF4-FFF2-40B4-BE49-F238E27FC236}">
                <a16:creationId xmlns:a16="http://schemas.microsoft.com/office/drawing/2014/main" id="{9AF4B566-998C-4DE9-A21F-F3600AFDEA58}"/>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6254831D-8240-42D3-BBC7-A0C368B82660}"/>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43607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62D375-F2AC-40E8-8D61-6B23ACE4C1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B15554B-9008-4CAE-BB96-D806C41A23B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42C49B9-C31B-4A89-96C4-F12EA26054A3}"/>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22.9.2022</a:t>
            </a:fld>
            <a:endParaRPr lang="fi-FI"/>
          </a:p>
        </p:txBody>
      </p:sp>
      <p:sp>
        <p:nvSpPr>
          <p:cNvPr id="5" name="Alatunnisteen paikkamerkki 4">
            <a:extLst>
              <a:ext uri="{FF2B5EF4-FFF2-40B4-BE49-F238E27FC236}">
                <a16:creationId xmlns:a16="http://schemas.microsoft.com/office/drawing/2014/main" id="{9AC634C8-CA62-4EB3-BB0D-098ACC840A35}"/>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70F6D7EA-4CFA-4EEC-8F27-7B4A9D4D7A79}"/>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8814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BA18B6-AC42-4A2D-A07C-3B1C57AD3697}"/>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4542D3AC-224E-4E40-BE73-6BBFDA535B17}"/>
              </a:ext>
            </a:extLst>
          </p:cNvPr>
          <p:cNvSpPr>
            <a:spLocks noGrp="1"/>
          </p:cNvSpPr>
          <p:nvPr>
            <p:ph sz="half" idx="1"/>
          </p:nvPr>
        </p:nvSpPr>
        <p:spPr>
          <a:xfrm>
            <a:off x="838200" y="1825625"/>
            <a:ext cx="5181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64FBD72-074B-4153-8105-E9FF28E1EBE7}"/>
              </a:ext>
            </a:extLst>
          </p:cNvPr>
          <p:cNvSpPr>
            <a:spLocks noGrp="1"/>
          </p:cNvSpPr>
          <p:nvPr>
            <p:ph sz="half" idx="2"/>
          </p:nvPr>
        </p:nvSpPr>
        <p:spPr>
          <a:xfrm>
            <a:off x="6172200" y="1825625"/>
            <a:ext cx="5181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D0DEA74-70D2-44BA-ACF5-9FA00DF70144}"/>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22.9.2022</a:t>
            </a:fld>
            <a:endParaRPr lang="fi-FI"/>
          </a:p>
        </p:txBody>
      </p:sp>
      <p:sp>
        <p:nvSpPr>
          <p:cNvPr id="6" name="Alatunnisteen paikkamerkki 5">
            <a:extLst>
              <a:ext uri="{FF2B5EF4-FFF2-40B4-BE49-F238E27FC236}">
                <a16:creationId xmlns:a16="http://schemas.microsoft.com/office/drawing/2014/main" id="{02ABA4D1-FFF3-4E25-9AAA-0582CEC8CE13}"/>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F4E1C256-A946-4285-B64C-580365DAADAD}"/>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9979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6F91C9-67D8-40D8-8C78-7577A3488F66}"/>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AF736A37-1608-4E77-844A-DAF5DA37DA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473DF4F-7080-479B-8702-EBF6F91EF85D}"/>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3371349-5382-4D8D-96EF-98BE607522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20797B2-1F99-467A-8B0F-EB53D6021834}"/>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FAEFC66-87E6-43F7-A2F0-B2F31572E9BA}"/>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22.9.2022</a:t>
            </a:fld>
            <a:endParaRPr lang="fi-FI"/>
          </a:p>
        </p:txBody>
      </p:sp>
      <p:sp>
        <p:nvSpPr>
          <p:cNvPr id="8" name="Alatunnisteen paikkamerkki 7">
            <a:extLst>
              <a:ext uri="{FF2B5EF4-FFF2-40B4-BE49-F238E27FC236}">
                <a16:creationId xmlns:a16="http://schemas.microsoft.com/office/drawing/2014/main" id="{CF6F9E63-75A0-485F-84CD-B2F35D5B9D73}"/>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BCA5C404-155B-4E44-BDA5-08FFE2385E89}"/>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95834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3BF968-6D44-4D59-9766-E76119F6C26F}"/>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8826262-5494-49CC-B446-EE8DBA28CA79}"/>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22.9.2022</a:t>
            </a:fld>
            <a:endParaRPr lang="fi-FI"/>
          </a:p>
        </p:txBody>
      </p:sp>
      <p:sp>
        <p:nvSpPr>
          <p:cNvPr id="4" name="Alatunnisteen paikkamerkki 3">
            <a:extLst>
              <a:ext uri="{FF2B5EF4-FFF2-40B4-BE49-F238E27FC236}">
                <a16:creationId xmlns:a16="http://schemas.microsoft.com/office/drawing/2014/main" id="{6141414A-D9EF-4770-A2DD-2A8AF4C24021}"/>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321ABE1C-0AC5-4612-9ED4-54D517625702}"/>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109498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695E277-705F-4E41-A480-E6A69756DC9F}"/>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22.9.2022</a:t>
            </a:fld>
            <a:endParaRPr lang="fi-FI"/>
          </a:p>
        </p:txBody>
      </p:sp>
      <p:sp>
        <p:nvSpPr>
          <p:cNvPr id="3" name="Alatunnisteen paikkamerkki 2">
            <a:extLst>
              <a:ext uri="{FF2B5EF4-FFF2-40B4-BE49-F238E27FC236}">
                <a16:creationId xmlns:a16="http://schemas.microsoft.com/office/drawing/2014/main" id="{DDC2315C-8AB9-4C3B-B42E-72D537C1C5BF}"/>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F26AE95A-7A24-43A9-97FA-7DB016477966}"/>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25711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838F8E-3AE7-4E51-963C-B058AC10286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AF38F17-BDDB-4E58-AB17-9C7339A48F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604AC52-6C7D-4271-B661-080EC04C7A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A4CBD87-3E64-41C7-807D-72B05B918E80}"/>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22.9.2022</a:t>
            </a:fld>
            <a:endParaRPr lang="fi-FI"/>
          </a:p>
        </p:txBody>
      </p:sp>
      <p:sp>
        <p:nvSpPr>
          <p:cNvPr id="6" name="Alatunnisteen paikkamerkki 5">
            <a:extLst>
              <a:ext uri="{FF2B5EF4-FFF2-40B4-BE49-F238E27FC236}">
                <a16:creationId xmlns:a16="http://schemas.microsoft.com/office/drawing/2014/main" id="{4833B797-F2DA-43BF-9433-2B1910BF3077}"/>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D4764A5A-8AD6-490B-AE09-8444B06CDA1E}"/>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79512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638B45-91F2-4522-91BC-C5F5C6C026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9B16BE9-2665-40A2-862C-1D0B5848E99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F13F485-00FB-41DB-B117-1FEEFA4C3C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EF3E9ED-C785-4032-BF70-B295FBA8E986}"/>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22.9.2022</a:t>
            </a:fld>
            <a:endParaRPr lang="fi-FI"/>
          </a:p>
        </p:txBody>
      </p:sp>
      <p:sp>
        <p:nvSpPr>
          <p:cNvPr id="6" name="Alatunnisteen paikkamerkki 5">
            <a:extLst>
              <a:ext uri="{FF2B5EF4-FFF2-40B4-BE49-F238E27FC236}">
                <a16:creationId xmlns:a16="http://schemas.microsoft.com/office/drawing/2014/main" id="{872540EA-4D05-4BAB-95CD-7642B2564D9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3B21220-D8F2-4385-A919-3308C6E92DC3}"/>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25456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8CDBCA1-E52D-4328-A287-FA156EC4F04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03"/>
            <a:ext cx="12192000" cy="6857194"/>
          </a:xfrm>
          <a:prstGeom prst="rect">
            <a:avLst/>
          </a:prstGeom>
        </p:spPr>
      </p:pic>
    </p:spTree>
    <p:extLst>
      <p:ext uri="{BB962C8B-B14F-4D97-AF65-F5344CB8AC3E}">
        <p14:creationId xmlns:p14="http://schemas.microsoft.com/office/powerpoint/2010/main" val="109320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9C3583C-D448-4289-A92E-55B0FE1CCD9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
        <p:nvSpPr>
          <p:cNvPr id="2" name="Otsikon paikkamerkki 1">
            <a:extLst>
              <a:ext uri="{FF2B5EF4-FFF2-40B4-BE49-F238E27FC236}">
                <a16:creationId xmlns:a16="http://schemas.microsoft.com/office/drawing/2014/main" id="{880941C1-7A44-4444-B720-10456CBB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191AF18-8B49-4C85-A41A-E6E14DFBF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66105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1CFB433-F58F-43EF-8FA5-42967437DC6F}"/>
              </a:ext>
            </a:extLst>
          </p:cNvPr>
          <p:cNvSpPr txBox="1">
            <a:spLocks/>
          </p:cNvSpPr>
          <p:nvPr/>
        </p:nvSpPr>
        <p:spPr>
          <a:xfrm>
            <a:off x="838200" y="2200094"/>
            <a:ext cx="10515600" cy="2252924"/>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i-FI" sz="6000" b="1" dirty="0">
                <a:solidFill>
                  <a:srgbClr val="000000"/>
                </a:solidFill>
                <a:latin typeface="Calibri" panose="020F0502020204030204" pitchFamily="34" charset="0"/>
              </a:rPr>
              <a:t>16 Ajattele viisaasti</a:t>
            </a:r>
          </a:p>
          <a:p>
            <a:pPr marL="0" indent="0" algn="ctr">
              <a:spcBef>
                <a:spcPts val="0"/>
              </a:spcBef>
              <a:buFont typeface="Arial" panose="020B0604020202020204" pitchFamily="34" charset="0"/>
              <a:buNone/>
            </a:pPr>
            <a:r>
              <a:rPr lang="fi-FI" sz="4400" dirty="0">
                <a:solidFill>
                  <a:srgbClr val="000000"/>
                </a:solidFill>
                <a:latin typeface="Calibri" panose="020F0502020204030204" pitchFamily="34" charset="0"/>
              </a:rPr>
              <a:t>Ydinsisällöt</a:t>
            </a:r>
            <a:endParaRPr lang="fi-FI" sz="4400" dirty="0"/>
          </a:p>
          <a:p>
            <a:pPr marL="0" indent="0" algn="ctr">
              <a:spcBef>
                <a:spcPts val="0"/>
              </a:spcBef>
              <a:buFont typeface="Arial" panose="020B0604020202020204" pitchFamily="34" charset="0"/>
              <a:buNone/>
            </a:pPr>
            <a:endParaRPr lang="fi-FI" sz="5200" dirty="0"/>
          </a:p>
        </p:txBody>
      </p:sp>
    </p:spTree>
    <p:extLst>
      <p:ext uri="{BB962C8B-B14F-4D97-AF65-F5344CB8AC3E}">
        <p14:creationId xmlns:p14="http://schemas.microsoft.com/office/powerpoint/2010/main" val="270784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Muistin valikoivuus</a:t>
            </a:r>
          </a:p>
        </p:txBody>
      </p:sp>
      <p:sp>
        <p:nvSpPr>
          <p:cNvPr id="96" name="Google Shape;96;p19"/>
          <p:cNvSpPr txBox="1">
            <a:spLocks noGrp="1"/>
          </p:cNvSpPr>
          <p:nvPr>
            <p:ph type="body" idx="1"/>
          </p:nvPr>
        </p:nvSpPr>
        <p:spPr>
          <a:xfrm>
            <a:off x="527050" y="1384653"/>
            <a:ext cx="11332157" cy="4960163"/>
          </a:xfrm>
          <a:prstGeom prst="rect">
            <a:avLst/>
          </a:prstGeom>
          <a:noFill/>
          <a:ln>
            <a:noFill/>
          </a:ln>
        </p:spPr>
        <p:txBody>
          <a:bodyPr spcFirstLastPara="1" vert="horz" wrap="square" lIns="121900" tIns="60933" rIns="121900" bIns="60933" rtlCol="0" anchor="t" anchorCtr="0">
            <a:noAutofit/>
          </a:bodyPr>
          <a:lstStyle/>
          <a:p>
            <a:pPr marL="541338" indent="-447675"/>
            <a:r>
              <a:rPr lang="fi-FI" sz="4000" dirty="0"/>
              <a:t>Muistin valikoivuus tarkoittaa sitä, että yllättävät tai poikkeukselliset asiat jäävät helposti mieleemme, kun taas tavanomaiset asiat eivät.</a:t>
            </a:r>
          </a:p>
          <a:p>
            <a:pPr marL="541338" indent="-447675"/>
            <a:r>
              <a:rPr lang="fi-FI" sz="4000" dirty="0"/>
              <a:t>Kun iltapäivälehden horoskooppi osuu kerran oikeaan, muistamme sen oikein hyvin, mutta kun se ei osu, asiasta tuskin jää mitään muistijälkeä.  </a:t>
            </a:r>
          </a:p>
        </p:txBody>
      </p:sp>
    </p:spTree>
    <p:extLst>
      <p:ext uri="{BB962C8B-B14F-4D97-AF65-F5344CB8AC3E}">
        <p14:creationId xmlns:p14="http://schemas.microsoft.com/office/powerpoint/2010/main" val="46402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fontScale="90000"/>
          </a:bodyPr>
          <a:lstStyle/>
          <a:p>
            <a:pPr>
              <a:spcBef>
                <a:spcPts val="0"/>
              </a:spcBef>
              <a:buClr>
                <a:srgbClr val="000000"/>
              </a:buClr>
              <a:buSzPts val="1100"/>
            </a:pPr>
            <a:r>
              <a:rPr lang="fi-FI" dirty="0">
                <a:latin typeface="+mn-lt"/>
              </a:rPr>
              <a:t>Yksittäisten omien kokemusten korostuminen</a:t>
            </a:r>
          </a:p>
        </p:txBody>
      </p:sp>
      <p:sp>
        <p:nvSpPr>
          <p:cNvPr id="96" name="Google Shape;96;p19"/>
          <p:cNvSpPr txBox="1">
            <a:spLocks noGrp="1"/>
          </p:cNvSpPr>
          <p:nvPr>
            <p:ph type="body" idx="1"/>
          </p:nvPr>
        </p:nvSpPr>
        <p:spPr>
          <a:xfrm>
            <a:off x="527050" y="1384653"/>
            <a:ext cx="11332157" cy="4960163"/>
          </a:xfrm>
          <a:prstGeom prst="rect">
            <a:avLst/>
          </a:prstGeom>
          <a:noFill/>
          <a:ln>
            <a:noFill/>
          </a:ln>
        </p:spPr>
        <p:txBody>
          <a:bodyPr spcFirstLastPara="1" vert="horz" wrap="square" lIns="121900" tIns="60933" rIns="121900" bIns="60933" rtlCol="0" anchor="t" anchorCtr="0">
            <a:noAutofit/>
          </a:bodyPr>
          <a:lstStyle/>
          <a:p>
            <a:pPr marL="541338" indent="-447675"/>
            <a:r>
              <a:rPr lang="fi-FI" sz="3600" dirty="0"/>
              <a:t>Yksittäisten omien kokemusten (ns. </a:t>
            </a:r>
            <a:r>
              <a:rPr lang="fi-FI" sz="3600" dirty="0" err="1"/>
              <a:t>anekdotaalinen</a:t>
            </a:r>
            <a:r>
              <a:rPr lang="fi-FI" sz="3600" dirty="0"/>
              <a:t> evidenssi) korostuminen saa ihmiset usein kyseenalaistamaan yleisiä väitteitä. Vertaamme uutta informaatiota aina omiin kokemuksiimme, vaikka omat kokemuksemme ovatkin suppeita ja vajavaisia.</a:t>
            </a:r>
          </a:p>
          <a:p>
            <a:pPr marL="541338" indent="-447675"/>
            <a:r>
              <a:rPr lang="fi-FI" sz="3600" dirty="0"/>
              <a:t>Esimerkiksi siitä, että koko ikänsä tupakkaa polttanut isoäitisi kuoli 90-vuotiaana kaatumisen vuoksi, emme voi päätellä, etteivät puheet tupakan haitallisista vaikutuksista pidä yleisesti ottaen paikkansa.</a:t>
            </a:r>
          </a:p>
        </p:txBody>
      </p:sp>
    </p:spTree>
    <p:extLst>
      <p:ext uri="{BB962C8B-B14F-4D97-AF65-F5344CB8AC3E}">
        <p14:creationId xmlns:p14="http://schemas.microsoft.com/office/powerpoint/2010/main" val="35093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Arkiperspektiivin selitysmallit</a:t>
            </a:r>
          </a:p>
        </p:txBody>
      </p:sp>
      <p:sp>
        <p:nvSpPr>
          <p:cNvPr id="96" name="Google Shape;96;p19"/>
          <p:cNvSpPr txBox="1">
            <a:spLocks noGrp="1"/>
          </p:cNvSpPr>
          <p:nvPr>
            <p:ph type="body" idx="1"/>
          </p:nvPr>
        </p:nvSpPr>
        <p:spPr>
          <a:xfrm>
            <a:off x="527050" y="1384653"/>
            <a:ext cx="11332157" cy="4960163"/>
          </a:xfrm>
          <a:prstGeom prst="rect">
            <a:avLst/>
          </a:prstGeom>
          <a:noFill/>
          <a:ln>
            <a:noFill/>
          </a:ln>
        </p:spPr>
        <p:txBody>
          <a:bodyPr spcFirstLastPara="1" vert="horz" wrap="square" lIns="121900" tIns="60933" rIns="121900" bIns="60933" rtlCol="0" anchor="t" anchorCtr="0">
            <a:noAutofit/>
          </a:bodyPr>
          <a:lstStyle/>
          <a:p>
            <a:r>
              <a:rPr lang="fi-FI" sz="3400" dirty="0"/>
              <a:t>Emme ehkä aina mieti, millaisia vastauksia mihinkin kysymykseen on mielekästä hakea, vaan haemme kuhunkin kysymykseen itsellemme tuttuja ja oppimiamme selitystapoja.</a:t>
            </a:r>
          </a:p>
          <a:p>
            <a:r>
              <a:rPr lang="fi-FI" sz="3400" dirty="0"/>
              <a:t>Kun puhutaan vaikkapa valtionvelasta, on ilmeisen virheellistä ajatella sitä kuten kotitalouksien velkaantumista (perhe ei voi esimerkiksi painaa lisää rahaa tai säädellä valuutan arvoa). Ihmisen ”sielun” etsiminen fysikaalisin mittalaittein on yhtä turhanpäiväistä kuin Juri Gagarinin kuuluisa ateismin puolustus maailman ensimmäisen avaruuslennon jälkeen: ”ei siellä näkynyt Jumalaa”. </a:t>
            </a:r>
          </a:p>
        </p:txBody>
      </p:sp>
    </p:spTree>
    <p:extLst>
      <p:ext uri="{BB962C8B-B14F-4D97-AF65-F5344CB8AC3E}">
        <p14:creationId xmlns:p14="http://schemas.microsoft.com/office/powerpoint/2010/main" val="412643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Todennäköisyyslaskenta</a:t>
            </a:r>
          </a:p>
        </p:txBody>
      </p:sp>
      <p:sp>
        <p:nvSpPr>
          <p:cNvPr id="96" name="Google Shape;96;p19"/>
          <p:cNvSpPr txBox="1">
            <a:spLocks noGrp="1"/>
          </p:cNvSpPr>
          <p:nvPr>
            <p:ph type="body" idx="1"/>
          </p:nvPr>
        </p:nvSpPr>
        <p:spPr>
          <a:xfrm>
            <a:off x="527050" y="1384653"/>
            <a:ext cx="11332157" cy="4960163"/>
          </a:xfrm>
          <a:prstGeom prst="rect">
            <a:avLst/>
          </a:prstGeom>
          <a:noFill/>
          <a:ln>
            <a:noFill/>
          </a:ln>
        </p:spPr>
        <p:txBody>
          <a:bodyPr spcFirstLastPara="1" vert="horz" wrap="square" lIns="121900" tIns="60933" rIns="121900" bIns="60933" rtlCol="0" anchor="t" anchorCtr="0">
            <a:noAutofit/>
          </a:bodyPr>
          <a:lstStyle/>
          <a:p>
            <a:pPr marL="541338" indent="-541338"/>
            <a:r>
              <a:rPr lang="fi-FI" sz="3200" dirty="0"/>
              <a:t>Todennäköisyyslaskenta ei ole arjen intuitioittemme näkökulmasta aina helppoa.</a:t>
            </a:r>
          </a:p>
          <a:p>
            <a:pPr marL="541338" indent="-541338"/>
            <a:r>
              <a:rPr lang="fi-FI" sz="3200" dirty="0"/>
              <a:t>Olemme heittäneet kolikolla 15 kertaa klaavan peräkkäin. Onko seuraava todennäköisemmin kruuna?</a:t>
            </a:r>
          </a:p>
          <a:p>
            <a:pPr marL="541338" indent="-541338"/>
            <a:r>
              <a:rPr lang="fi-FI" sz="3200" dirty="0"/>
              <a:t>Todennäköisyys on aina 50-50</a:t>
            </a:r>
            <a:endParaRPr lang="fi-FI" sz="2800" dirty="0"/>
          </a:p>
          <a:p>
            <a:pPr marL="541338" indent="-541338"/>
            <a:r>
              <a:rPr lang="fi-FI" sz="3200" dirty="0"/>
              <a:t>Kumpi noppasarja on todennäköisempi?</a:t>
            </a:r>
          </a:p>
          <a:p>
            <a:pPr marL="998538" lvl="1" indent="-541338"/>
            <a:r>
              <a:rPr lang="fi-FI" sz="2800" dirty="0"/>
              <a:t>6,6,6,6,6,6,6,6,6,6,6</a:t>
            </a:r>
          </a:p>
          <a:p>
            <a:pPr marL="998538" lvl="1" indent="-541338"/>
            <a:r>
              <a:rPr lang="fi-FI" sz="2800" spc="-150" dirty="0"/>
              <a:t>3, 6, 2, 3, 4, 1, 6, 3, 4, 5</a:t>
            </a:r>
          </a:p>
          <a:p>
            <a:pPr marL="541338" indent="-541338"/>
            <a:r>
              <a:rPr lang="fi-FI" sz="3200" spc="-150" dirty="0"/>
              <a:t>Molemmat yhtä todennäköisiä, yksi 60 miljoonasta</a:t>
            </a:r>
          </a:p>
        </p:txBody>
      </p:sp>
    </p:spTree>
    <p:extLst>
      <p:ext uri="{BB962C8B-B14F-4D97-AF65-F5344CB8AC3E}">
        <p14:creationId xmlns:p14="http://schemas.microsoft.com/office/powerpoint/2010/main" val="43952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8A020F-1995-4FF7-BCE7-D5BB295B1749}"/>
              </a:ext>
            </a:extLst>
          </p:cNvPr>
          <p:cNvSpPr>
            <a:spLocks noGrp="1"/>
          </p:cNvSpPr>
          <p:nvPr>
            <p:ph type="title"/>
          </p:nvPr>
        </p:nvSpPr>
        <p:spPr/>
        <p:txBody>
          <a:bodyPr/>
          <a:lstStyle/>
          <a:p>
            <a:r>
              <a:rPr lang="fi-FI" dirty="0"/>
              <a:t>Todennäköisyyslaskennan vaativuus</a:t>
            </a:r>
          </a:p>
        </p:txBody>
      </p:sp>
      <p:sp>
        <p:nvSpPr>
          <p:cNvPr id="3" name="Sisällön paikkamerkki 2">
            <a:extLst>
              <a:ext uri="{FF2B5EF4-FFF2-40B4-BE49-F238E27FC236}">
                <a16:creationId xmlns:a16="http://schemas.microsoft.com/office/drawing/2014/main" id="{0FAAAC96-2557-47D3-A24B-837D8BB80913}"/>
              </a:ext>
            </a:extLst>
          </p:cNvPr>
          <p:cNvSpPr>
            <a:spLocks noGrp="1"/>
          </p:cNvSpPr>
          <p:nvPr>
            <p:ph idx="1"/>
          </p:nvPr>
        </p:nvSpPr>
        <p:spPr/>
        <p:txBody>
          <a:bodyPr/>
          <a:lstStyle/>
          <a:p>
            <a:pPr marL="541338" indent="-541338"/>
            <a:r>
              <a:rPr lang="fi-FI" sz="2800" dirty="0"/>
              <a:t>Tuntuu hankalalta hyväksyä, että jos olisimme heittäneet kolikolla 15 kertaa klaavan peräkkäin, etteikö jo olisi ”kruunun vuoro”. Jokaisen kolikonheiton todennäköisyys on kuitenkin aina 50–50.  </a:t>
            </a:r>
          </a:p>
          <a:p>
            <a:pPr marL="541338" indent="-541338"/>
            <a:r>
              <a:rPr lang="fi-FI" sz="2800" dirty="0"/>
              <a:t>Toinen esimerkki: tarvitaan vain 23 sattumanvaraisesti valikoitunutta ihmistä, esimerkiksi yksittäisen lukiokurssin opiskelijat, jotta todennäköisyys sille, että ryhmässä on kaksi henkilöä, joilla on sama syntymäpäivä, on 50–50! </a:t>
            </a:r>
          </a:p>
          <a:p>
            <a:endParaRPr lang="fi-FI" dirty="0"/>
          </a:p>
        </p:txBody>
      </p:sp>
    </p:spTree>
    <p:extLst>
      <p:ext uri="{BB962C8B-B14F-4D97-AF65-F5344CB8AC3E}">
        <p14:creationId xmlns:p14="http://schemas.microsoft.com/office/powerpoint/2010/main" val="316646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Poikkeus ei vahvista sääntöä!</a:t>
            </a:r>
          </a:p>
        </p:txBody>
      </p:sp>
      <p:sp>
        <p:nvSpPr>
          <p:cNvPr id="96" name="Google Shape;96;p19"/>
          <p:cNvSpPr txBox="1">
            <a:spLocks noGrp="1"/>
          </p:cNvSpPr>
          <p:nvPr>
            <p:ph type="body" idx="1"/>
          </p:nvPr>
        </p:nvSpPr>
        <p:spPr>
          <a:xfrm>
            <a:off x="527050" y="1384653"/>
            <a:ext cx="11332157" cy="4960163"/>
          </a:xfrm>
          <a:prstGeom prst="rect">
            <a:avLst/>
          </a:prstGeom>
          <a:noFill/>
          <a:ln>
            <a:noFill/>
          </a:ln>
        </p:spPr>
        <p:txBody>
          <a:bodyPr spcFirstLastPara="1" vert="horz" wrap="square" lIns="121900" tIns="60933" rIns="121900" bIns="60933" rtlCol="0" anchor="t" anchorCtr="0">
            <a:noAutofit/>
          </a:bodyPr>
          <a:lstStyle/>
          <a:p>
            <a:pPr marL="541338" indent="-541338"/>
            <a:r>
              <a:rPr lang="fi-FI" sz="2600" dirty="0"/>
              <a:t>Alun perin kyseessä on keskiaikaisen oikeudellisen periaatteen käännösvirhe. Lause ”</a:t>
            </a:r>
            <a:r>
              <a:rPr lang="fi-FI" sz="2600" i="1" dirty="0" err="1"/>
              <a:t>exceptio</a:t>
            </a:r>
            <a:r>
              <a:rPr lang="fi-FI" sz="2600" i="1" dirty="0"/>
              <a:t> </a:t>
            </a:r>
            <a:r>
              <a:rPr lang="fi-FI" sz="2600" i="1" dirty="0" err="1"/>
              <a:t>probat</a:t>
            </a:r>
            <a:r>
              <a:rPr lang="fi-FI" sz="2600" i="1" dirty="0"/>
              <a:t> </a:t>
            </a:r>
            <a:r>
              <a:rPr lang="fi-FI" sz="2600" i="1" dirty="0" err="1"/>
              <a:t>regulam</a:t>
            </a:r>
            <a:r>
              <a:rPr lang="fi-FI" sz="2600" dirty="0"/>
              <a:t>” tarkoittaa, että poikkeus koettelee sääntöä.</a:t>
            </a:r>
          </a:p>
          <a:p>
            <a:pPr marL="541338" indent="-541338"/>
            <a:r>
              <a:rPr lang="fi-FI" sz="2600" dirty="0"/>
              <a:t>Tämä onkin järkevää. Jos löydämme poikkeuksen johonkin sääntöön jonka uskomme pitävän paikkansa, on joko tarkistettava, onko poikkeava havainto sittenkään poikkeava (onko havainto virheellinen) tai muokattava sääntöä niin, että havaittu poikkeus sopii siihen. Mikäli kumpikaan ei onnistu, sääntö kumoutuu, ei vahvistu.</a:t>
            </a:r>
          </a:p>
          <a:p>
            <a:pPr marL="541338" indent="-541338"/>
            <a:r>
              <a:rPr lang="fi-FI" sz="2600" dirty="0"/>
              <a:t>Mikäli sääntöä korjaamalla myös tuo poikkeava havainto saadaan luetuksi säännön alaan, voidaan toki sanoa, että poikkeus on vahvistanut sääntöä – siinä mielessä, että sen poikkeuksellisuuden kadotessa (se kuuluu nyt säännön piiriin) säännöstä on tullut vahvempi (se pystyy sulkemaan sisäänsä myös tuon sen kanssa aiemmin ongelman muodostaneen asian). </a:t>
            </a:r>
          </a:p>
        </p:txBody>
      </p:sp>
    </p:spTree>
    <p:extLst>
      <p:ext uri="{BB962C8B-B14F-4D97-AF65-F5344CB8AC3E}">
        <p14:creationId xmlns:p14="http://schemas.microsoft.com/office/powerpoint/2010/main" val="11925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”Vain teoria”?</a:t>
            </a:r>
          </a:p>
        </p:txBody>
      </p:sp>
      <p:sp>
        <p:nvSpPr>
          <p:cNvPr id="96" name="Google Shape;96;p19"/>
          <p:cNvSpPr txBox="1">
            <a:spLocks noGrp="1"/>
          </p:cNvSpPr>
          <p:nvPr>
            <p:ph type="body" idx="1"/>
          </p:nvPr>
        </p:nvSpPr>
        <p:spPr>
          <a:xfrm>
            <a:off x="447869" y="1297681"/>
            <a:ext cx="11596647" cy="2044346"/>
          </a:xfrm>
          <a:prstGeom prst="rect">
            <a:avLst/>
          </a:prstGeom>
          <a:noFill/>
          <a:ln>
            <a:noFill/>
          </a:ln>
        </p:spPr>
        <p:txBody>
          <a:bodyPr spcFirstLastPara="1" vert="horz" wrap="square" lIns="121900" tIns="60933" rIns="121900" bIns="60933" rtlCol="0" anchor="t" anchorCtr="0">
            <a:noAutofit/>
          </a:bodyPr>
          <a:lstStyle/>
          <a:p>
            <a:pPr marL="541338" indent="-541338"/>
            <a:r>
              <a:rPr lang="fi-FI" sz="3000" dirty="0"/>
              <a:t>Joskus kuulee ihmisten esittävän varauksia johonkin sanomalla, että ”se on vain teoria”. Tällä tarkoitetaan yleensä, että se on jotakin, jota ei ole näytetty toteen tai joka on vain spekulaatiota. Tämä on merkittävä väärinymmärrys.</a:t>
            </a:r>
          </a:p>
        </p:txBody>
      </p:sp>
      <p:pic>
        <p:nvPicPr>
          <p:cNvPr id="3" name="Kuva 2">
            <a:extLst>
              <a:ext uri="{FF2B5EF4-FFF2-40B4-BE49-F238E27FC236}">
                <a16:creationId xmlns:a16="http://schemas.microsoft.com/office/drawing/2014/main" id="{2DAFB443-7F37-437D-B68A-8DB7655C3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816" y="3128281"/>
            <a:ext cx="6363478" cy="3580517"/>
          </a:xfrm>
          <a:prstGeom prst="rect">
            <a:avLst/>
          </a:prstGeom>
        </p:spPr>
      </p:pic>
      <p:sp>
        <p:nvSpPr>
          <p:cNvPr id="7" name="Tekstiruutu 6">
            <a:extLst>
              <a:ext uri="{FF2B5EF4-FFF2-40B4-BE49-F238E27FC236}">
                <a16:creationId xmlns:a16="http://schemas.microsoft.com/office/drawing/2014/main" id="{F37525A5-4FD1-47D5-98D5-03837424A540}"/>
              </a:ext>
            </a:extLst>
          </p:cNvPr>
          <p:cNvSpPr txBox="1"/>
          <p:nvPr/>
        </p:nvSpPr>
        <p:spPr>
          <a:xfrm>
            <a:off x="8375805" y="3574681"/>
            <a:ext cx="3668711" cy="2585323"/>
          </a:xfrm>
          <a:prstGeom prst="rect">
            <a:avLst/>
          </a:prstGeom>
          <a:noFill/>
        </p:spPr>
        <p:txBody>
          <a:bodyPr wrap="square">
            <a:spAutoFit/>
          </a:bodyPr>
          <a:lstStyle/>
          <a:p>
            <a:pPr marL="541338" marR="0" lvl="0" indent="-5413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3000" b="0" i="0" u="none" strike="noStrike" kern="1200" cap="none" spc="0" normalizeH="0" baseline="0" noProof="0" dirty="0">
                <a:ln>
                  <a:noFill/>
                </a:ln>
                <a:solidFill>
                  <a:prstClr val="black"/>
                </a:solidFill>
                <a:effectLst/>
                <a:uLnTx/>
                <a:uFillTx/>
                <a:latin typeface="Calibri" panose="020F0502020204030204"/>
                <a:ea typeface="+mn-ea"/>
                <a:cs typeface="+mn-cs"/>
              </a:rPr>
              <a:t>Teoria kokoaa yksittäiset havainnot yhteen ja antaa niille merkityksen tai selityksen. </a:t>
            </a:r>
          </a:p>
        </p:txBody>
      </p:sp>
    </p:spTree>
    <p:extLst>
      <p:ext uri="{BB962C8B-B14F-4D97-AF65-F5344CB8AC3E}">
        <p14:creationId xmlns:p14="http://schemas.microsoft.com/office/powerpoint/2010/main" val="81635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Mitä teoria tekee?</a:t>
            </a:r>
          </a:p>
        </p:txBody>
      </p:sp>
      <p:sp>
        <p:nvSpPr>
          <p:cNvPr id="96" name="Google Shape;96;p19"/>
          <p:cNvSpPr txBox="1">
            <a:spLocks noGrp="1"/>
          </p:cNvSpPr>
          <p:nvPr>
            <p:ph type="body" idx="1"/>
          </p:nvPr>
        </p:nvSpPr>
        <p:spPr>
          <a:xfrm>
            <a:off x="527050" y="1384653"/>
            <a:ext cx="11332157" cy="4960163"/>
          </a:xfrm>
          <a:prstGeom prst="rect">
            <a:avLst/>
          </a:prstGeom>
          <a:noFill/>
          <a:ln>
            <a:noFill/>
          </a:ln>
        </p:spPr>
        <p:txBody>
          <a:bodyPr spcFirstLastPara="1" vert="horz" wrap="square" lIns="121900" tIns="60933" rIns="121900" bIns="60933" rtlCol="0" anchor="t" anchorCtr="0">
            <a:noAutofit/>
          </a:bodyPr>
          <a:lstStyle/>
          <a:p>
            <a:pPr marL="541338" indent="-541338"/>
            <a:r>
              <a:rPr lang="fi-FI" sz="3400" dirty="0"/>
              <a:t>Voimme mittailla erilaisten nesteiden käyttäytymistä lämmitettäessä niitä erilaisissa olosuhteissa, mutta sellaisenaan mittavakaan joukko havaintoja ei kerro vielä mitään siitä, mitä kiehuminen on, tai miksi vesi kiehuu lähellä merenpintaa noin 100 asteessa mutta Mount Everestillä jo 70 asteessa.</a:t>
            </a:r>
          </a:p>
          <a:p>
            <a:pPr marL="541338" indent="-541338"/>
            <a:r>
              <a:rPr lang="fi-FI" sz="3400" dirty="0"/>
              <a:t>Tarvitaan teoria (neste kiehuu, kun sen höyrypaine on yhtä suuri kuin nestettä ympäröivä paine) selittämään se, miten havainnot liittyvät toisiinsa ja miksi nesteet käyttäytyvät kuten käyttäytyvät.</a:t>
            </a:r>
          </a:p>
        </p:txBody>
      </p:sp>
    </p:spTree>
    <p:extLst>
      <p:ext uri="{BB962C8B-B14F-4D97-AF65-F5344CB8AC3E}">
        <p14:creationId xmlns:p14="http://schemas.microsoft.com/office/powerpoint/2010/main" val="301638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190DB0-1E19-40C3-B8FC-777C3B6D1FB6}"/>
              </a:ext>
            </a:extLst>
          </p:cNvPr>
          <p:cNvSpPr>
            <a:spLocks noGrp="1"/>
          </p:cNvSpPr>
          <p:nvPr>
            <p:ph type="title"/>
          </p:nvPr>
        </p:nvSpPr>
        <p:spPr>
          <a:xfrm>
            <a:off x="259702" y="178513"/>
            <a:ext cx="10515600" cy="1325563"/>
          </a:xfrm>
        </p:spPr>
        <p:txBody>
          <a:bodyPr/>
          <a:lstStyle/>
          <a:p>
            <a:r>
              <a:rPr lang="fi-FI" dirty="0">
                <a:latin typeface="+mn-lt"/>
              </a:rPr>
              <a:t>Kriittisen ajattelun vaatimuksia 1</a:t>
            </a:r>
          </a:p>
        </p:txBody>
      </p:sp>
      <p:sp>
        <p:nvSpPr>
          <p:cNvPr id="4" name="Suorakulmio: Pyöristetyt kulmat 3">
            <a:extLst>
              <a:ext uri="{FF2B5EF4-FFF2-40B4-BE49-F238E27FC236}">
                <a16:creationId xmlns:a16="http://schemas.microsoft.com/office/drawing/2014/main" id="{A2AF5E8C-9958-4741-A6F1-4A82D568E296}"/>
              </a:ext>
            </a:extLst>
          </p:cNvPr>
          <p:cNvSpPr/>
          <p:nvPr/>
        </p:nvSpPr>
        <p:spPr>
          <a:xfrm>
            <a:off x="583163" y="1681357"/>
            <a:ext cx="11322698" cy="4579483"/>
          </a:xfrm>
          <a:prstGeom prst="roundRect">
            <a:avLst/>
          </a:prstGeom>
          <a:solidFill>
            <a:srgbClr val="CCFFCC">
              <a:alpha val="34118"/>
            </a:srgbClr>
          </a:solidFill>
          <a:ln w="28575"/>
        </p:spPr>
        <p:style>
          <a:lnRef idx="2">
            <a:schemeClr val="accent6"/>
          </a:lnRef>
          <a:fillRef idx="1">
            <a:schemeClr val="lt1"/>
          </a:fillRef>
          <a:effectRef idx="0">
            <a:schemeClr val="accent6"/>
          </a:effectRef>
          <a:fontRef idx="minor">
            <a:schemeClr val="dk1"/>
          </a:fontRef>
        </p:style>
        <p:txBody>
          <a:bodyPr rtlCol="0" anchor="ctr"/>
          <a:lstStyle/>
          <a:p>
            <a:r>
              <a:rPr lang="fi-FI" sz="4000" b="1" dirty="0"/>
              <a:t>Muista</a:t>
            </a:r>
          </a:p>
          <a:p>
            <a:r>
              <a:rPr lang="fi-FI" sz="4000" dirty="0"/>
              <a:t>• Tulkitse tekstit hyvänsuovasti ja puolueettomasti.</a:t>
            </a:r>
          </a:p>
          <a:p>
            <a:r>
              <a:rPr lang="fi-FI" sz="4000" dirty="0"/>
              <a:t>• Usko vain luotettaviin lähteisiin.</a:t>
            </a:r>
          </a:p>
          <a:p>
            <a:r>
              <a:rPr lang="fi-FI" sz="4000" dirty="0"/>
              <a:t>• Arvioi argumenttien perustelujen totuutta.</a:t>
            </a:r>
          </a:p>
          <a:p>
            <a:r>
              <a:rPr lang="fi-FI" sz="4000" dirty="0"/>
              <a:t>• Ole valmis kyseenalaistamaan mikä tahansa uskomus.</a:t>
            </a:r>
          </a:p>
        </p:txBody>
      </p:sp>
    </p:spTree>
    <p:extLst>
      <p:ext uri="{BB962C8B-B14F-4D97-AF65-F5344CB8AC3E}">
        <p14:creationId xmlns:p14="http://schemas.microsoft.com/office/powerpoint/2010/main" val="3779963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190DB0-1E19-40C3-B8FC-777C3B6D1FB6}"/>
              </a:ext>
            </a:extLst>
          </p:cNvPr>
          <p:cNvSpPr>
            <a:spLocks noGrp="1"/>
          </p:cNvSpPr>
          <p:nvPr>
            <p:ph type="title"/>
          </p:nvPr>
        </p:nvSpPr>
        <p:spPr>
          <a:xfrm>
            <a:off x="426097" y="83975"/>
            <a:ext cx="10515600" cy="1325563"/>
          </a:xfrm>
        </p:spPr>
        <p:txBody>
          <a:bodyPr/>
          <a:lstStyle/>
          <a:p>
            <a:r>
              <a:rPr lang="fi-FI" dirty="0">
                <a:latin typeface="+mn-lt"/>
              </a:rPr>
              <a:t>Kriittisen ajattelun vaatimuksia 2</a:t>
            </a:r>
          </a:p>
        </p:txBody>
      </p:sp>
      <p:sp>
        <p:nvSpPr>
          <p:cNvPr id="4" name="Suorakulmio: Pyöristetyt kulmat 3">
            <a:extLst>
              <a:ext uri="{FF2B5EF4-FFF2-40B4-BE49-F238E27FC236}">
                <a16:creationId xmlns:a16="http://schemas.microsoft.com/office/drawing/2014/main" id="{A2AF5E8C-9958-4741-A6F1-4A82D568E296}"/>
              </a:ext>
            </a:extLst>
          </p:cNvPr>
          <p:cNvSpPr/>
          <p:nvPr/>
        </p:nvSpPr>
        <p:spPr>
          <a:xfrm>
            <a:off x="581608" y="1222312"/>
            <a:ext cx="11028784" cy="5290456"/>
          </a:xfrm>
          <a:prstGeom prst="roundRect">
            <a:avLst/>
          </a:prstGeom>
          <a:solidFill>
            <a:srgbClr val="CCFFCC">
              <a:alpha val="34118"/>
            </a:srgbClr>
          </a:solidFill>
          <a:ln w="28575"/>
        </p:spPr>
        <p:style>
          <a:lnRef idx="2">
            <a:schemeClr val="accent6"/>
          </a:lnRef>
          <a:fillRef idx="1">
            <a:schemeClr val="lt1"/>
          </a:fillRef>
          <a:effectRef idx="0">
            <a:schemeClr val="accent6"/>
          </a:effectRef>
          <a:fontRef idx="minor">
            <a:schemeClr val="dk1"/>
          </a:fontRef>
        </p:style>
        <p:txBody>
          <a:bodyPr rtlCol="0" anchor="ctr"/>
          <a:lstStyle/>
          <a:p>
            <a:r>
              <a:rPr lang="fi-FI" sz="3400" b="1" dirty="0"/>
              <a:t>Muista myös</a:t>
            </a:r>
          </a:p>
          <a:p>
            <a:r>
              <a:rPr lang="fi-FI" sz="3400" dirty="0"/>
              <a:t>• </a:t>
            </a:r>
            <a:r>
              <a:rPr lang="fi-FI" sz="3200" dirty="0"/>
              <a:t>Tiedosta omat ennakkokäsityksesi ja pohdi niiden vaikutusta tulkintoihin.</a:t>
            </a:r>
          </a:p>
          <a:p>
            <a:r>
              <a:rPr lang="fi-FI" sz="3200" dirty="0"/>
              <a:t>• Kyseenalaista kykysi etsiä luotettavat lähteet.</a:t>
            </a:r>
          </a:p>
          <a:p>
            <a:r>
              <a:rPr lang="fi-FI" sz="3200" dirty="0"/>
              <a:t>• Muista, että uskot helpommin sellaista, mikä vastaa jo aiempia käsityksiäsi.</a:t>
            </a:r>
          </a:p>
          <a:p>
            <a:r>
              <a:rPr lang="fi-FI" sz="3200" dirty="0"/>
              <a:t>• Älä unohda, että omakin päättely on helposti huolimatonta ja epäloogista.</a:t>
            </a:r>
          </a:p>
          <a:p>
            <a:r>
              <a:rPr lang="fi-FI" sz="3200" dirty="0"/>
              <a:t>• Huomaa, että kaikkea ei voi kyseenalaistaa yhtä aikaa.</a:t>
            </a:r>
          </a:p>
        </p:txBody>
      </p:sp>
    </p:spTree>
    <p:extLst>
      <p:ext uri="{BB962C8B-B14F-4D97-AF65-F5344CB8AC3E}">
        <p14:creationId xmlns:p14="http://schemas.microsoft.com/office/powerpoint/2010/main" val="174213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Näennäistieteet</a:t>
            </a:r>
          </a:p>
        </p:txBody>
      </p:sp>
      <p:sp>
        <p:nvSpPr>
          <p:cNvPr id="96" name="Google Shape;96;p19"/>
          <p:cNvSpPr txBox="1">
            <a:spLocks noGrp="1"/>
          </p:cNvSpPr>
          <p:nvPr>
            <p:ph type="body" idx="1"/>
          </p:nvPr>
        </p:nvSpPr>
        <p:spPr>
          <a:xfrm>
            <a:off x="527050" y="1384653"/>
            <a:ext cx="6453853" cy="3308645"/>
          </a:xfrm>
          <a:prstGeom prst="rect">
            <a:avLst/>
          </a:prstGeom>
          <a:noFill/>
          <a:ln>
            <a:noFill/>
          </a:ln>
        </p:spPr>
        <p:txBody>
          <a:bodyPr spcFirstLastPara="1" vert="horz" wrap="square" lIns="121900" tIns="60933" rIns="121900" bIns="60933" rtlCol="0" anchor="t" anchorCtr="0">
            <a:noAutofit/>
          </a:bodyPr>
          <a:lstStyle/>
          <a:p>
            <a:pPr marL="541338" indent="-541338"/>
            <a:r>
              <a:rPr lang="fi-FI" sz="3800" dirty="0"/>
              <a:t>Näennäistieteitä kutsutaan myös pseudotieteiksi.</a:t>
            </a:r>
          </a:p>
          <a:p>
            <a:pPr marL="541338" indent="-541338"/>
            <a:r>
              <a:rPr lang="fi-FI" sz="3800" dirty="0"/>
              <a:t>Ne pyrkivät esiintymään tieteinä mutta eivät todellisuudessa täytä tieteen kriteereitä.</a:t>
            </a:r>
          </a:p>
        </p:txBody>
      </p:sp>
      <p:pic>
        <p:nvPicPr>
          <p:cNvPr id="3" name="Kuva 2">
            <a:extLst>
              <a:ext uri="{FF2B5EF4-FFF2-40B4-BE49-F238E27FC236}">
                <a16:creationId xmlns:a16="http://schemas.microsoft.com/office/drawing/2014/main" id="{893FF7A6-D824-4460-8065-59FB3F45A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628" y="1475054"/>
            <a:ext cx="3686845" cy="4142522"/>
          </a:xfrm>
          <a:prstGeom prst="rect">
            <a:avLst/>
          </a:prstGeom>
        </p:spPr>
      </p:pic>
    </p:spTree>
    <p:extLst>
      <p:ext uri="{BB962C8B-B14F-4D97-AF65-F5344CB8AC3E}">
        <p14:creationId xmlns:p14="http://schemas.microsoft.com/office/powerpoint/2010/main" val="377540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21"/>
          <p:cNvSpPr txBox="1">
            <a:spLocks noGrp="1"/>
          </p:cNvSpPr>
          <p:nvPr>
            <p:ph type="title"/>
          </p:nvPr>
        </p:nvSpPr>
        <p:spPr>
          <a:xfrm>
            <a:off x="609599" y="457000"/>
            <a:ext cx="11314922" cy="1143200"/>
          </a:xfrm>
          <a:prstGeom prst="rect">
            <a:avLst/>
          </a:prstGeom>
          <a:noFill/>
          <a:ln>
            <a:noFill/>
          </a:ln>
        </p:spPr>
        <p:txBody>
          <a:bodyPr spcFirstLastPara="1" vert="horz" wrap="square" lIns="121900" tIns="60933" rIns="121900" bIns="60933" rtlCol="0" anchor="ctr" anchorCtr="0">
            <a:normAutofit fontScale="90000"/>
          </a:bodyPr>
          <a:lstStyle/>
          <a:p>
            <a:pPr>
              <a:spcBef>
                <a:spcPts val="0"/>
              </a:spcBef>
              <a:buClr>
                <a:srgbClr val="000000"/>
              </a:buClr>
              <a:buSzPts val="1100"/>
            </a:pPr>
            <a:r>
              <a:rPr lang="en-US" dirty="0">
                <a:latin typeface="+mn-lt"/>
              </a:rPr>
              <a:t>Taito, s. 155: </a:t>
            </a:r>
            <a:r>
              <a:rPr lang="en-US" dirty="0" err="1">
                <a:latin typeface="+mn-lt"/>
              </a:rPr>
              <a:t>Pseudotieteen</a:t>
            </a:r>
            <a:r>
              <a:rPr lang="en-US" dirty="0">
                <a:latin typeface="+mn-lt"/>
              </a:rPr>
              <a:t> </a:t>
            </a:r>
            <a:r>
              <a:rPr lang="en-US" dirty="0" err="1">
                <a:latin typeface="+mn-lt"/>
              </a:rPr>
              <a:t>erottaminen</a:t>
            </a:r>
            <a:r>
              <a:rPr lang="en-US" dirty="0">
                <a:latin typeface="+mn-lt"/>
              </a:rPr>
              <a:t> </a:t>
            </a:r>
            <a:r>
              <a:rPr lang="en-US" dirty="0" err="1">
                <a:latin typeface="+mn-lt"/>
              </a:rPr>
              <a:t>tieteestä</a:t>
            </a:r>
            <a:endParaRPr dirty="0">
              <a:latin typeface="+mn-lt"/>
            </a:endParaRPr>
          </a:p>
        </p:txBody>
      </p:sp>
      <p:sp>
        <p:nvSpPr>
          <p:cNvPr id="109" name="Google Shape;109;p21"/>
          <p:cNvSpPr txBox="1">
            <a:spLocks noGrp="1"/>
          </p:cNvSpPr>
          <p:nvPr>
            <p:ph type="body" idx="1"/>
          </p:nvPr>
        </p:nvSpPr>
        <p:spPr>
          <a:xfrm>
            <a:off x="609599" y="1786812"/>
            <a:ext cx="10708433" cy="3484984"/>
          </a:xfrm>
          <a:prstGeom prst="rect">
            <a:avLst/>
          </a:prstGeom>
        </p:spPr>
        <p:txBody>
          <a:bodyPr spcFirstLastPara="1" vert="horz" wrap="square" lIns="121900" tIns="60933" rIns="121900" bIns="60933" rtlCol="0" anchor="t" anchorCtr="0">
            <a:normAutofit/>
          </a:bodyPr>
          <a:lstStyle/>
          <a:p>
            <a:pPr marL="742950" indent="-649288" rtl="0" fontAlgn="base">
              <a:spcBef>
                <a:spcPts val="0"/>
              </a:spcBef>
              <a:spcAft>
                <a:spcPts val="0"/>
              </a:spcAft>
              <a:buFont typeface="Arial" panose="020B0604020202020204" pitchFamily="34" charset="0"/>
              <a:buChar char="•"/>
            </a:pPr>
            <a:r>
              <a:rPr lang="fi-FI" sz="4000" b="0" i="0" u="none" strike="noStrike" dirty="0">
                <a:solidFill>
                  <a:srgbClr val="000000"/>
                </a:solidFill>
                <a:effectLst/>
                <a:latin typeface="Calibri" panose="020F0502020204030204" pitchFamily="34" charset="0"/>
              </a:rPr>
              <a:t>Kysymyksiä tutkimuksen arvioinnin avuksi:</a:t>
            </a:r>
            <a:endParaRPr lang="fi-FI" sz="4000" b="0" i="0" u="none" strike="noStrike" dirty="0">
              <a:solidFill>
                <a:srgbClr val="000000"/>
              </a:solidFill>
              <a:effectLst/>
              <a:latin typeface="Arial" panose="020B0604020202020204" pitchFamily="34" charset="0"/>
            </a:endParaRPr>
          </a:p>
          <a:p>
            <a:pPr marL="1200150" lvl="2" indent="-649288" fontAlgn="base">
              <a:spcBef>
                <a:spcPts val="0"/>
              </a:spcBef>
            </a:pPr>
            <a:r>
              <a:rPr lang="fi-FI" sz="3600" b="0" i="0" u="none" strike="noStrike" dirty="0">
                <a:solidFill>
                  <a:srgbClr val="000000"/>
                </a:solidFill>
                <a:effectLst/>
                <a:latin typeface="Calibri" panose="020F0502020204030204" pitchFamily="34" charset="0"/>
              </a:rPr>
              <a:t>Mikä on tutkimuskohde?</a:t>
            </a:r>
            <a:endParaRPr lang="fi-FI" sz="3600" b="0" i="0" u="none" strike="noStrike" dirty="0">
              <a:solidFill>
                <a:srgbClr val="000000"/>
              </a:solidFill>
              <a:effectLst/>
              <a:latin typeface="Arial" panose="020B0604020202020204" pitchFamily="34" charset="0"/>
            </a:endParaRPr>
          </a:p>
          <a:p>
            <a:pPr marL="1200150" lvl="2" indent="-649288" fontAlgn="base">
              <a:spcBef>
                <a:spcPts val="0"/>
              </a:spcBef>
            </a:pPr>
            <a:r>
              <a:rPr lang="fi-FI" sz="3600" b="0" i="0" u="none" strike="noStrike" dirty="0">
                <a:solidFill>
                  <a:srgbClr val="000000"/>
                </a:solidFill>
                <a:effectLst/>
                <a:latin typeface="Calibri" panose="020F0502020204030204" pitchFamily="34" charset="0"/>
              </a:rPr>
              <a:t>Minkälaisilla menetelmillä kohdetta on tutkittu?</a:t>
            </a:r>
            <a:endParaRPr lang="fi-FI" sz="3600" b="0" i="0" u="none" strike="noStrike" dirty="0">
              <a:solidFill>
                <a:srgbClr val="000000"/>
              </a:solidFill>
              <a:effectLst/>
              <a:latin typeface="Arial" panose="020B0604020202020204" pitchFamily="34" charset="0"/>
            </a:endParaRPr>
          </a:p>
          <a:p>
            <a:pPr marL="1200150" lvl="2" indent="-649288" fontAlgn="base">
              <a:spcBef>
                <a:spcPts val="0"/>
              </a:spcBef>
            </a:pPr>
            <a:r>
              <a:rPr lang="fi-FI" sz="3600" b="0" i="0" u="none" strike="noStrike" dirty="0">
                <a:solidFill>
                  <a:srgbClr val="000000"/>
                </a:solidFill>
                <a:effectLst/>
                <a:latin typeface="Calibri" panose="020F0502020204030204" pitchFamily="34" charset="0"/>
              </a:rPr>
              <a:t>Miten hyvin valitut menetelmät  soveltuvat kohteen tutkimiseen?</a:t>
            </a:r>
            <a:endParaRPr lang="fi-FI" sz="3600" b="0" i="0" u="none" strike="noStrike" dirty="0">
              <a:solidFill>
                <a:srgbClr val="000000"/>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Mikä erottaa tieteen pseudotieteestä?</a:t>
            </a:r>
          </a:p>
        </p:txBody>
      </p:sp>
      <p:sp>
        <p:nvSpPr>
          <p:cNvPr id="96" name="Google Shape;96;p19"/>
          <p:cNvSpPr txBox="1">
            <a:spLocks noGrp="1"/>
          </p:cNvSpPr>
          <p:nvPr>
            <p:ph type="body" idx="1"/>
          </p:nvPr>
        </p:nvSpPr>
        <p:spPr>
          <a:xfrm>
            <a:off x="527050" y="1384653"/>
            <a:ext cx="11332157" cy="3308645"/>
          </a:xfrm>
          <a:prstGeom prst="rect">
            <a:avLst/>
          </a:prstGeom>
          <a:noFill/>
          <a:ln>
            <a:noFill/>
          </a:ln>
        </p:spPr>
        <p:txBody>
          <a:bodyPr spcFirstLastPara="1" vert="horz" wrap="square" lIns="121900" tIns="60933" rIns="121900" bIns="60933" rtlCol="0" anchor="t" anchorCtr="0">
            <a:noAutofit/>
          </a:bodyPr>
          <a:lstStyle/>
          <a:p>
            <a:pPr marL="541338" indent="-541338"/>
            <a:r>
              <a:rPr lang="fi-FI" sz="3600" dirty="0"/>
              <a:t>Tieteelliset väitteet ovat falsifioitavissa eli kumottavissa.</a:t>
            </a:r>
          </a:p>
          <a:p>
            <a:pPr marL="541338" indent="-541338"/>
            <a:r>
              <a:rPr lang="fi-FI" sz="3600" dirty="0"/>
              <a:t>Objektiivisuus ohjaa tieteellistä tutkimusta.</a:t>
            </a:r>
          </a:p>
          <a:p>
            <a:pPr marL="541338" indent="-541338"/>
            <a:r>
              <a:rPr lang="fi-FI" sz="3600" dirty="0"/>
              <a:t>Tiede on kriittistä, eikä väitteitä hyväksytä ilman perusteluja.</a:t>
            </a:r>
          </a:p>
        </p:txBody>
      </p:sp>
    </p:spTree>
    <p:extLst>
      <p:ext uri="{BB962C8B-B14F-4D97-AF65-F5344CB8AC3E}">
        <p14:creationId xmlns:p14="http://schemas.microsoft.com/office/powerpoint/2010/main" val="214883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Tiede vs. yleisesti jaetut ennakkoluulot 1</a:t>
            </a:r>
          </a:p>
        </p:txBody>
      </p:sp>
      <p:sp>
        <p:nvSpPr>
          <p:cNvPr id="96" name="Google Shape;96;p19"/>
          <p:cNvSpPr txBox="1">
            <a:spLocks noGrp="1"/>
          </p:cNvSpPr>
          <p:nvPr>
            <p:ph type="body" idx="1"/>
          </p:nvPr>
        </p:nvSpPr>
        <p:spPr>
          <a:xfrm>
            <a:off x="527051" y="1384653"/>
            <a:ext cx="10902950" cy="4960163"/>
          </a:xfrm>
          <a:prstGeom prst="rect">
            <a:avLst/>
          </a:prstGeom>
          <a:noFill/>
          <a:ln>
            <a:noFill/>
          </a:ln>
        </p:spPr>
        <p:txBody>
          <a:bodyPr spcFirstLastPara="1" vert="horz" wrap="square" lIns="121900" tIns="60933" rIns="121900" bIns="60933" rtlCol="0" anchor="t" anchorCtr="0">
            <a:noAutofit/>
          </a:bodyPr>
          <a:lstStyle/>
          <a:p>
            <a:pPr marL="625475" indent="-531813"/>
            <a:r>
              <a:rPr lang="fi-FI" sz="4000" dirty="0"/>
              <a:t>Uskomuksen ikä ei ole millään tavoin sen totuuden mittari. Tosi uskomus on tosi uskomus, riippumatta siitä, milloin se on keksitty.</a:t>
            </a:r>
          </a:p>
          <a:p>
            <a:pPr marL="625475" indent="-531813"/>
            <a:r>
              <a:rPr lang="fi-FI" sz="4000" dirty="0"/>
              <a:t>Vastauksen yksinkertaisuus on usein käänteisessä suhteessa sen totuuteen – maailma on monimutkainen paikka.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Tiede vs. yleisesti jaetut ennakkoluulot 2</a:t>
            </a:r>
          </a:p>
        </p:txBody>
      </p:sp>
      <p:sp>
        <p:nvSpPr>
          <p:cNvPr id="96" name="Google Shape;96;p19"/>
          <p:cNvSpPr txBox="1">
            <a:spLocks noGrp="1"/>
          </p:cNvSpPr>
          <p:nvPr>
            <p:ph type="body" idx="1"/>
          </p:nvPr>
        </p:nvSpPr>
        <p:spPr>
          <a:xfrm>
            <a:off x="527051" y="1384653"/>
            <a:ext cx="10902950" cy="4960163"/>
          </a:xfrm>
          <a:prstGeom prst="rect">
            <a:avLst/>
          </a:prstGeom>
          <a:noFill/>
          <a:ln>
            <a:noFill/>
          </a:ln>
        </p:spPr>
        <p:txBody>
          <a:bodyPr spcFirstLastPara="1" vert="horz" wrap="square" lIns="121900" tIns="60933" rIns="121900" bIns="60933" rtlCol="0" anchor="t" anchorCtr="0">
            <a:noAutofit/>
          </a:bodyPr>
          <a:lstStyle/>
          <a:p>
            <a:pPr marL="541338" indent="-541338"/>
            <a:r>
              <a:rPr lang="fi-FI" sz="3600" dirty="0"/>
              <a:t>Väitteen esittäjän ehdoton varmuus väitteen totuudesta ei kerro mitään siitä, onko se tosi. Ennemminkin varauksien tekeminen ja väitteen mahdollisten ongelmien esiintuominen on merkki älyllisestä rehellisyydestä ja tiedollisesta viisaudesta.  </a:t>
            </a:r>
          </a:p>
          <a:p>
            <a:pPr marL="541338" indent="-541338"/>
            <a:r>
              <a:rPr lang="fi-FI" sz="3600" dirty="0"/>
              <a:t>Siitä, että tiede ei osaa vastata täydellisesti jokaiseen mahdolliseen kysymykseen, ei seuraa, että jokin toinen lähestymistapa pystyisi, tai että tiede olisi ”vain yksi näkemys” muiden joukossa. </a:t>
            </a:r>
          </a:p>
        </p:txBody>
      </p:sp>
    </p:spTree>
    <p:extLst>
      <p:ext uri="{BB962C8B-B14F-4D97-AF65-F5344CB8AC3E}">
        <p14:creationId xmlns:p14="http://schemas.microsoft.com/office/powerpoint/2010/main" val="70824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Tiede vs. yleisesti jaetut ennakkoluulot 3</a:t>
            </a:r>
          </a:p>
        </p:txBody>
      </p:sp>
      <p:sp>
        <p:nvSpPr>
          <p:cNvPr id="96" name="Google Shape;96;p19"/>
          <p:cNvSpPr txBox="1">
            <a:spLocks noGrp="1"/>
          </p:cNvSpPr>
          <p:nvPr>
            <p:ph type="body" idx="1"/>
          </p:nvPr>
        </p:nvSpPr>
        <p:spPr>
          <a:xfrm>
            <a:off x="527051" y="1254024"/>
            <a:ext cx="11490779" cy="4960163"/>
          </a:xfrm>
          <a:prstGeom prst="rect">
            <a:avLst/>
          </a:prstGeom>
          <a:noFill/>
          <a:ln>
            <a:noFill/>
          </a:ln>
        </p:spPr>
        <p:txBody>
          <a:bodyPr spcFirstLastPara="1" vert="horz" wrap="square" lIns="121900" tIns="60933" rIns="121900" bIns="60933" rtlCol="0" anchor="t" anchorCtr="0">
            <a:noAutofit/>
          </a:bodyPr>
          <a:lstStyle/>
          <a:p>
            <a:pPr marL="541338" indent="-541338"/>
            <a:r>
              <a:rPr lang="fi-FI" sz="3400" dirty="0"/>
              <a:t>Kyky ja halukkuus muuttaa näkemyksiään parempien todisteiden edessä on hyve, ei pahe. Totuuteen pyrkivän tieteen tehtävä ei ylipäänsä ole etsiä tukea omille valmiille uskomuksille.</a:t>
            </a:r>
          </a:p>
          <a:p>
            <a:pPr marL="541338" indent="-541338"/>
            <a:r>
              <a:rPr lang="fi-FI" sz="3400" dirty="0"/>
              <a:t>Oma tunne uskomuksen puolesta tai sitä vastaan ei ole mikään kriteeri uskomuksen totuudelle. Arkista ajatteluamme vaivaavat myös monet ongelmat, kuten vahvistus- ja saatavuusharha, muistin valikoivuus, yksittäisten omien kokemusten korostuminen, arkiperspektiivin selitysmallit, todennäköisyyslaskennan vaikeus…</a:t>
            </a:r>
          </a:p>
        </p:txBody>
      </p:sp>
    </p:spTree>
    <p:extLst>
      <p:ext uri="{BB962C8B-B14F-4D97-AF65-F5344CB8AC3E}">
        <p14:creationId xmlns:p14="http://schemas.microsoft.com/office/powerpoint/2010/main" val="163307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07FD01-A530-4A1D-B7C6-8AAE892A65B5}"/>
              </a:ext>
            </a:extLst>
          </p:cNvPr>
          <p:cNvSpPr>
            <a:spLocks noGrp="1"/>
          </p:cNvSpPr>
          <p:nvPr>
            <p:ph type="title"/>
          </p:nvPr>
        </p:nvSpPr>
        <p:spPr/>
        <p:txBody>
          <a:bodyPr/>
          <a:lstStyle/>
          <a:p>
            <a:r>
              <a:rPr lang="en-US" dirty="0">
                <a:latin typeface="+mn-lt"/>
              </a:rPr>
              <a:t>Dunning-Kruger-</a:t>
            </a:r>
            <a:r>
              <a:rPr lang="en-US" dirty="0" err="1">
                <a:latin typeface="+mn-lt"/>
              </a:rPr>
              <a:t>vaikutus</a:t>
            </a:r>
            <a:endParaRPr lang="fi-FI" dirty="0"/>
          </a:p>
        </p:txBody>
      </p:sp>
      <p:sp>
        <p:nvSpPr>
          <p:cNvPr id="3" name="Sisällön paikkamerkki 2">
            <a:extLst>
              <a:ext uri="{FF2B5EF4-FFF2-40B4-BE49-F238E27FC236}">
                <a16:creationId xmlns:a16="http://schemas.microsoft.com/office/drawing/2014/main" id="{FCE14735-5925-446C-A9A2-CB823B0D9AD5}"/>
              </a:ext>
            </a:extLst>
          </p:cNvPr>
          <p:cNvSpPr>
            <a:spLocks noGrp="1"/>
          </p:cNvSpPr>
          <p:nvPr>
            <p:ph idx="1"/>
          </p:nvPr>
        </p:nvSpPr>
        <p:spPr/>
        <p:txBody>
          <a:bodyPr/>
          <a:lstStyle/>
          <a:p>
            <a:r>
              <a:rPr lang="fi-FI" sz="2800" dirty="0">
                <a:solidFill>
                  <a:schemeClr val="dk1"/>
                </a:solidFill>
                <a:ea typeface="Calibri"/>
                <a:cs typeface="Calibri"/>
                <a:sym typeface="Calibri"/>
              </a:rPr>
              <a:t>”Psykologit David </a:t>
            </a:r>
            <a:r>
              <a:rPr lang="fi-FI" sz="2800" dirty="0" err="1">
                <a:solidFill>
                  <a:schemeClr val="dk1"/>
                </a:solidFill>
                <a:ea typeface="Calibri"/>
                <a:cs typeface="Calibri"/>
                <a:sym typeface="Calibri"/>
              </a:rPr>
              <a:t>Dunning</a:t>
            </a:r>
            <a:r>
              <a:rPr lang="fi-FI" sz="2800" dirty="0">
                <a:solidFill>
                  <a:schemeClr val="dk1"/>
                </a:solidFill>
                <a:ea typeface="Calibri"/>
                <a:cs typeface="Calibri"/>
                <a:sym typeface="Calibri"/>
              </a:rPr>
              <a:t> ja Justin Kruger järjestivät kokeen, jossa opiskelijoiden piti arvioida omaa suoriutumistaan tietyistä tehtävistä. Kävi ilmi, että huonoiten pärjänneet arvioivat oman suorituksensa hieman keskiarvon yläpuolelle, osa jopa huippupisteille. </a:t>
            </a:r>
          </a:p>
          <a:p>
            <a:endParaRPr lang="fi-FI" dirty="0"/>
          </a:p>
        </p:txBody>
      </p:sp>
    </p:spTree>
    <p:extLst>
      <p:ext uri="{BB962C8B-B14F-4D97-AF65-F5344CB8AC3E}">
        <p14:creationId xmlns:p14="http://schemas.microsoft.com/office/powerpoint/2010/main" val="265419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Vahvistusharha</a:t>
            </a:r>
          </a:p>
        </p:txBody>
      </p:sp>
      <p:sp>
        <p:nvSpPr>
          <p:cNvPr id="96" name="Google Shape;96;p19"/>
          <p:cNvSpPr txBox="1">
            <a:spLocks noGrp="1"/>
          </p:cNvSpPr>
          <p:nvPr>
            <p:ph type="body" idx="1"/>
          </p:nvPr>
        </p:nvSpPr>
        <p:spPr>
          <a:xfrm>
            <a:off x="527050" y="1384653"/>
            <a:ext cx="11332157" cy="4960163"/>
          </a:xfrm>
          <a:prstGeom prst="rect">
            <a:avLst/>
          </a:prstGeom>
          <a:noFill/>
          <a:ln>
            <a:noFill/>
          </a:ln>
        </p:spPr>
        <p:txBody>
          <a:bodyPr spcFirstLastPara="1" vert="horz" wrap="square" lIns="121900" tIns="60933" rIns="121900" bIns="60933" rtlCol="0" anchor="t" anchorCtr="0">
            <a:noAutofit/>
          </a:bodyPr>
          <a:lstStyle/>
          <a:p>
            <a:pPr marL="541338" indent="-447675"/>
            <a:r>
              <a:rPr lang="fi-FI" sz="3400" dirty="0"/>
              <a:t>Vahvistusharhan mukaan olemme taipuvaisia luottamaan kyseenalaistamatta sellaiseen informaatioon, joka tukee jo olemassa olevia uskomuksiamme sekä epäilemään automaattisesti sellaista, joka on niiden kanssa ristiriidassa.</a:t>
            </a:r>
          </a:p>
          <a:p>
            <a:pPr marL="541338" indent="-447675"/>
            <a:r>
              <a:rPr lang="fi-FI" sz="3400" dirty="0"/>
              <a:t>Jos esimerkiksi törmäämme sosiaalisessa mediassa juttuun, jossa kerrotaan poliitikon x tehneen jotakin törkeää, uskomme jutun helposti, mikäli kyseinen poliitikko on mielestämme ikävä tyyppi. Jos taas pidämme hänestä, suhtaudumme juttuun heti kriittisesti ja epäilemme sen totuutta.</a:t>
            </a:r>
          </a:p>
        </p:txBody>
      </p:sp>
    </p:spTree>
    <p:extLst>
      <p:ext uri="{BB962C8B-B14F-4D97-AF65-F5344CB8AC3E}">
        <p14:creationId xmlns:p14="http://schemas.microsoft.com/office/powerpoint/2010/main" val="257834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Saatavuusharha</a:t>
            </a:r>
          </a:p>
        </p:txBody>
      </p:sp>
      <p:sp>
        <p:nvSpPr>
          <p:cNvPr id="96" name="Google Shape;96;p19"/>
          <p:cNvSpPr txBox="1">
            <a:spLocks noGrp="1"/>
          </p:cNvSpPr>
          <p:nvPr>
            <p:ph type="body" idx="1"/>
          </p:nvPr>
        </p:nvSpPr>
        <p:spPr>
          <a:xfrm>
            <a:off x="527050" y="1384653"/>
            <a:ext cx="11332157" cy="4960163"/>
          </a:xfrm>
          <a:prstGeom prst="rect">
            <a:avLst/>
          </a:prstGeom>
          <a:noFill/>
          <a:ln>
            <a:noFill/>
          </a:ln>
        </p:spPr>
        <p:txBody>
          <a:bodyPr spcFirstLastPara="1" vert="horz" wrap="square" lIns="121900" tIns="60933" rIns="121900" bIns="60933" rtlCol="0" anchor="t" anchorCtr="0">
            <a:noAutofit/>
          </a:bodyPr>
          <a:lstStyle/>
          <a:p>
            <a:pPr marL="541338" indent="-447675"/>
            <a:r>
              <a:rPr lang="fi-FI" sz="3400" dirty="0"/>
              <a:t>Saatavuusharhan mukaan pidämme tärkeinä ja yleisinä sellaisia asioita, jotka ovat meille toistuvasti näkyvillä (”saatavilla”) esimerkiksi lähipiirissä tai mediassa.</a:t>
            </a:r>
          </a:p>
          <a:p>
            <a:pPr marL="541338" indent="-447675"/>
            <a:r>
              <a:rPr lang="fi-FI" sz="3400" dirty="0"/>
              <a:t>Jos lähipiirissä on paljon kasvissyöjiä, uskomme kasvissyönnin olevan yleistä. Jos mediassa puhutaan isoin otsikoin lento-onnettomuuksista, pidämme niitä varteenotettavina uhkina myös itse lentämistä harkitessamme.</a:t>
            </a:r>
          </a:p>
        </p:txBody>
      </p:sp>
    </p:spTree>
    <p:extLst>
      <p:ext uri="{BB962C8B-B14F-4D97-AF65-F5344CB8AC3E}">
        <p14:creationId xmlns:p14="http://schemas.microsoft.com/office/powerpoint/2010/main" val="71253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1092</Words>
  <Application>Microsoft Office PowerPoint</Application>
  <PresentationFormat>Laajakuva</PresentationFormat>
  <Paragraphs>74</Paragraphs>
  <Slides>20</Slides>
  <Notes>15</Notes>
  <HiddenSlides>3</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20</vt:i4>
      </vt:variant>
    </vt:vector>
  </HeadingPairs>
  <TitlesOfParts>
    <vt:vector size="25" baseType="lpstr">
      <vt:lpstr>Arial</vt:lpstr>
      <vt:lpstr>Calibri</vt:lpstr>
      <vt:lpstr>Calibri Light</vt:lpstr>
      <vt:lpstr>Office-teema</vt:lpstr>
      <vt:lpstr>Mukautettu suunnittelumalli</vt:lpstr>
      <vt:lpstr>PowerPoint-esitys</vt:lpstr>
      <vt:lpstr>Näennäistieteet</vt:lpstr>
      <vt:lpstr>Mikä erottaa tieteen pseudotieteestä?</vt:lpstr>
      <vt:lpstr>Tiede vs. yleisesti jaetut ennakkoluulot 1</vt:lpstr>
      <vt:lpstr>Tiede vs. yleisesti jaetut ennakkoluulot 2</vt:lpstr>
      <vt:lpstr>Tiede vs. yleisesti jaetut ennakkoluulot 3</vt:lpstr>
      <vt:lpstr>Dunning-Kruger-vaikutus</vt:lpstr>
      <vt:lpstr>Vahvistusharha</vt:lpstr>
      <vt:lpstr>Saatavuusharha</vt:lpstr>
      <vt:lpstr>Muistin valikoivuus</vt:lpstr>
      <vt:lpstr>Yksittäisten omien kokemusten korostuminen</vt:lpstr>
      <vt:lpstr>Arkiperspektiivin selitysmallit</vt:lpstr>
      <vt:lpstr>Todennäköisyyslaskenta</vt:lpstr>
      <vt:lpstr>Todennäköisyyslaskennan vaativuus</vt:lpstr>
      <vt:lpstr>Poikkeus ei vahvista sääntöä!</vt:lpstr>
      <vt:lpstr>”Vain teoria”?</vt:lpstr>
      <vt:lpstr>Mitä teoria tekee?</vt:lpstr>
      <vt:lpstr>Kriittisen ajattelun vaatimuksia 1</vt:lpstr>
      <vt:lpstr>Kriittisen ajattelun vaatimuksia 2</vt:lpstr>
      <vt:lpstr>Taito, s. 155: Pseudotieteen erottaminen tieteestä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Riina Lahtinen</dc:creator>
  <cp:lastModifiedBy>Heikki Siitonen</cp:lastModifiedBy>
  <cp:revision>33</cp:revision>
  <dcterms:created xsi:type="dcterms:W3CDTF">2021-07-07T06:35:50Z</dcterms:created>
  <dcterms:modified xsi:type="dcterms:W3CDTF">2022-09-22T11:29:19Z</dcterms:modified>
</cp:coreProperties>
</file>