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60" r:id="rId4"/>
    <p:sldId id="261" r:id="rId5"/>
    <p:sldId id="262" r:id="rId6"/>
    <p:sldId id="265" r:id="rId7"/>
    <p:sldId id="267" r:id="rId8"/>
    <p:sldId id="269" r:id="rId9"/>
    <p:sldId id="270" r:id="rId10"/>
    <p:sldId id="271" r:id="rId11"/>
    <p:sldId id="272" r:id="rId12"/>
    <p:sldId id="273" r:id="rId13"/>
    <p:sldId id="274" r:id="rId14"/>
    <p:sldId id="275" r:id="rId15"/>
    <p:sldId id="276" r:id="rId16"/>
    <p:sldId id="264"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94660"/>
  </p:normalViewPr>
  <p:slideViewPr>
    <p:cSldViewPr snapToGrid="0">
      <p:cViewPr varScale="1">
        <p:scale>
          <a:sx n="73" d="100"/>
          <a:sy n="73" d="100"/>
        </p:scale>
        <p:origin x="4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AC651-8B92-4F07-88F3-D39A8C5082CA}" type="datetimeFigureOut">
              <a:rPr lang="fi-FI" smtClean="0"/>
              <a:t>20.9.2022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30A31-4127-4CF5-A9A6-1664C8592EDE}" type="slidenum">
              <a:rPr lang="fi-FI" smtClean="0"/>
              <a:t>‹#›</a:t>
            </a:fld>
            <a:endParaRPr lang="fi-FI"/>
          </a:p>
        </p:txBody>
      </p:sp>
    </p:spTree>
    <p:extLst>
      <p:ext uri="{BB962C8B-B14F-4D97-AF65-F5344CB8AC3E}">
        <p14:creationId xmlns:p14="http://schemas.microsoft.com/office/powerpoint/2010/main" val="2280159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b5b143c7fc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b5b143c7fc_0_4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58424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1644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981274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f10e4e023_1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105" name="Google Shape;105;gdf10e4e023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df2a8bdfa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85" name="Google Shape;85;gdf2a8bdfa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609585" indent="-457189">
              <a:spcBef>
                <a:spcPts val="480"/>
              </a:spcBef>
              <a:buSzPts val="1800"/>
              <a:buChar char="●"/>
            </a:pPr>
            <a:r>
              <a:rPr lang="fi-FI" sz="1200" dirty="0">
                <a:solidFill>
                  <a:schemeClr val="dk1"/>
                </a:solidFill>
                <a:ea typeface="Calibri"/>
                <a:cs typeface="Calibri"/>
                <a:sym typeface="Calibri"/>
              </a:rPr>
              <a:t>Tieteeseen kuuluu, että se on avoin sekä sisäiselle että ulkoiselle kritiikille.</a:t>
            </a:r>
          </a:p>
          <a:p>
            <a:pPr marL="609585" indent="-457189">
              <a:spcBef>
                <a:spcPts val="480"/>
              </a:spcBef>
              <a:buSzPts val="1800"/>
              <a:buChar char="●"/>
            </a:pPr>
            <a:r>
              <a:rPr lang="fi-FI" sz="1200" dirty="0">
                <a:solidFill>
                  <a:schemeClr val="dk1"/>
                </a:solidFill>
                <a:ea typeface="Calibri"/>
                <a:cs typeface="Calibri"/>
                <a:sym typeface="Calibri"/>
              </a:rPr>
              <a:t>Sisäisestä kritiikistä huolehtii tiedeyhteisö.</a:t>
            </a:r>
            <a:endParaRPr lang="fi-FI" sz="1200" dirty="0">
              <a:solidFill>
                <a:srgbClr val="000000"/>
              </a:solidFill>
              <a:latin typeface="Calibri"/>
              <a:ea typeface="Calibri"/>
              <a:cs typeface="Calibri"/>
              <a:sym typeface="Calibri"/>
            </a:endParaRPr>
          </a:p>
          <a:p>
            <a:pPr marL="457200" lvl="0" indent="-228600" algn="l" rtl="0">
              <a:lnSpc>
                <a:spcPct val="100000"/>
              </a:lnSpc>
              <a:spcBef>
                <a:spcPts val="0"/>
              </a:spcBef>
              <a:spcAft>
                <a:spcPts val="0"/>
              </a:spcAft>
              <a:buSzPts val="1100"/>
              <a:buNone/>
            </a:pPr>
            <a:endParaRPr dirty="0"/>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49708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spcBef>
                <a:spcPts val="0"/>
              </a:spcBef>
              <a:buNone/>
            </a:pPr>
            <a:r>
              <a:rPr lang="fi-FI" sz="1200" b="1" dirty="0"/>
              <a:t>Formaalit tieteet</a:t>
            </a:r>
            <a:endParaRPr lang="fi-FI" sz="1200" dirty="0"/>
          </a:p>
          <a:p>
            <a:pPr marL="0" indent="0">
              <a:spcBef>
                <a:spcPts val="0"/>
              </a:spcBef>
              <a:buNone/>
            </a:pPr>
            <a:r>
              <a:rPr lang="fi-FI" sz="1200" dirty="0"/>
              <a:t>(esim. matematiikka, tilastotiede)</a:t>
            </a:r>
          </a:p>
          <a:p>
            <a:pPr marL="0" indent="0">
              <a:spcBef>
                <a:spcPts val="0"/>
              </a:spcBef>
              <a:buNone/>
            </a:pPr>
            <a:endParaRPr lang="fi-FI" sz="1200" b="1" dirty="0"/>
          </a:p>
          <a:p>
            <a:pPr marL="0" indent="0">
              <a:spcBef>
                <a:spcPts val="0"/>
              </a:spcBef>
              <a:buNone/>
            </a:pPr>
            <a:r>
              <a:rPr lang="fi-FI" sz="1200" b="1" dirty="0"/>
              <a:t>Empiiriset tieteet</a:t>
            </a:r>
            <a:endParaRPr lang="fi-FI" sz="1200" dirty="0"/>
          </a:p>
          <a:p>
            <a:pPr marL="0" indent="0">
              <a:spcBef>
                <a:spcPts val="0"/>
              </a:spcBef>
              <a:buNone/>
            </a:pPr>
            <a:r>
              <a:rPr lang="fi-FI" sz="1200" dirty="0"/>
              <a:t>(esim. luonnontieteet yleensä, osin yhteiskuntatieteet)</a:t>
            </a:r>
          </a:p>
          <a:p>
            <a:pPr marL="0" indent="0">
              <a:spcBef>
                <a:spcPts val="0"/>
              </a:spcBef>
              <a:buNone/>
            </a:pPr>
            <a:endParaRPr lang="fi-FI" sz="1200" b="1" dirty="0"/>
          </a:p>
          <a:p>
            <a:pPr marL="0" indent="0">
              <a:spcBef>
                <a:spcPts val="0"/>
              </a:spcBef>
              <a:buNone/>
            </a:pPr>
            <a:r>
              <a:rPr lang="fi-FI" sz="1200" b="1" dirty="0"/>
              <a:t>Tulkinnalliset tieteet</a:t>
            </a:r>
            <a:endParaRPr lang="fi-FI" sz="1200" dirty="0"/>
          </a:p>
          <a:p>
            <a:pPr marL="0" indent="0">
              <a:spcBef>
                <a:spcPts val="0"/>
              </a:spcBef>
              <a:buNone/>
            </a:pPr>
            <a:r>
              <a:rPr lang="fi-FI" sz="1200" dirty="0"/>
              <a:t>(esim. humanistiset tieteet yleensä, oikeustiede)</a:t>
            </a:r>
            <a:endParaRPr lang="fi-FI" sz="1200" dirty="0">
              <a:solidFill>
                <a:srgbClr val="000000"/>
              </a:solidFill>
              <a:ea typeface="Calibri"/>
              <a:cs typeface="Calibri"/>
              <a:sym typeface="Calibri"/>
            </a:endParaRPr>
          </a:p>
          <a:p>
            <a:endParaRPr lang="fi-FI" dirty="0"/>
          </a:p>
        </p:txBody>
      </p:sp>
      <p:sp>
        <p:nvSpPr>
          <p:cNvPr id="4" name="Dian numeron paikkamerkki 3"/>
          <p:cNvSpPr>
            <a:spLocks noGrp="1"/>
          </p:cNvSpPr>
          <p:nvPr>
            <p:ph type="sldNum" sz="quarter" idx="5"/>
          </p:nvPr>
        </p:nvSpPr>
        <p:spPr/>
        <p:txBody>
          <a:bodyPr/>
          <a:lstStyle/>
          <a:p>
            <a:fld id="{EE430A31-4127-4CF5-A9A6-1664C8592EDE}" type="slidenum">
              <a:rPr lang="fi-FI" smtClean="0"/>
              <a:t>6</a:t>
            </a:fld>
            <a:endParaRPr lang="fi-FI"/>
          </a:p>
        </p:txBody>
      </p:sp>
    </p:spTree>
    <p:extLst>
      <p:ext uri="{BB962C8B-B14F-4D97-AF65-F5344CB8AC3E}">
        <p14:creationId xmlns:p14="http://schemas.microsoft.com/office/powerpoint/2010/main" val="397464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08889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9934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422624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0a575cca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28600" algn="l" rtl="0">
              <a:lnSpc>
                <a:spcPct val="100000"/>
              </a:lnSpc>
              <a:spcBef>
                <a:spcPts val="0"/>
              </a:spcBef>
              <a:spcAft>
                <a:spcPts val="0"/>
              </a:spcAft>
              <a:buSzPts val="1100"/>
              <a:buNone/>
            </a:pPr>
            <a:endParaRPr/>
          </a:p>
        </p:txBody>
      </p:sp>
      <p:sp>
        <p:nvSpPr>
          <p:cNvPr id="92" name="Google Shape;92;ge0a575cca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0574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2F23BEC1-28C2-4FC6-A946-69BE106B5BAF}"/>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20.9.2022</a:t>
            </a:fld>
            <a:endParaRPr lang="fi-FI"/>
          </a:p>
        </p:txBody>
      </p:sp>
      <p:sp>
        <p:nvSpPr>
          <p:cNvPr id="5" name="Alatunnisteen paikkamerkki 4">
            <a:extLst>
              <a:ext uri="{FF2B5EF4-FFF2-40B4-BE49-F238E27FC236}">
                <a16:creationId xmlns:a16="http://schemas.microsoft.com/office/drawing/2014/main" id="{D7E919A6-096E-4E5F-A86A-83A33F49425A}"/>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7D69B80D-40A9-4747-9887-F4099C71D26E}"/>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72258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121715-AA51-4BFF-BE7E-5E6C4877B334}"/>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7B73E101-B8E3-49F4-BC57-D732F3A86ECE}"/>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28C3D3B-48D0-4382-A309-D0AAEC1C8E99}"/>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20.9.2022</a:t>
            </a:fld>
            <a:endParaRPr lang="fi-FI"/>
          </a:p>
        </p:txBody>
      </p:sp>
      <p:sp>
        <p:nvSpPr>
          <p:cNvPr id="5" name="Alatunnisteen paikkamerkki 4">
            <a:extLst>
              <a:ext uri="{FF2B5EF4-FFF2-40B4-BE49-F238E27FC236}">
                <a16:creationId xmlns:a16="http://schemas.microsoft.com/office/drawing/2014/main" id="{2539673C-7ED4-4B06-BDC8-C2749DBED097}"/>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D7C95E28-5C7D-4A57-8127-DE530943E7A8}"/>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34446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99E89738-42C2-4D44-B273-DDDDE03E7F95}"/>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B42B5C6-703E-431A-85EA-081BEDC66B9B}"/>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5F038F5-B8DB-439D-8CB0-289FC246A388}"/>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20.9.2022</a:t>
            </a:fld>
            <a:endParaRPr lang="fi-FI"/>
          </a:p>
        </p:txBody>
      </p:sp>
      <p:sp>
        <p:nvSpPr>
          <p:cNvPr id="5" name="Alatunnisteen paikkamerkki 4">
            <a:extLst>
              <a:ext uri="{FF2B5EF4-FFF2-40B4-BE49-F238E27FC236}">
                <a16:creationId xmlns:a16="http://schemas.microsoft.com/office/drawing/2014/main" id="{D1B75246-B3AB-4B8F-BEF0-2A79A89EE328}"/>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27CF7D9E-5248-4765-9F80-B0818C7C3124}"/>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3985558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83261E-BAC1-4DEA-9256-BBA5C2130F1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601D2C7-AC9E-4337-A74B-5596220B7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8816AFC6-BF5A-457C-B9A7-5D9BD4576D5D}"/>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20.9.2022</a:t>
            </a:fld>
            <a:endParaRPr lang="fi-FI"/>
          </a:p>
        </p:txBody>
      </p:sp>
      <p:sp>
        <p:nvSpPr>
          <p:cNvPr id="5" name="Alatunnisteen paikkamerkki 4">
            <a:extLst>
              <a:ext uri="{FF2B5EF4-FFF2-40B4-BE49-F238E27FC236}">
                <a16:creationId xmlns:a16="http://schemas.microsoft.com/office/drawing/2014/main" id="{9743D26A-48AC-4CA4-A85B-8CEC12C80A13}"/>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2CA934A6-BBCE-4E6A-AB79-B7D1EFAA2257}"/>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911286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AB303E-52C0-44AB-8BF0-69547B59294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AA1B404-EB89-42D6-AA46-15310D542ED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E3E2CA7-E2F5-4CE4-8AAB-94EF6C4C1431}"/>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20.9.2022</a:t>
            </a:fld>
            <a:endParaRPr lang="fi-FI"/>
          </a:p>
        </p:txBody>
      </p:sp>
      <p:sp>
        <p:nvSpPr>
          <p:cNvPr id="5" name="Alatunnisteen paikkamerkki 4">
            <a:extLst>
              <a:ext uri="{FF2B5EF4-FFF2-40B4-BE49-F238E27FC236}">
                <a16:creationId xmlns:a16="http://schemas.microsoft.com/office/drawing/2014/main" id="{F607D2BD-DFFA-4D49-A49E-292958A8645F}"/>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46273E87-EE61-4374-81B9-E10B2FCD4E9A}"/>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2596066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C080E3-5EC5-4F51-B94C-8FAB6B35F33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1701814-D44B-4310-A36F-F668E62C15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FDA8992-E6D0-4AC8-98FC-00684B7DE862}"/>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20.9.2022</a:t>
            </a:fld>
            <a:endParaRPr lang="fi-FI"/>
          </a:p>
        </p:txBody>
      </p:sp>
      <p:sp>
        <p:nvSpPr>
          <p:cNvPr id="5" name="Alatunnisteen paikkamerkki 4">
            <a:extLst>
              <a:ext uri="{FF2B5EF4-FFF2-40B4-BE49-F238E27FC236}">
                <a16:creationId xmlns:a16="http://schemas.microsoft.com/office/drawing/2014/main" id="{A5F4A448-52DF-4CDA-8ECB-A747856694ED}"/>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6D32E0F-80D0-476C-8413-3274240943E9}"/>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2441369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46E5EB-52B6-4492-A0CB-D670CBC845E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B8978DB-0419-4600-AD5B-706202103DD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04329CB-3EEB-46B1-8322-518A0A60C3F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DEC0494-9568-4212-AF3C-3CA36A48040C}"/>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20.9.2022</a:t>
            </a:fld>
            <a:endParaRPr lang="fi-FI"/>
          </a:p>
        </p:txBody>
      </p:sp>
      <p:sp>
        <p:nvSpPr>
          <p:cNvPr id="6" name="Alatunnisteen paikkamerkki 5">
            <a:extLst>
              <a:ext uri="{FF2B5EF4-FFF2-40B4-BE49-F238E27FC236}">
                <a16:creationId xmlns:a16="http://schemas.microsoft.com/office/drawing/2014/main" id="{71B7C0A8-37B5-42E1-9E30-A60C4DB6F4AA}"/>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55B470BD-7DF8-4981-8C73-28F6EB715D7F}"/>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3723464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907352-EDEE-4B6A-8A4F-17C382CB8AD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292E0EF-97CB-40DE-93AA-16FD7C317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E7468F1-3604-4013-BE7A-F999994069C7}"/>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13DB7E3-3B8D-483A-A109-B0670B5BCA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030478B6-4145-4843-B13A-9B35794B4072}"/>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317708FE-77E5-4C95-8DD9-03747830E929}"/>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20.9.2022</a:t>
            </a:fld>
            <a:endParaRPr lang="fi-FI"/>
          </a:p>
        </p:txBody>
      </p:sp>
      <p:sp>
        <p:nvSpPr>
          <p:cNvPr id="8" name="Alatunnisteen paikkamerkki 7">
            <a:extLst>
              <a:ext uri="{FF2B5EF4-FFF2-40B4-BE49-F238E27FC236}">
                <a16:creationId xmlns:a16="http://schemas.microsoft.com/office/drawing/2014/main" id="{1985C746-0474-424F-A804-1F527F0D0081}"/>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9" name="Dian numeron paikkamerkki 8">
            <a:extLst>
              <a:ext uri="{FF2B5EF4-FFF2-40B4-BE49-F238E27FC236}">
                <a16:creationId xmlns:a16="http://schemas.microsoft.com/office/drawing/2014/main" id="{A5579D12-4832-4750-B055-0274438C0DB1}"/>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1975036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2C4834-EFD9-4089-95D0-11B8C852E24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99A41FF-DDC7-4C2D-9E5D-60A7F6F790EC}"/>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20.9.2022</a:t>
            </a:fld>
            <a:endParaRPr lang="fi-FI"/>
          </a:p>
        </p:txBody>
      </p:sp>
      <p:sp>
        <p:nvSpPr>
          <p:cNvPr id="4" name="Alatunnisteen paikkamerkki 3">
            <a:extLst>
              <a:ext uri="{FF2B5EF4-FFF2-40B4-BE49-F238E27FC236}">
                <a16:creationId xmlns:a16="http://schemas.microsoft.com/office/drawing/2014/main" id="{E41D3F95-E9FB-4EEE-88C6-64E9EBE8DA36}"/>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002596FD-0FF8-434F-90DB-39E40AC9F7DA}"/>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1709181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6EC218-C9F4-4B68-9BB7-9344EC1B008D}"/>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20.9.2022</a:t>
            </a:fld>
            <a:endParaRPr lang="fi-FI"/>
          </a:p>
        </p:txBody>
      </p:sp>
      <p:sp>
        <p:nvSpPr>
          <p:cNvPr id="3" name="Alatunnisteen paikkamerkki 2">
            <a:extLst>
              <a:ext uri="{FF2B5EF4-FFF2-40B4-BE49-F238E27FC236}">
                <a16:creationId xmlns:a16="http://schemas.microsoft.com/office/drawing/2014/main" id="{1FFA44E3-0AF2-45F8-B543-359D09E8D2DA}"/>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D1E9113C-D2B5-440A-BD9B-76C7C94320AD}"/>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3059585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9673B-897D-45E5-A836-44506370FA9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F0BF6CC-9950-40ED-9877-5BE0173A5B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552B1A5-C211-408F-AC85-2E9040C2E5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900751E-2321-4597-ACEA-37CED935BDF3}"/>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20.9.2022</a:t>
            </a:fld>
            <a:endParaRPr lang="fi-FI"/>
          </a:p>
        </p:txBody>
      </p:sp>
      <p:sp>
        <p:nvSpPr>
          <p:cNvPr id="6" name="Alatunnisteen paikkamerkki 5">
            <a:extLst>
              <a:ext uri="{FF2B5EF4-FFF2-40B4-BE49-F238E27FC236}">
                <a16:creationId xmlns:a16="http://schemas.microsoft.com/office/drawing/2014/main" id="{2731A2ED-2907-41BF-B58A-0D65A6051736}"/>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61888252-D227-4C64-826C-CC10949B537C}"/>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412598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58FDA5-73DB-45DA-B9CC-79209FB4E6EA}"/>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37A25AC7-066F-464D-875E-467658297BF3}"/>
              </a:ext>
            </a:extLst>
          </p:cNvPr>
          <p:cNvSpPr>
            <a:spLocks noGrp="1"/>
          </p:cNvSpPr>
          <p:nvPr>
            <p:ph idx="1"/>
          </p:nvPr>
        </p:nvSpPr>
        <p:spPr>
          <a:xfrm>
            <a:off x="838200" y="1825625"/>
            <a:ext cx="105156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5A9BC6B-2354-4296-ABC8-D44DA22FC32E}"/>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20.9.2022</a:t>
            </a:fld>
            <a:endParaRPr lang="fi-FI"/>
          </a:p>
        </p:txBody>
      </p:sp>
      <p:sp>
        <p:nvSpPr>
          <p:cNvPr id="5" name="Alatunnisteen paikkamerkki 4">
            <a:extLst>
              <a:ext uri="{FF2B5EF4-FFF2-40B4-BE49-F238E27FC236}">
                <a16:creationId xmlns:a16="http://schemas.microsoft.com/office/drawing/2014/main" id="{7B9C60B3-A675-4A51-81E0-EA1DBCDA6C50}"/>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DB78CA45-B7A6-40F9-AC2D-700F7B211103}"/>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3636348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6F0D0F-DE39-4392-97D0-8CA7E23242F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244E80B-12FD-4E8C-91DD-DDC8F4E66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61FCD3E-E548-428D-A0AE-B0C6D4EC8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67E7DD0-F792-4629-84BB-7B0CFB2C1F19}"/>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20.9.2022</a:t>
            </a:fld>
            <a:endParaRPr lang="fi-FI"/>
          </a:p>
        </p:txBody>
      </p:sp>
      <p:sp>
        <p:nvSpPr>
          <p:cNvPr id="6" name="Alatunnisteen paikkamerkki 5">
            <a:extLst>
              <a:ext uri="{FF2B5EF4-FFF2-40B4-BE49-F238E27FC236}">
                <a16:creationId xmlns:a16="http://schemas.microsoft.com/office/drawing/2014/main" id="{A4C26E48-E8DF-4336-88C3-FD8C86CDD6B2}"/>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8A14A59A-2D0C-4081-9691-859730F65AA8}"/>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1448878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116C15-0A1C-44E5-AD99-576D747E1AB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7EC98B72-1B21-42A0-8EBD-51A9658C576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B18DF2C-7FEA-4639-9993-AD611C9E4FAB}"/>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20.9.2022</a:t>
            </a:fld>
            <a:endParaRPr lang="fi-FI"/>
          </a:p>
        </p:txBody>
      </p:sp>
      <p:sp>
        <p:nvSpPr>
          <p:cNvPr id="5" name="Alatunnisteen paikkamerkki 4">
            <a:extLst>
              <a:ext uri="{FF2B5EF4-FFF2-40B4-BE49-F238E27FC236}">
                <a16:creationId xmlns:a16="http://schemas.microsoft.com/office/drawing/2014/main" id="{CD025E14-C4FC-49CF-A5EE-C6B34E5C416C}"/>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7ED1394C-ADE7-4E08-871E-BB702D0BC0A3}"/>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2601406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02016CA6-AB29-4E6E-9134-BE154CE9775A}"/>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252CA39-03BC-4892-B06C-7E770D3DF466}"/>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562918E-6BA8-4439-A356-FAAABF46C6A3}"/>
              </a:ext>
            </a:extLst>
          </p:cNvPr>
          <p:cNvSpPr>
            <a:spLocks noGrp="1"/>
          </p:cNvSpPr>
          <p:nvPr>
            <p:ph type="dt" sz="half" idx="10"/>
          </p:nvPr>
        </p:nvSpPr>
        <p:spPr>
          <a:xfrm>
            <a:off x="838200" y="6356350"/>
            <a:ext cx="2743200" cy="365125"/>
          </a:xfrm>
          <a:prstGeom prst="rect">
            <a:avLst/>
          </a:prstGeom>
        </p:spPr>
        <p:txBody>
          <a:bodyPr/>
          <a:lstStyle/>
          <a:p>
            <a:fld id="{AC36E178-8CCB-43C3-A19B-D87CE2A20922}" type="datetimeFigureOut">
              <a:rPr lang="fi-FI" smtClean="0"/>
              <a:t>20.9.2022</a:t>
            </a:fld>
            <a:endParaRPr lang="fi-FI"/>
          </a:p>
        </p:txBody>
      </p:sp>
      <p:sp>
        <p:nvSpPr>
          <p:cNvPr id="5" name="Alatunnisteen paikkamerkki 4">
            <a:extLst>
              <a:ext uri="{FF2B5EF4-FFF2-40B4-BE49-F238E27FC236}">
                <a16:creationId xmlns:a16="http://schemas.microsoft.com/office/drawing/2014/main" id="{9AF4B566-998C-4DE9-A21F-F3600AFDEA58}"/>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6254831D-8240-42D3-BBC7-A0C368B82660}"/>
              </a:ext>
            </a:extLst>
          </p:cNvPr>
          <p:cNvSpPr>
            <a:spLocks noGrp="1"/>
          </p:cNvSpPr>
          <p:nvPr>
            <p:ph type="sldNum" sz="quarter" idx="12"/>
          </p:nvPr>
        </p:nvSpPr>
        <p:spPr>
          <a:xfrm>
            <a:off x="8610600" y="6356350"/>
            <a:ext cx="2743200" cy="365125"/>
          </a:xfrm>
          <a:prstGeom prst="rect">
            <a:avLst/>
          </a:prstGeom>
        </p:spPr>
        <p:txBody>
          <a:bodyPr/>
          <a:lstStyle/>
          <a:p>
            <a:fld id="{B1D20B40-A45E-445D-B732-A7BB3A421C85}" type="slidenum">
              <a:rPr lang="fi-FI" smtClean="0"/>
              <a:t>‹#›</a:t>
            </a:fld>
            <a:endParaRPr lang="fi-FI"/>
          </a:p>
        </p:txBody>
      </p:sp>
    </p:spTree>
    <p:extLst>
      <p:ext uri="{BB962C8B-B14F-4D97-AF65-F5344CB8AC3E}">
        <p14:creationId xmlns:p14="http://schemas.microsoft.com/office/powerpoint/2010/main" val="243607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62D375-F2AC-40E8-8D61-6B23ACE4C1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B15554B-9008-4CAE-BB96-D806C41A23B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942C49B9-C31B-4A89-96C4-F12EA26054A3}"/>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20.9.2022</a:t>
            </a:fld>
            <a:endParaRPr lang="fi-FI"/>
          </a:p>
        </p:txBody>
      </p:sp>
      <p:sp>
        <p:nvSpPr>
          <p:cNvPr id="5" name="Alatunnisteen paikkamerkki 4">
            <a:extLst>
              <a:ext uri="{FF2B5EF4-FFF2-40B4-BE49-F238E27FC236}">
                <a16:creationId xmlns:a16="http://schemas.microsoft.com/office/drawing/2014/main" id="{9AC634C8-CA62-4EB3-BB0D-098ACC840A35}"/>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70F6D7EA-4CFA-4EEC-8F27-7B4A9D4D7A79}"/>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8814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BA18B6-AC42-4A2D-A07C-3B1C57AD3697}"/>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Sisällön paikkamerkki 2">
            <a:extLst>
              <a:ext uri="{FF2B5EF4-FFF2-40B4-BE49-F238E27FC236}">
                <a16:creationId xmlns:a16="http://schemas.microsoft.com/office/drawing/2014/main" id="{4542D3AC-224E-4E40-BE73-6BBFDA535B17}"/>
              </a:ext>
            </a:extLst>
          </p:cNvPr>
          <p:cNvSpPr>
            <a:spLocks noGrp="1"/>
          </p:cNvSpPr>
          <p:nvPr>
            <p:ph sz="half" idx="1"/>
          </p:nvPr>
        </p:nvSpPr>
        <p:spPr>
          <a:xfrm>
            <a:off x="838200" y="1825625"/>
            <a:ext cx="51816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D64FBD72-074B-4153-8105-E9FF28E1EBE7}"/>
              </a:ext>
            </a:extLst>
          </p:cNvPr>
          <p:cNvSpPr>
            <a:spLocks noGrp="1"/>
          </p:cNvSpPr>
          <p:nvPr>
            <p:ph sz="half" idx="2"/>
          </p:nvPr>
        </p:nvSpPr>
        <p:spPr>
          <a:xfrm>
            <a:off x="6172200" y="1825625"/>
            <a:ext cx="5181600" cy="435133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D0DEA74-70D2-44BA-ACF5-9FA00DF70144}"/>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20.9.2022</a:t>
            </a:fld>
            <a:endParaRPr lang="fi-FI"/>
          </a:p>
        </p:txBody>
      </p:sp>
      <p:sp>
        <p:nvSpPr>
          <p:cNvPr id="6" name="Alatunnisteen paikkamerkki 5">
            <a:extLst>
              <a:ext uri="{FF2B5EF4-FFF2-40B4-BE49-F238E27FC236}">
                <a16:creationId xmlns:a16="http://schemas.microsoft.com/office/drawing/2014/main" id="{02ABA4D1-FFF3-4E25-9AAA-0582CEC8CE13}"/>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F4E1C256-A946-4285-B64C-580365DAADAD}"/>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9979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6F91C9-67D8-40D8-8C78-7577A3488F66}"/>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AF736A37-1608-4E77-844A-DAF5DA37DA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473DF4F-7080-479B-8702-EBF6F91EF85D}"/>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53371349-5382-4D8D-96EF-98BE607522B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B20797B2-1F99-467A-8B0F-EB53D6021834}"/>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FAEFC66-87E6-43F7-A2F0-B2F31572E9BA}"/>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20.9.2022</a:t>
            </a:fld>
            <a:endParaRPr lang="fi-FI"/>
          </a:p>
        </p:txBody>
      </p:sp>
      <p:sp>
        <p:nvSpPr>
          <p:cNvPr id="8" name="Alatunnisteen paikkamerkki 7">
            <a:extLst>
              <a:ext uri="{FF2B5EF4-FFF2-40B4-BE49-F238E27FC236}">
                <a16:creationId xmlns:a16="http://schemas.microsoft.com/office/drawing/2014/main" id="{CF6F9E63-75A0-485F-84CD-B2F35D5B9D73}"/>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9" name="Dian numeron paikkamerkki 8">
            <a:extLst>
              <a:ext uri="{FF2B5EF4-FFF2-40B4-BE49-F238E27FC236}">
                <a16:creationId xmlns:a16="http://schemas.microsoft.com/office/drawing/2014/main" id="{BCA5C404-155B-4E44-BDA5-08FFE2385E89}"/>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95834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3BF968-6D44-4D59-9766-E76119F6C26F}"/>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8826262-5494-49CC-B446-EE8DBA28CA79}"/>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20.9.2022</a:t>
            </a:fld>
            <a:endParaRPr lang="fi-FI"/>
          </a:p>
        </p:txBody>
      </p:sp>
      <p:sp>
        <p:nvSpPr>
          <p:cNvPr id="4" name="Alatunnisteen paikkamerkki 3">
            <a:extLst>
              <a:ext uri="{FF2B5EF4-FFF2-40B4-BE49-F238E27FC236}">
                <a16:creationId xmlns:a16="http://schemas.microsoft.com/office/drawing/2014/main" id="{6141414A-D9EF-4770-A2DD-2A8AF4C24021}"/>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5" name="Dian numeron paikkamerkki 4">
            <a:extLst>
              <a:ext uri="{FF2B5EF4-FFF2-40B4-BE49-F238E27FC236}">
                <a16:creationId xmlns:a16="http://schemas.microsoft.com/office/drawing/2014/main" id="{321ABE1C-0AC5-4612-9ED4-54D517625702}"/>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109498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695E277-705F-4E41-A480-E6A69756DC9F}"/>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20.9.2022</a:t>
            </a:fld>
            <a:endParaRPr lang="fi-FI"/>
          </a:p>
        </p:txBody>
      </p:sp>
      <p:sp>
        <p:nvSpPr>
          <p:cNvPr id="3" name="Alatunnisteen paikkamerkki 2">
            <a:extLst>
              <a:ext uri="{FF2B5EF4-FFF2-40B4-BE49-F238E27FC236}">
                <a16:creationId xmlns:a16="http://schemas.microsoft.com/office/drawing/2014/main" id="{DDC2315C-8AB9-4C3B-B42E-72D537C1C5BF}"/>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4" name="Dian numeron paikkamerkki 3">
            <a:extLst>
              <a:ext uri="{FF2B5EF4-FFF2-40B4-BE49-F238E27FC236}">
                <a16:creationId xmlns:a16="http://schemas.microsoft.com/office/drawing/2014/main" id="{F26AE95A-7A24-43A9-97FA-7DB016477966}"/>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25711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838F8E-3AE7-4E51-963C-B058AC10286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1AF38F17-BDDB-4E58-AB17-9C7339A48FF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B604AC52-6C7D-4271-B661-080EC04C7AB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A4CBD87-3E64-41C7-807D-72B05B918E80}"/>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20.9.2022</a:t>
            </a:fld>
            <a:endParaRPr lang="fi-FI"/>
          </a:p>
        </p:txBody>
      </p:sp>
      <p:sp>
        <p:nvSpPr>
          <p:cNvPr id="6" name="Alatunnisteen paikkamerkki 5">
            <a:extLst>
              <a:ext uri="{FF2B5EF4-FFF2-40B4-BE49-F238E27FC236}">
                <a16:creationId xmlns:a16="http://schemas.microsoft.com/office/drawing/2014/main" id="{4833B797-F2DA-43BF-9433-2B1910BF3077}"/>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D4764A5A-8AD6-490B-AE09-8444B06CDA1E}"/>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379512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638B45-91F2-4522-91BC-C5F5C6C0263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9B16BE9-2665-40A2-862C-1D0B5848E99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0F13F485-00FB-41DB-B117-1FEEFA4C3C3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6EF3E9ED-C785-4032-BF70-B295FBA8E986}"/>
              </a:ext>
            </a:extLst>
          </p:cNvPr>
          <p:cNvSpPr>
            <a:spLocks noGrp="1"/>
          </p:cNvSpPr>
          <p:nvPr>
            <p:ph type="dt" sz="half" idx="10"/>
          </p:nvPr>
        </p:nvSpPr>
        <p:spPr>
          <a:xfrm>
            <a:off x="838200" y="6356350"/>
            <a:ext cx="2743200" cy="365125"/>
          </a:xfrm>
          <a:prstGeom prst="rect">
            <a:avLst/>
          </a:prstGeom>
        </p:spPr>
        <p:txBody>
          <a:bodyPr/>
          <a:lstStyle/>
          <a:p>
            <a:fld id="{A516F9E0-61AD-4535-8DBC-AE2D51BE64A0}" type="datetimeFigureOut">
              <a:rPr lang="fi-FI" smtClean="0"/>
              <a:t>20.9.2022</a:t>
            </a:fld>
            <a:endParaRPr lang="fi-FI"/>
          </a:p>
        </p:txBody>
      </p:sp>
      <p:sp>
        <p:nvSpPr>
          <p:cNvPr id="6" name="Alatunnisteen paikkamerkki 5">
            <a:extLst>
              <a:ext uri="{FF2B5EF4-FFF2-40B4-BE49-F238E27FC236}">
                <a16:creationId xmlns:a16="http://schemas.microsoft.com/office/drawing/2014/main" id="{872540EA-4D05-4BAB-95CD-7642B2564D9D}"/>
              </a:ext>
            </a:extLst>
          </p:cNvPr>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a:extLst>
              <a:ext uri="{FF2B5EF4-FFF2-40B4-BE49-F238E27FC236}">
                <a16:creationId xmlns:a16="http://schemas.microsoft.com/office/drawing/2014/main" id="{63B21220-D8F2-4385-A919-3308C6E92DC3}"/>
              </a:ext>
            </a:extLst>
          </p:cNvPr>
          <p:cNvSpPr>
            <a:spLocks noGrp="1"/>
          </p:cNvSpPr>
          <p:nvPr>
            <p:ph type="sldNum" sz="quarter" idx="12"/>
          </p:nvPr>
        </p:nvSpPr>
        <p:spPr>
          <a:xfrm>
            <a:off x="8610600" y="6356350"/>
            <a:ext cx="2743200" cy="365125"/>
          </a:xfrm>
          <a:prstGeom prst="rect">
            <a:avLst/>
          </a:prstGeom>
        </p:spPr>
        <p:txBody>
          <a:bodyPr/>
          <a:lstStyle/>
          <a:p>
            <a:fld id="{9F4F0D3B-88CD-49DB-BE05-C214037AA1C4}" type="slidenum">
              <a:rPr lang="fi-FI" smtClean="0"/>
              <a:t>‹#›</a:t>
            </a:fld>
            <a:endParaRPr lang="fi-FI"/>
          </a:p>
        </p:txBody>
      </p:sp>
    </p:spTree>
    <p:extLst>
      <p:ext uri="{BB962C8B-B14F-4D97-AF65-F5344CB8AC3E}">
        <p14:creationId xmlns:p14="http://schemas.microsoft.com/office/powerpoint/2010/main" val="254564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8CDBCA1-E52D-4328-A287-FA156EC4F04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03"/>
            <a:ext cx="12192000" cy="6857194"/>
          </a:xfrm>
          <a:prstGeom prst="rect">
            <a:avLst/>
          </a:prstGeom>
        </p:spPr>
      </p:pic>
    </p:spTree>
    <p:extLst>
      <p:ext uri="{BB962C8B-B14F-4D97-AF65-F5344CB8AC3E}">
        <p14:creationId xmlns:p14="http://schemas.microsoft.com/office/powerpoint/2010/main" val="109320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F9C3583C-D448-4289-A92E-55B0FE1CCD9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3434" cy="6858000"/>
          </a:xfrm>
          <a:prstGeom prst="rect">
            <a:avLst/>
          </a:prstGeom>
        </p:spPr>
      </p:pic>
      <p:sp>
        <p:nvSpPr>
          <p:cNvPr id="2" name="Otsikon paikkamerkki 1">
            <a:extLst>
              <a:ext uri="{FF2B5EF4-FFF2-40B4-BE49-F238E27FC236}">
                <a16:creationId xmlns:a16="http://schemas.microsoft.com/office/drawing/2014/main" id="{880941C1-7A44-4444-B720-10456CBB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191AF18-8B49-4C85-A41A-E6E14DFBFA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661053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B1CFB433-F58F-43EF-8FA5-42967437DC6F}"/>
              </a:ext>
            </a:extLst>
          </p:cNvPr>
          <p:cNvSpPr txBox="1">
            <a:spLocks/>
          </p:cNvSpPr>
          <p:nvPr/>
        </p:nvSpPr>
        <p:spPr>
          <a:xfrm>
            <a:off x="838200" y="2200094"/>
            <a:ext cx="10515600" cy="2252924"/>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fi-FI" sz="6000" b="1" dirty="0">
                <a:solidFill>
                  <a:srgbClr val="000000"/>
                </a:solidFill>
                <a:latin typeface="Calibri" panose="020F0502020204030204" pitchFamily="34" charset="0"/>
              </a:rPr>
              <a:t>15 Tiede ja tieteellinen ajattelu</a:t>
            </a:r>
          </a:p>
          <a:p>
            <a:pPr marL="0" indent="0" algn="ctr">
              <a:spcBef>
                <a:spcPts val="0"/>
              </a:spcBef>
              <a:buFont typeface="Arial" panose="020B0604020202020204" pitchFamily="34" charset="0"/>
              <a:buNone/>
            </a:pPr>
            <a:r>
              <a:rPr lang="fi-FI" sz="4400" dirty="0">
                <a:solidFill>
                  <a:srgbClr val="000000"/>
                </a:solidFill>
                <a:latin typeface="Calibri" panose="020F0502020204030204" pitchFamily="34" charset="0"/>
              </a:rPr>
              <a:t>Ydinsisällöt</a:t>
            </a:r>
            <a:endParaRPr lang="fi-FI" sz="4400" dirty="0"/>
          </a:p>
          <a:p>
            <a:pPr marL="0" indent="0" algn="ctr">
              <a:spcBef>
                <a:spcPts val="0"/>
              </a:spcBef>
              <a:buFont typeface="Arial" panose="020B0604020202020204" pitchFamily="34" charset="0"/>
              <a:buNone/>
            </a:pPr>
            <a:endParaRPr lang="fi-FI" sz="5200" dirty="0"/>
          </a:p>
        </p:txBody>
      </p:sp>
    </p:spTree>
    <p:extLst>
      <p:ext uri="{BB962C8B-B14F-4D97-AF65-F5344CB8AC3E}">
        <p14:creationId xmlns:p14="http://schemas.microsoft.com/office/powerpoint/2010/main" val="2707846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Tieteen kriteerit, eri tieteenalat ja käytäntö</a:t>
            </a:r>
          </a:p>
        </p:txBody>
      </p:sp>
      <p:sp>
        <p:nvSpPr>
          <p:cNvPr id="96" name="Google Shape;96;p19"/>
          <p:cNvSpPr txBox="1">
            <a:spLocks noGrp="1"/>
          </p:cNvSpPr>
          <p:nvPr>
            <p:ph type="body" idx="1"/>
          </p:nvPr>
        </p:nvSpPr>
        <p:spPr>
          <a:xfrm>
            <a:off x="527051" y="1395575"/>
            <a:ext cx="11425463" cy="5182507"/>
          </a:xfrm>
          <a:prstGeom prst="rect">
            <a:avLst/>
          </a:prstGeom>
          <a:noFill/>
          <a:ln>
            <a:noFill/>
          </a:ln>
        </p:spPr>
        <p:txBody>
          <a:bodyPr spcFirstLastPara="1" vert="horz" wrap="square" lIns="121900" tIns="60933" rIns="121900" bIns="60933" rtlCol="0" anchor="t" anchorCtr="0">
            <a:noAutofit/>
          </a:bodyPr>
          <a:lstStyle/>
          <a:p>
            <a:pPr marL="93663" indent="0">
              <a:buNone/>
            </a:pPr>
            <a:r>
              <a:rPr lang="fi-FI" sz="3000" b="1" dirty="0"/>
              <a:t>2. Avoimuus ja julkisuus</a:t>
            </a:r>
          </a:p>
          <a:p>
            <a:pPr marL="541338" indent="-447675"/>
            <a:r>
              <a:rPr lang="fi-FI" sz="3000" dirty="0"/>
              <a:t>Kaiken tieteellisen tutkimuksen tulee olla avointa ja julkista. Perinteisen ihanteen mukaan tiede on ihmiskunnan yhteistä omaisuutta.</a:t>
            </a:r>
          </a:p>
          <a:p>
            <a:pPr marL="541338" indent="-447675"/>
            <a:r>
              <a:rPr lang="fi-FI" sz="3000" dirty="0"/>
              <a:t>Avoimuus tarkoittaa sitä, että tutkija dokumentoi kaikki käyttämänsä aineistot, mahdolliset koejärjestelyt jne. Julkisuus taas tarkoittaa sitä, että kenen tahansa tulee voida tutustua tutkimukseen.   </a:t>
            </a:r>
          </a:p>
          <a:p>
            <a:pPr marL="541338" indent="-447675"/>
            <a:r>
              <a:rPr lang="fi-FI" sz="3000" dirty="0"/>
              <a:t>Tutkimusrahoituksen lisääntyvä siirtyminen yrityksille, lähinnä luonnontieteissä, vaarantaa monissa tapauksissa tutkimuksen avoimuutta ja julkisuutta.  </a:t>
            </a:r>
          </a:p>
          <a:p>
            <a:pPr marL="541338" indent="-447675"/>
            <a:endParaRPr lang="fi-FI" sz="3000" dirty="0"/>
          </a:p>
        </p:txBody>
      </p:sp>
    </p:spTree>
    <p:extLst>
      <p:ext uri="{BB962C8B-B14F-4D97-AF65-F5344CB8AC3E}">
        <p14:creationId xmlns:p14="http://schemas.microsoft.com/office/powerpoint/2010/main" val="341719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Tieteen kriteerit, eri tieteenalat ja käytäntö</a:t>
            </a:r>
          </a:p>
        </p:txBody>
      </p:sp>
      <p:sp>
        <p:nvSpPr>
          <p:cNvPr id="96" name="Google Shape;96;p19"/>
          <p:cNvSpPr txBox="1">
            <a:spLocks noGrp="1"/>
          </p:cNvSpPr>
          <p:nvPr>
            <p:ph type="body" idx="1"/>
          </p:nvPr>
        </p:nvSpPr>
        <p:spPr>
          <a:xfrm>
            <a:off x="527051" y="1395575"/>
            <a:ext cx="11425463" cy="5182507"/>
          </a:xfrm>
          <a:prstGeom prst="rect">
            <a:avLst/>
          </a:prstGeom>
          <a:noFill/>
          <a:ln>
            <a:noFill/>
          </a:ln>
        </p:spPr>
        <p:txBody>
          <a:bodyPr spcFirstLastPara="1" vert="horz" wrap="square" lIns="121900" tIns="60933" rIns="121900" bIns="60933" rtlCol="0" anchor="t" anchorCtr="0">
            <a:noAutofit/>
          </a:bodyPr>
          <a:lstStyle/>
          <a:p>
            <a:pPr marL="93663" indent="0">
              <a:buNone/>
            </a:pPr>
            <a:r>
              <a:rPr lang="fi-FI" sz="3400" b="1" dirty="0"/>
              <a:t>3. Objektiivisuus</a:t>
            </a:r>
          </a:p>
          <a:p>
            <a:r>
              <a:rPr lang="fi-FI" sz="3400" dirty="0"/>
              <a:t>Tieteen objektiivisuusvaatimus sanoo, että tutkijan omat arvot, toiveet tai mielipiteet eivät saisi vaikuttaa tutkimuksen tekemiseen tai sen tuloksiin. Tuloksen on siis riiputtava aineistosta, ei tutkijasta.</a:t>
            </a:r>
          </a:p>
          <a:p>
            <a:r>
              <a:rPr lang="fi-FI" sz="3400" dirty="0"/>
              <a:t>Jotkut ajattelevat, että objektiivisuusvaadetta noudatetaan vain luonnontieteissä, mutta ajatus on ilmeisen virheellinen. Jos esim. historiantutkijan tarkoitus on muokata historian tulkintaa omien poliittisten päämääriensä ajamiseksi, hänen ei voi katsoa enää tekevän tiedettä. </a:t>
            </a:r>
          </a:p>
        </p:txBody>
      </p:sp>
    </p:spTree>
    <p:extLst>
      <p:ext uri="{BB962C8B-B14F-4D97-AF65-F5344CB8AC3E}">
        <p14:creationId xmlns:p14="http://schemas.microsoft.com/office/powerpoint/2010/main" val="149273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Tieteen kriteerit, eri tieteenalat ja käytäntö</a:t>
            </a:r>
          </a:p>
        </p:txBody>
      </p:sp>
      <p:sp>
        <p:nvSpPr>
          <p:cNvPr id="96" name="Google Shape;96;p19"/>
          <p:cNvSpPr txBox="1">
            <a:spLocks noGrp="1"/>
          </p:cNvSpPr>
          <p:nvPr>
            <p:ph type="body" idx="1"/>
          </p:nvPr>
        </p:nvSpPr>
        <p:spPr>
          <a:xfrm>
            <a:off x="527051" y="1395575"/>
            <a:ext cx="11528100" cy="5182507"/>
          </a:xfrm>
          <a:prstGeom prst="rect">
            <a:avLst/>
          </a:prstGeom>
          <a:noFill/>
          <a:ln>
            <a:noFill/>
          </a:ln>
        </p:spPr>
        <p:txBody>
          <a:bodyPr spcFirstLastPara="1" vert="horz" wrap="square" lIns="121900" tIns="60933" rIns="121900" bIns="60933" rtlCol="0" anchor="t" anchorCtr="0">
            <a:noAutofit/>
          </a:bodyPr>
          <a:lstStyle/>
          <a:p>
            <a:pPr marL="93663" indent="0">
              <a:buNone/>
            </a:pPr>
            <a:r>
              <a:rPr lang="fi-FI" sz="3400" b="1" dirty="0"/>
              <a:t>4. Itsekorjaavuus ja edistyvyys</a:t>
            </a:r>
          </a:p>
          <a:p>
            <a:r>
              <a:rPr lang="fi-FI" sz="3400" dirty="0"/>
              <a:t>Itsekriittisyys saa tutkijat huomaamaan ongelmia omissa ja toistensa tutkimuksissa (niin tutkimusaineistoissa, -menetelmissä kuin -tuloksissa). </a:t>
            </a:r>
          </a:p>
          <a:p>
            <a:r>
              <a:rPr lang="fi-FI" sz="3400" dirty="0"/>
              <a:t>Itsekorjaavuuden vaatimus edellyttää ongelmallisista tai virheellisistä käytännöistä tai uskomuksista luopumista ja niiden korvaamista paremmin perustelluilla. Tällöin tiede edistyy, tulee lähemmäksi totuutta.</a:t>
            </a:r>
          </a:p>
        </p:txBody>
      </p:sp>
    </p:spTree>
    <p:extLst>
      <p:ext uri="{BB962C8B-B14F-4D97-AF65-F5344CB8AC3E}">
        <p14:creationId xmlns:p14="http://schemas.microsoft.com/office/powerpoint/2010/main" val="364641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Tieteen kriteerit, eri tieteenalat ja käytäntö</a:t>
            </a:r>
          </a:p>
        </p:txBody>
      </p:sp>
      <p:sp>
        <p:nvSpPr>
          <p:cNvPr id="96" name="Google Shape;96;p19"/>
          <p:cNvSpPr txBox="1">
            <a:spLocks noGrp="1"/>
          </p:cNvSpPr>
          <p:nvPr>
            <p:ph type="body" idx="1"/>
          </p:nvPr>
        </p:nvSpPr>
        <p:spPr>
          <a:xfrm>
            <a:off x="527051" y="1395575"/>
            <a:ext cx="11528100" cy="5182507"/>
          </a:xfrm>
          <a:prstGeom prst="rect">
            <a:avLst/>
          </a:prstGeom>
          <a:noFill/>
          <a:ln>
            <a:noFill/>
          </a:ln>
        </p:spPr>
        <p:txBody>
          <a:bodyPr spcFirstLastPara="1" vert="horz" wrap="square" lIns="121900" tIns="60933" rIns="121900" bIns="60933" rtlCol="0" anchor="t" anchorCtr="0">
            <a:noAutofit/>
          </a:bodyPr>
          <a:lstStyle/>
          <a:p>
            <a:pPr marL="93663" indent="0">
              <a:buNone/>
            </a:pPr>
            <a:r>
              <a:rPr lang="fi-FI" sz="3400" b="1" dirty="0"/>
              <a:t>4. Itsekorjaavuus ja edistyvyys</a:t>
            </a:r>
          </a:p>
          <a:p>
            <a:r>
              <a:rPr lang="fi-FI" sz="3400" dirty="0"/>
              <a:t>Itsekorjaavuuden ja edistymisen ihanteita on joskus epäilty nimenomaan humanistisilla aloilla ja on puhuttu ennemminkin vain erilaisista tulkinnoista (esim. antropologia, historia). </a:t>
            </a:r>
          </a:p>
          <a:p>
            <a:r>
              <a:rPr lang="fi-FI" sz="3400" dirty="0"/>
              <a:t>Toisaalta humanistisillakin aloilla vanhojen tutkimuksien ilmeisiä virheitä osataan korjata; myös kehitellään uusia menetelmiä, saadaan uutta tietoa ja siten edistytään. </a:t>
            </a:r>
          </a:p>
        </p:txBody>
      </p:sp>
    </p:spTree>
    <p:extLst>
      <p:ext uri="{BB962C8B-B14F-4D97-AF65-F5344CB8AC3E}">
        <p14:creationId xmlns:p14="http://schemas.microsoft.com/office/powerpoint/2010/main" val="172551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Tieteen kriteerit, eri tieteenalat ja käytäntö</a:t>
            </a:r>
          </a:p>
        </p:txBody>
      </p:sp>
      <p:sp>
        <p:nvSpPr>
          <p:cNvPr id="96" name="Google Shape;96;p19"/>
          <p:cNvSpPr txBox="1">
            <a:spLocks noGrp="1"/>
          </p:cNvSpPr>
          <p:nvPr>
            <p:ph type="body" idx="1"/>
          </p:nvPr>
        </p:nvSpPr>
        <p:spPr>
          <a:xfrm>
            <a:off x="527051" y="1395575"/>
            <a:ext cx="11528100" cy="5182507"/>
          </a:xfrm>
          <a:prstGeom prst="rect">
            <a:avLst/>
          </a:prstGeom>
          <a:noFill/>
          <a:ln>
            <a:noFill/>
          </a:ln>
        </p:spPr>
        <p:txBody>
          <a:bodyPr spcFirstLastPara="1" vert="horz" wrap="square" lIns="121900" tIns="60933" rIns="121900" bIns="60933" rtlCol="0" anchor="t" anchorCtr="0">
            <a:noAutofit/>
          </a:bodyPr>
          <a:lstStyle/>
          <a:p>
            <a:pPr marL="93663" indent="0">
              <a:buNone/>
            </a:pPr>
            <a:r>
              <a:rPr lang="fi-FI" sz="3000" b="1" dirty="0"/>
              <a:t>5. Yleistettävyys</a:t>
            </a:r>
          </a:p>
          <a:p>
            <a:r>
              <a:rPr lang="fi-FI" sz="3000" dirty="0"/>
              <a:t>Yleistettävyysvaatimus on luonnontieteille ilmeinen: ajatus siitä, että materiaalinen todellisuus käyttäytyy joitakin säännönmukaisuuksia (luonnonlakeja) noudattaen johtaa melko suoraan ajatukseen tulosten yleistettävyydestä.</a:t>
            </a:r>
          </a:p>
          <a:p>
            <a:r>
              <a:rPr lang="fi-FI" sz="3000" dirty="0"/>
              <a:t>Myös yhteiskuntatieteissä ja esim. kulttuurintutkimuksessa on aikojen kuluessa esitetty useita yleisiä teorioita (esim. ”kaikki uskonnot ovat syntyneet tarpeesta x”), mutta nykyisin se on harvinaisempaa.</a:t>
            </a:r>
          </a:p>
          <a:p>
            <a:r>
              <a:rPr lang="fi-FI" sz="3000" dirty="0"/>
              <a:t>Monilla aloilla kuitenkin keskustellaan yleistettävyyden laajuudesta: kuinka laajalle tietynlaisten tutkimusten tuloksia voi yleistää? </a:t>
            </a:r>
          </a:p>
        </p:txBody>
      </p:sp>
    </p:spTree>
    <p:extLst>
      <p:ext uri="{BB962C8B-B14F-4D97-AF65-F5344CB8AC3E}">
        <p14:creationId xmlns:p14="http://schemas.microsoft.com/office/powerpoint/2010/main" val="12578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Google Shape;108;p21"/>
          <p:cNvSpPr txBox="1">
            <a:spLocks noGrp="1"/>
          </p:cNvSpPr>
          <p:nvPr>
            <p:ph type="title"/>
          </p:nvPr>
        </p:nvSpPr>
        <p:spPr>
          <a:xfrm>
            <a:off x="609600" y="274637"/>
            <a:ext cx="10972800" cy="1143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en-US" dirty="0">
                <a:latin typeface="+mn-lt"/>
              </a:rPr>
              <a:t>Taito, s. 142: </a:t>
            </a:r>
            <a:r>
              <a:rPr lang="en-US" dirty="0" err="1">
                <a:latin typeface="+mn-lt"/>
              </a:rPr>
              <a:t>Tutkimuksen</a:t>
            </a:r>
            <a:r>
              <a:rPr lang="en-US" dirty="0">
                <a:latin typeface="+mn-lt"/>
              </a:rPr>
              <a:t> </a:t>
            </a:r>
            <a:r>
              <a:rPr lang="en-US" dirty="0" err="1">
                <a:latin typeface="+mn-lt"/>
              </a:rPr>
              <a:t>arvioiminen</a:t>
            </a:r>
            <a:endParaRPr dirty="0">
              <a:latin typeface="+mn-lt"/>
            </a:endParaRPr>
          </a:p>
        </p:txBody>
      </p:sp>
      <p:sp>
        <p:nvSpPr>
          <p:cNvPr id="109" name="Google Shape;109;p21"/>
          <p:cNvSpPr txBox="1">
            <a:spLocks noGrp="1"/>
          </p:cNvSpPr>
          <p:nvPr>
            <p:ph type="body" idx="1"/>
          </p:nvPr>
        </p:nvSpPr>
        <p:spPr>
          <a:xfrm>
            <a:off x="609599" y="1600200"/>
            <a:ext cx="10708433" cy="3484984"/>
          </a:xfrm>
          <a:prstGeom prst="rect">
            <a:avLst/>
          </a:prstGeom>
        </p:spPr>
        <p:txBody>
          <a:bodyPr spcFirstLastPara="1" vert="horz" wrap="square" lIns="121900" tIns="60933" rIns="121900" bIns="60933" rtlCol="0" anchor="t" anchorCtr="0">
            <a:normAutofit/>
          </a:bodyPr>
          <a:lstStyle/>
          <a:p>
            <a:pPr marL="742950" indent="-649288" rtl="0" fontAlgn="base">
              <a:spcBef>
                <a:spcPts val="0"/>
              </a:spcBef>
              <a:spcAft>
                <a:spcPts val="0"/>
              </a:spcAft>
              <a:buFont typeface="Arial" panose="020B0604020202020204" pitchFamily="34" charset="0"/>
              <a:buChar char="•"/>
            </a:pPr>
            <a:r>
              <a:rPr lang="fi-FI" sz="4000" b="0" i="0" u="none" strike="noStrike" dirty="0">
                <a:solidFill>
                  <a:srgbClr val="000000"/>
                </a:solidFill>
                <a:effectLst/>
                <a:latin typeface="Calibri" panose="020F0502020204030204" pitchFamily="34" charset="0"/>
              </a:rPr>
              <a:t>Kysymyksiä tutkimuksen arvioinnin avuksi:</a:t>
            </a:r>
            <a:endParaRPr lang="fi-FI" sz="4000" b="0" i="0" u="none" strike="noStrike" dirty="0">
              <a:solidFill>
                <a:srgbClr val="000000"/>
              </a:solidFill>
              <a:effectLst/>
              <a:latin typeface="Arial" panose="020B0604020202020204" pitchFamily="34" charset="0"/>
            </a:endParaRPr>
          </a:p>
          <a:p>
            <a:pPr marL="1200150" lvl="2" indent="-649288" fontAlgn="base">
              <a:spcBef>
                <a:spcPts val="0"/>
              </a:spcBef>
            </a:pPr>
            <a:r>
              <a:rPr lang="fi-FI" sz="3600" b="0" i="0" u="none" strike="noStrike" dirty="0">
                <a:solidFill>
                  <a:srgbClr val="000000"/>
                </a:solidFill>
                <a:effectLst/>
                <a:latin typeface="Calibri" panose="020F0502020204030204" pitchFamily="34" charset="0"/>
              </a:rPr>
              <a:t>Mikä on tutkimuskohde?</a:t>
            </a:r>
            <a:endParaRPr lang="fi-FI" sz="3600" b="0" i="0" u="none" strike="noStrike" dirty="0">
              <a:solidFill>
                <a:srgbClr val="000000"/>
              </a:solidFill>
              <a:effectLst/>
              <a:latin typeface="Arial" panose="020B0604020202020204" pitchFamily="34" charset="0"/>
            </a:endParaRPr>
          </a:p>
          <a:p>
            <a:pPr marL="1200150" lvl="2" indent="-649288" fontAlgn="base">
              <a:spcBef>
                <a:spcPts val="0"/>
              </a:spcBef>
            </a:pPr>
            <a:r>
              <a:rPr lang="fi-FI" sz="3600" b="0" i="0" u="none" strike="noStrike" dirty="0">
                <a:solidFill>
                  <a:srgbClr val="000000"/>
                </a:solidFill>
                <a:effectLst/>
                <a:latin typeface="Calibri" panose="020F0502020204030204" pitchFamily="34" charset="0"/>
              </a:rPr>
              <a:t>Minkälaisilla menetelmillä kohdetta on tutkittu?</a:t>
            </a:r>
            <a:endParaRPr lang="fi-FI" sz="3600" b="0" i="0" u="none" strike="noStrike" dirty="0">
              <a:solidFill>
                <a:srgbClr val="000000"/>
              </a:solidFill>
              <a:effectLst/>
              <a:latin typeface="Arial" panose="020B0604020202020204" pitchFamily="34" charset="0"/>
            </a:endParaRPr>
          </a:p>
          <a:p>
            <a:pPr marL="1200150" lvl="2" indent="-649288" fontAlgn="base">
              <a:spcBef>
                <a:spcPts val="0"/>
              </a:spcBef>
            </a:pPr>
            <a:r>
              <a:rPr lang="fi-FI" sz="3600" b="0" i="0" u="none" strike="noStrike" dirty="0">
                <a:solidFill>
                  <a:srgbClr val="000000"/>
                </a:solidFill>
                <a:effectLst/>
                <a:latin typeface="Calibri" panose="020F0502020204030204" pitchFamily="34" charset="0"/>
              </a:rPr>
              <a:t>Miten hyvin valitut menetelmät  soveltuvat kohteen tutkimiseen?</a:t>
            </a:r>
            <a:endParaRPr lang="fi-FI" sz="3600" b="0" i="0" u="none" strike="noStrike" dirty="0">
              <a:solidFill>
                <a:srgbClr val="000000"/>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3" name="Kuva 2">
            <a:extLst>
              <a:ext uri="{FF2B5EF4-FFF2-40B4-BE49-F238E27FC236}">
                <a16:creationId xmlns:a16="http://schemas.microsoft.com/office/drawing/2014/main" id="{9244C662-2187-4874-BA87-87ED0462B2C6}"/>
              </a:ext>
            </a:extLst>
          </p:cNvPr>
          <p:cNvPicPr>
            <a:picLocks noChangeAspect="1"/>
          </p:cNvPicPr>
          <p:nvPr/>
        </p:nvPicPr>
        <p:blipFill>
          <a:blip r:embed="rId3"/>
          <a:stretch>
            <a:fillRect/>
          </a:stretch>
        </p:blipFill>
        <p:spPr>
          <a:xfrm>
            <a:off x="210529" y="2507316"/>
            <a:ext cx="11770941" cy="3713520"/>
          </a:xfrm>
          <a:prstGeom prst="rect">
            <a:avLst/>
          </a:prstGeom>
        </p:spPr>
      </p:pic>
      <p:sp>
        <p:nvSpPr>
          <p:cNvPr id="2" name="Tekstiruutu 1">
            <a:extLst>
              <a:ext uri="{FF2B5EF4-FFF2-40B4-BE49-F238E27FC236}">
                <a16:creationId xmlns:a16="http://schemas.microsoft.com/office/drawing/2014/main" id="{06100581-8A70-4A49-842E-9E94DA1DF7F5}"/>
              </a:ext>
            </a:extLst>
          </p:cNvPr>
          <p:cNvSpPr txBox="1"/>
          <p:nvPr/>
        </p:nvSpPr>
        <p:spPr>
          <a:xfrm>
            <a:off x="609382" y="1704109"/>
            <a:ext cx="11372088" cy="677108"/>
          </a:xfrm>
          <a:prstGeom prst="rect">
            <a:avLst/>
          </a:prstGeom>
          <a:noFill/>
        </p:spPr>
        <p:txBody>
          <a:bodyPr wrap="none" rtlCol="0">
            <a:spAutoFit/>
          </a:bodyPr>
          <a:lstStyle/>
          <a:p>
            <a:r>
              <a:rPr lang="fi-FI" sz="2000" dirty="0">
                <a:solidFill>
                  <a:schemeClr val="dk1"/>
                </a:solidFill>
                <a:ea typeface="Calibri"/>
                <a:cs typeface="Calibri"/>
                <a:sym typeface="Calibri"/>
              </a:rPr>
              <a:t>Tiede on luontoa, ihmistä ja yhteiskuntaa koskevan uuden tiedon järjestelmällistä ja järkiperäistä hankintaa.</a:t>
            </a:r>
            <a:endParaRPr lang="fi-FI" dirty="0">
              <a:solidFill>
                <a:srgbClr val="000000"/>
              </a:solidFill>
              <a:latin typeface="Calibri"/>
              <a:ea typeface="Calibri"/>
              <a:cs typeface="Calibri"/>
              <a:sym typeface="Calibri"/>
            </a:endParaRPr>
          </a:p>
          <a:p>
            <a:endParaRPr lang="fi-FI" dirty="0"/>
          </a:p>
        </p:txBody>
      </p:sp>
      <p:sp>
        <p:nvSpPr>
          <p:cNvPr id="5" name="Google Shape;67;p15">
            <a:extLst>
              <a:ext uri="{FF2B5EF4-FFF2-40B4-BE49-F238E27FC236}">
                <a16:creationId xmlns:a16="http://schemas.microsoft.com/office/drawing/2014/main" id="{B263A34D-339D-433C-80D4-EDEB64D042AD}"/>
              </a:ext>
            </a:extLst>
          </p:cNvPr>
          <p:cNvSpPr txBox="1">
            <a:spLocks/>
          </p:cNvSpPr>
          <p:nvPr/>
        </p:nvSpPr>
        <p:spPr>
          <a:xfrm>
            <a:off x="967071" y="493624"/>
            <a:ext cx="10091600" cy="935200"/>
          </a:xfrm>
          <a:prstGeom prst="rect">
            <a:avLst/>
          </a:prstGeom>
          <a:noFill/>
          <a:ln>
            <a:noFill/>
          </a:ln>
        </p:spPr>
        <p:txBody>
          <a:bodyPr spcFirstLastPara="1" vert="horz" wrap="square" lIns="121900" tIns="60933" rIns="121900" bIns="60933" rtlCol="0" anchor="ctr" anchorCtr="0">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000000"/>
              </a:buClr>
              <a:buSzPts val="1100"/>
            </a:pPr>
            <a:r>
              <a:rPr lang="en-US" dirty="0" err="1">
                <a:latin typeface="+mn-lt"/>
              </a:rPr>
              <a:t>Tiede</a:t>
            </a:r>
            <a:endParaRPr lang="en-US"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18"/>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en-US" dirty="0" err="1">
                <a:latin typeface="+mn-lt"/>
              </a:rPr>
              <a:t>Tieteellinen</a:t>
            </a:r>
            <a:r>
              <a:rPr lang="en-US" dirty="0">
                <a:latin typeface="+mn-lt"/>
              </a:rPr>
              <a:t> </a:t>
            </a:r>
            <a:r>
              <a:rPr lang="en-US" dirty="0" err="1">
                <a:latin typeface="+mn-lt"/>
              </a:rPr>
              <a:t>tieto</a:t>
            </a:r>
            <a:endParaRPr dirty="0">
              <a:latin typeface="+mn-lt"/>
            </a:endParaRPr>
          </a:p>
        </p:txBody>
      </p:sp>
      <p:sp>
        <p:nvSpPr>
          <p:cNvPr id="89" name="Google Shape;89;p18"/>
          <p:cNvSpPr txBox="1">
            <a:spLocks noGrp="1"/>
          </p:cNvSpPr>
          <p:nvPr>
            <p:ph type="body" idx="1"/>
          </p:nvPr>
        </p:nvSpPr>
        <p:spPr>
          <a:xfrm>
            <a:off x="527051" y="1466932"/>
            <a:ext cx="7180035" cy="4686400"/>
          </a:xfrm>
          <a:prstGeom prst="rect">
            <a:avLst/>
          </a:prstGeom>
          <a:noFill/>
          <a:ln>
            <a:noFill/>
          </a:ln>
        </p:spPr>
        <p:txBody>
          <a:bodyPr spcFirstLastPara="1" vert="horz" wrap="square" lIns="121900" tIns="60933" rIns="121900" bIns="60933" rtlCol="0" anchor="t" anchorCtr="0">
            <a:normAutofit/>
          </a:bodyPr>
          <a:lstStyle/>
          <a:p>
            <a:pPr marL="609585" indent="-445758">
              <a:spcBef>
                <a:spcPts val="480"/>
              </a:spcBef>
              <a:buSzPct val="56250"/>
              <a:buChar char="●"/>
            </a:pPr>
            <a:r>
              <a:rPr lang="fi-FI" sz="4267" b="1" dirty="0" err="1">
                <a:solidFill>
                  <a:schemeClr val="dk1"/>
                </a:solidFill>
                <a:ea typeface="Calibri"/>
                <a:cs typeface="Calibri"/>
                <a:sym typeface="Calibri"/>
              </a:rPr>
              <a:t>Fallibilismin</a:t>
            </a:r>
            <a:r>
              <a:rPr lang="fi-FI" sz="4267" dirty="0">
                <a:solidFill>
                  <a:schemeClr val="dk1"/>
                </a:solidFill>
                <a:ea typeface="Calibri"/>
                <a:cs typeface="Calibri"/>
                <a:sym typeface="Calibri"/>
              </a:rPr>
              <a:t> mukaan tieto on aina epätäydellistä ja voi osoittautua virheelliseksi.</a:t>
            </a:r>
          </a:p>
          <a:p>
            <a:pPr marL="609585" indent="-445758">
              <a:spcBef>
                <a:spcPts val="480"/>
              </a:spcBef>
              <a:buSzPct val="56250"/>
              <a:buChar char="●"/>
            </a:pPr>
            <a:r>
              <a:rPr lang="fi-FI" sz="4267" dirty="0">
                <a:solidFill>
                  <a:schemeClr val="dk1"/>
                </a:solidFill>
                <a:ea typeface="Calibri"/>
                <a:cs typeface="Calibri"/>
                <a:sym typeface="Calibri"/>
              </a:rPr>
              <a:t>Tieteellisen tiedon kriteerit ovat arkitietoa tiukemmat.</a:t>
            </a:r>
          </a:p>
          <a:p>
            <a:pPr marL="1066785" lvl="1" indent="-445758">
              <a:spcBef>
                <a:spcPts val="480"/>
              </a:spcBef>
              <a:buSzPct val="56250"/>
              <a:buChar char="●"/>
            </a:pPr>
            <a:r>
              <a:rPr lang="fi-FI" sz="3867" dirty="0">
                <a:solidFill>
                  <a:schemeClr val="dk1"/>
                </a:solidFill>
                <a:ea typeface="Calibri"/>
                <a:cs typeface="Calibri"/>
                <a:sym typeface="Calibri"/>
              </a:rPr>
              <a:t>Esimerkiksi otosten täytyy olla laajoja ja kattavia.</a:t>
            </a:r>
          </a:p>
          <a:p>
            <a:pPr marL="609585" indent="-321725">
              <a:lnSpc>
                <a:spcPct val="100000"/>
              </a:lnSpc>
              <a:spcBef>
                <a:spcPts val="0"/>
              </a:spcBef>
              <a:spcAft>
                <a:spcPts val="1333"/>
              </a:spcAft>
              <a:buSzPct val="100000"/>
              <a:buNone/>
            </a:pPr>
            <a:endParaRPr sz="3733" dirty="0">
              <a:solidFill>
                <a:srgbClr val="000000"/>
              </a:solidFill>
              <a:latin typeface="Calibri"/>
              <a:ea typeface="Calibri"/>
              <a:cs typeface="Calibri"/>
              <a:sym typeface="Calibri"/>
            </a:endParaRPr>
          </a:p>
        </p:txBody>
      </p:sp>
      <p:pic>
        <p:nvPicPr>
          <p:cNvPr id="3" name="Kuva 2" descr="Kuva, joka sisältää kohteen teksti, sisä, henkilö, kannettava&#10;&#10;Kuvaus luotu automaattisesti">
            <a:extLst>
              <a:ext uri="{FF2B5EF4-FFF2-40B4-BE49-F238E27FC236}">
                <a16:creationId xmlns:a16="http://schemas.microsoft.com/office/drawing/2014/main" id="{77DFB8E8-997C-43C2-8D4A-FAB5331C8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235" y="1466932"/>
            <a:ext cx="3245635" cy="48587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en-US" dirty="0">
                <a:latin typeface="+mn-lt"/>
              </a:rPr>
              <a:t>Tieteen </a:t>
            </a:r>
            <a:r>
              <a:rPr lang="en-US" dirty="0" err="1">
                <a:latin typeface="+mn-lt"/>
              </a:rPr>
              <a:t>kriteerit</a:t>
            </a:r>
            <a:endParaRPr dirty="0">
              <a:latin typeface="+mn-lt"/>
            </a:endParaRPr>
          </a:p>
        </p:txBody>
      </p:sp>
      <p:sp>
        <p:nvSpPr>
          <p:cNvPr id="96" name="Google Shape;96;p19"/>
          <p:cNvSpPr txBox="1">
            <a:spLocks noGrp="1"/>
          </p:cNvSpPr>
          <p:nvPr>
            <p:ph type="body" idx="1"/>
          </p:nvPr>
        </p:nvSpPr>
        <p:spPr>
          <a:xfrm>
            <a:off x="527050" y="1384653"/>
            <a:ext cx="11425463" cy="4960163"/>
          </a:xfrm>
          <a:prstGeom prst="rect">
            <a:avLst/>
          </a:prstGeom>
          <a:noFill/>
          <a:ln>
            <a:noFill/>
          </a:ln>
        </p:spPr>
        <p:txBody>
          <a:bodyPr spcFirstLastPara="1" vert="horz" wrap="square" lIns="121900" tIns="60933" rIns="121900" bIns="60933" rtlCol="0" anchor="t" anchorCtr="0">
            <a:noAutofit/>
          </a:bodyPr>
          <a:lstStyle/>
          <a:p>
            <a:pPr marL="94825" indent="0">
              <a:lnSpc>
                <a:spcPct val="100000"/>
              </a:lnSpc>
              <a:spcBef>
                <a:spcPts val="480"/>
              </a:spcBef>
              <a:buClr>
                <a:schemeClr val="dk1"/>
              </a:buClr>
              <a:buSzPct val="100000"/>
              <a:buNone/>
            </a:pPr>
            <a:r>
              <a:rPr lang="fi-FI" sz="3200" b="1" dirty="0">
                <a:solidFill>
                  <a:schemeClr val="dk1"/>
                </a:solidFill>
                <a:ea typeface="Calibri"/>
                <a:cs typeface="Calibri"/>
                <a:sym typeface="Calibri"/>
              </a:rPr>
              <a:t>1. Kriittisyys</a:t>
            </a:r>
            <a:r>
              <a:rPr lang="fi-FI" sz="3200" dirty="0">
                <a:solidFill>
                  <a:schemeClr val="dk1"/>
                </a:solidFill>
                <a:ea typeface="Calibri"/>
                <a:cs typeface="Calibri"/>
                <a:sym typeface="Calibri"/>
              </a:rPr>
              <a:t>: Mikä tahansa väite tai menetelmä voidaan kyseenalaistaa.</a:t>
            </a:r>
          </a:p>
          <a:p>
            <a:pPr marL="94825" indent="0">
              <a:lnSpc>
                <a:spcPct val="100000"/>
              </a:lnSpc>
              <a:spcBef>
                <a:spcPts val="480"/>
              </a:spcBef>
              <a:buClr>
                <a:schemeClr val="dk1"/>
              </a:buClr>
              <a:buSzPct val="100000"/>
              <a:buNone/>
            </a:pPr>
            <a:r>
              <a:rPr lang="fi-FI" sz="3200" b="1" dirty="0">
                <a:solidFill>
                  <a:schemeClr val="dk1"/>
                </a:solidFill>
                <a:ea typeface="Calibri"/>
                <a:cs typeface="Calibri"/>
                <a:sym typeface="Calibri"/>
              </a:rPr>
              <a:t>2. Itsekorjaavuus</a:t>
            </a:r>
            <a:r>
              <a:rPr lang="fi-FI" sz="3200" dirty="0">
                <a:solidFill>
                  <a:schemeClr val="dk1"/>
                </a:solidFill>
                <a:ea typeface="Calibri"/>
                <a:cs typeface="Calibri"/>
                <a:sym typeface="Calibri"/>
              </a:rPr>
              <a:t>: Tiedeyhteisö huolehtii virheiden korjaamisesta.</a:t>
            </a:r>
          </a:p>
          <a:p>
            <a:pPr marL="94825" indent="0">
              <a:lnSpc>
                <a:spcPct val="100000"/>
              </a:lnSpc>
              <a:spcBef>
                <a:spcPts val="480"/>
              </a:spcBef>
              <a:buClr>
                <a:schemeClr val="dk1"/>
              </a:buClr>
              <a:buSzPct val="100000"/>
              <a:buNone/>
            </a:pPr>
            <a:r>
              <a:rPr lang="fi-FI" sz="3200" b="1" dirty="0">
                <a:solidFill>
                  <a:schemeClr val="dk1"/>
                </a:solidFill>
                <a:ea typeface="Calibri"/>
                <a:cs typeface="Calibri"/>
                <a:sym typeface="Calibri"/>
              </a:rPr>
              <a:t>3. Edistyvyys</a:t>
            </a:r>
            <a:r>
              <a:rPr lang="fi-FI" sz="3200" dirty="0">
                <a:solidFill>
                  <a:schemeClr val="dk1"/>
                </a:solidFill>
                <a:ea typeface="Calibri"/>
                <a:cs typeface="Calibri"/>
                <a:sym typeface="Calibri"/>
              </a:rPr>
              <a:t>: Virheelliset teoriat korjataan ja menetelmiä uudistetaan.</a:t>
            </a:r>
          </a:p>
          <a:p>
            <a:pPr marL="94825" indent="0">
              <a:lnSpc>
                <a:spcPct val="100000"/>
              </a:lnSpc>
              <a:spcBef>
                <a:spcPts val="480"/>
              </a:spcBef>
              <a:buClr>
                <a:schemeClr val="dk1"/>
              </a:buClr>
              <a:buSzPct val="100000"/>
              <a:buNone/>
            </a:pPr>
            <a:r>
              <a:rPr lang="fi-FI" sz="3200" b="1" dirty="0">
                <a:solidFill>
                  <a:schemeClr val="dk1"/>
                </a:solidFill>
                <a:ea typeface="Calibri"/>
                <a:cs typeface="Calibri"/>
                <a:sym typeface="Calibri"/>
              </a:rPr>
              <a:t>4. Objektiivisuus</a:t>
            </a:r>
            <a:r>
              <a:rPr lang="fi-FI" sz="3200" dirty="0">
                <a:solidFill>
                  <a:schemeClr val="dk1"/>
                </a:solidFill>
                <a:ea typeface="Calibri"/>
                <a:cs typeface="Calibri"/>
                <a:sym typeface="Calibri"/>
              </a:rPr>
              <a:t>: Tutkija ei anna omien mielipiteidensä tai arvostustensa vaikuttaa tutkimustuloksiin.</a:t>
            </a:r>
          </a:p>
          <a:p>
            <a:pPr marL="94825" indent="0">
              <a:lnSpc>
                <a:spcPct val="100000"/>
              </a:lnSpc>
              <a:spcBef>
                <a:spcPts val="480"/>
              </a:spcBef>
              <a:buClr>
                <a:schemeClr val="dk1"/>
              </a:buClr>
              <a:buSzPct val="100000"/>
              <a:buNone/>
            </a:pPr>
            <a:r>
              <a:rPr lang="fi-FI" sz="3200" b="1" dirty="0">
                <a:solidFill>
                  <a:schemeClr val="dk1"/>
                </a:solidFill>
                <a:ea typeface="Calibri"/>
                <a:cs typeface="Calibri"/>
                <a:sym typeface="Calibri"/>
              </a:rPr>
              <a:t>5. Avoimuus</a:t>
            </a:r>
            <a:r>
              <a:rPr lang="fi-FI" sz="3200" dirty="0">
                <a:solidFill>
                  <a:schemeClr val="dk1"/>
                </a:solidFill>
                <a:ea typeface="Calibri"/>
                <a:cs typeface="Calibri"/>
                <a:sym typeface="Calibri"/>
              </a:rPr>
              <a:t>: Tutkimukset on julkaistava tiedeyhteisön arvioitaviksi.</a:t>
            </a:r>
            <a:endParaRPr sz="3200"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3"/>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0FBEE5C9-5C2E-46DB-81F2-F4A3DBD16C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isällön paikkamerkki 8">
            <a:extLst>
              <a:ext uri="{FF2B5EF4-FFF2-40B4-BE49-F238E27FC236}">
                <a16:creationId xmlns:a16="http://schemas.microsoft.com/office/drawing/2014/main" id="{D1DAAA2D-2DEC-4740-81D4-50B6CD703255}"/>
              </a:ext>
            </a:extLst>
          </p:cNvPr>
          <p:cNvPicPr>
            <a:picLocks noChangeAspect="1"/>
          </p:cNvPicPr>
          <p:nvPr/>
        </p:nvPicPr>
        <p:blipFill rotWithShape="1">
          <a:blip r:embed="rId3"/>
          <a:srcRect r="1" b="7521"/>
          <a:stretch/>
        </p:blipFill>
        <p:spPr>
          <a:xfrm>
            <a:off x="4426858" y="3429004"/>
            <a:ext cx="7765144" cy="3428999"/>
          </a:xfrm>
          <a:prstGeom prst="rect">
            <a:avLst/>
          </a:prstGeom>
        </p:spPr>
      </p:pic>
      <p:pic>
        <p:nvPicPr>
          <p:cNvPr id="4" name="Kuva 3" descr="Kuva, joka sisältää kohteen henkilö, sairaalahuone, huone&#10;&#10;Kuvaus luotu automaattisesti">
            <a:extLst>
              <a:ext uri="{FF2B5EF4-FFF2-40B4-BE49-F238E27FC236}">
                <a16:creationId xmlns:a16="http://schemas.microsoft.com/office/drawing/2014/main" id="{034E3DCA-C8C7-40BA-95FE-B88B52A2755E}"/>
              </a:ext>
            </a:extLst>
          </p:cNvPr>
          <p:cNvPicPr>
            <a:picLocks noChangeAspect="1"/>
          </p:cNvPicPr>
          <p:nvPr/>
        </p:nvPicPr>
        <p:blipFill rotWithShape="1">
          <a:blip r:embed="rId4">
            <a:extLst>
              <a:ext uri="{28A0092B-C50C-407E-A947-70E740481C1C}">
                <a14:useLocalDpi xmlns:a14="http://schemas.microsoft.com/office/drawing/2010/main" val="0"/>
              </a:ext>
            </a:extLst>
          </a:blip>
          <a:srcRect t="13158" r="1" b="8214"/>
          <a:stretch/>
        </p:blipFill>
        <p:spPr>
          <a:xfrm>
            <a:off x="4426853" y="-3"/>
            <a:ext cx="7765146" cy="3434400"/>
          </a:xfrm>
          <a:prstGeom prst="rect">
            <a:avLst/>
          </a:prstGeom>
        </p:spPr>
      </p:pic>
      <p:sp>
        <p:nvSpPr>
          <p:cNvPr id="117" name="Freeform: Shape 116">
            <a:extLst>
              <a:ext uri="{FF2B5EF4-FFF2-40B4-BE49-F238E27FC236}">
                <a16:creationId xmlns:a16="http://schemas.microsoft.com/office/drawing/2014/main" id="{34D94F3A-BF39-47F6-9AAA-3C61AF7E0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Freeform: Shape 118">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dirty="0"/>
          </a:p>
        </p:txBody>
      </p:sp>
      <p:sp>
        <p:nvSpPr>
          <p:cNvPr id="121" name="Freeform: Shape 120">
            <a:extLst>
              <a:ext uri="{FF2B5EF4-FFF2-40B4-BE49-F238E27FC236}">
                <a16:creationId xmlns:a16="http://schemas.microsoft.com/office/drawing/2014/main" id="{B47765B4-4036-4622-8B6B-AB9832B66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95" name="Google Shape;95;p19"/>
          <p:cNvSpPr txBox="1">
            <a:spLocks noGrp="1"/>
          </p:cNvSpPr>
          <p:nvPr>
            <p:ph type="title"/>
          </p:nvPr>
        </p:nvSpPr>
        <p:spPr>
          <a:xfrm>
            <a:off x="765051" y="662400"/>
            <a:ext cx="3384000" cy="1492132"/>
          </a:xfrm>
          <a:prstGeom prst="rect">
            <a:avLst/>
          </a:prstGeom>
        </p:spPr>
        <p:txBody>
          <a:bodyPr spcFirstLastPara="1" vert="horz" lIns="121900" tIns="60933" rIns="121900" bIns="60933" rtlCol="0" anchor="t" anchorCtr="0">
            <a:normAutofit/>
          </a:bodyPr>
          <a:lstStyle/>
          <a:p>
            <a:pPr>
              <a:spcBef>
                <a:spcPts val="0"/>
              </a:spcBef>
              <a:buClr>
                <a:srgbClr val="000000"/>
              </a:buClr>
              <a:buSzPts val="1100"/>
            </a:pPr>
            <a:r>
              <a:rPr lang="en-US" sz="3100">
                <a:solidFill>
                  <a:schemeClr val="bg1"/>
                </a:solidFill>
                <a:latin typeface="+mn-lt"/>
              </a:rPr>
              <a:t>Tieteiden luokittelu tutkimuskohteiden mukaan</a:t>
            </a:r>
          </a:p>
        </p:txBody>
      </p:sp>
      <p:sp>
        <p:nvSpPr>
          <p:cNvPr id="107" name="Content Placeholder 106">
            <a:extLst>
              <a:ext uri="{FF2B5EF4-FFF2-40B4-BE49-F238E27FC236}">
                <a16:creationId xmlns:a16="http://schemas.microsoft.com/office/drawing/2014/main" id="{15EFEDFD-5614-C1A3-B3E1-916776FCEBA2}"/>
              </a:ext>
            </a:extLst>
          </p:cNvPr>
          <p:cNvSpPr>
            <a:spLocks noGrp="1"/>
          </p:cNvSpPr>
          <p:nvPr>
            <p:ph idx="1"/>
          </p:nvPr>
        </p:nvSpPr>
        <p:spPr>
          <a:xfrm>
            <a:off x="727038" y="2350800"/>
            <a:ext cx="3384000" cy="3844800"/>
          </a:xfrm>
        </p:spPr>
        <p:txBody>
          <a:bodyPr>
            <a:normAutofit fontScale="92500" lnSpcReduction="20000"/>
          </a:bodyPr>
          <a:lstStyle/>
          <a:p>
            <a:pPr marL="541338" indent="-447675"/>
            <a:r>
              <a:rPr lang="fi-FI" dirty="0">
                <a:solidFill>
                  <a:schemeClr val="bg1">
                    <a:alpha val="60000"/>
                  </a:schemeClr>
                </a:solidFill>
              </a:rPr>
              <a:t>Luonnontieteiden katsotaan usein pyrkivän </a:t>
            </a:r>
            <a:r>
              <a:rPr lang="fi-FI" b="1" dirty="0">
                <a:solidFill>
                  <a:schemeClr val="bg1">
                    <a:alpha val="60000"/>
                  </a:schemeClr>
                </a:solidFill>
              </a:rPr>
              <a:t>selittämään</a:t>
            </a:r>
            <a:r>
              <a:rPr lang="fi-FI" dirty="0">
                <a:solidFill>
                  <a:schemeClr val="bg1">
                    <a:alpha val="60000"/>
                  </a:schemeClr>
                </a:solidFill>
              </a:rPr>
              <a:t>, miten maailma toimii.</a:t>
            </a:r>
          </a:p>
          <a:p>
            <a:pPr marL="541338" indent="-447675"/>
            <a:r>
              <a:rPr lang="fi-FI" dirty="0">
                <a:solidFill>
                  <a:schemeClr val="bg1">
                    <a:alpha val="60000"/>
                  </a:schemeClr>
                </a:solidFill>
              </a:rPr>
              <a:t>Ihmistieteiden katsotaan usein pyrkivän </a:t>
            </a:r>
            <a:r>
              <a:rPr lang="fi-FI" b="1" dirty="0">
                <a:solidFill>
                  <a:schemeClr val="bg1">
                    <a:alpha val="60000"/>
                  </a:schemeClr>
                </a:solidFill>
              </a:rPr>
              <a:t>ymmärtämään</a:t>
            </a:r>
            <a:r>
              <a:rPr lang="fi-FI" dirty="0">
                <a:solidFill>
                  <a:schemeClr val="bg1">
                    <a:alpha val="60000"/>
                  </a:schemeClr>
                </a:solidFill>
              </a:rPr>
              <a:t> ihmisten uskomuksia, tavoitteita ja toimintaa.</a:t>
            </a:r>
            <a:endParaRPr lang="fi-FI" dirty="0">
              <a:solidFill>
                <a:schemeClr val="bg1">
                  <a:alpha val="60000"/>
                </a:schemeClr>
              </a:solidFill>
              <a:ea typeface="Calibri"/>
              <a:cs typeface="Calibri"/>
              <a:sym typeface="Calibri"/>
            </a:endParaRPr>
          </a:p>
          <a:p>
            <a:endParaRPr lang="en-US" sz="2000" dirty="0">
              <a:solidFill>
                <a:schemeClr val="bg1">
                  <a:alpha val="60000"/>
                </a:schemeClr>
              </a:solidFill>
            </a:endParaRPr>
          </a:p>
        </p:txBody>
      </p:sp>
    </p:spTree>
    <p:extLst>
      <p:ext uri="{BB962C8B-B14F-4D97-AF65-F5344CB8AC3E}">
        <p14:creationId xmlns:p14="http://schemas.microsoft.com/office/powerpoint/2010/main" val="151468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FE8F4DA-D16F-4C1F-B0D1-4D74ED4F8D24}"/>
              </a:ext>
            </a:extLst>
          </p:cNvPr>
          <p:cNvSpPr>
            <a:spLocks noGrp="1"/>
          </p:cNvSpPr>
          <p:nvPr>
            <p:ph type="title"/>
          </p:nvPr>
        </p:nvSpPr>
        <p:spPr>
          <a:xfrm>
            <a:off x="390331" y="143871"/>
            <a:ext cx="10515600" cy="1325563"/>
          </a:xfrm>
        </p:spPr>
        <p:txBody>
          <a:bodyPr>
            <a:normAutofit/>
          </a:bodyPr>
          <a:lstStyle/>
          <a:p>
            <a:r>
              <a:rPr lang="fi-FI" i="0" u="none" strike="noStrike" dirty="0">
                <a:solidFill>
                  <a:srgbClr val="000000"/>
                </a:solidFill>
                <a:effectLst/>
                <a:latin typeface="Calibri" panose="020F0502020204030204" pitchFamily="34" charset="0"/>
              </a:rPr>
              <a:t>Jaottelu tutkimusmenetelmien perusteella</a:t>
            </a:r>
            <a:endParaRPr lang="fi-FI" dirty="0"/>
          </a:p>
        </p:txBody>
      </p:sp>
      <p:pic>
        <p:nvPicPr>
          <p:cNvPr id="1026" name="Picture 2">
            <a:extLst>
              <a:ext uri="{FF2B5EF4-FFF2-40B4-BE49-F238E27FC236}">
                <a16:creationId xmlns:a16="http://schemas.microsoft.com/office/drawing/2014/main" id="{6A1D1FEA-F689-4154-AD9F-990D6C21A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431" y="1301483"/>
            <a:ext cx="7519647" cy="533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89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en-US" dirty="0">
                <a:latin typeface="+mn-lt"/>
              </a:rPr>
              <a:t>Miksi </a:t>
            </a:r>
            <a:r>
              <a:rPr lang="en-US" dirty="0" err="1">
                <a:latin typeface="+mn-lt"/>
              </a:rPr>
              <a:t>jokin</a:t>
            </a:r>
            <a:r>
              <a:rPr lang="en-US" dirty="0">
                <a:latin typeface="+mn-lt"/>
              </a:rPr>
              <a:t> </a:t>
            </a:r>
            <a:r>
              <a:rPr lang="en-US" dirty="0" err="1">
                <a:latin typeface="+mn-lt"/>
              </a:rPr>
              <a:t>asia</a:t>
            </a:r>
            <a:r>
              <a:rPr lang="en-US" dirty="0">
                <a:latin typeface="+mn-lt"/>
              </a:rPr>
              <a:t> </a:t>
            </a:r>
            <a:r>
              <a:rPr lang="en-US" dirty="0" err="1">
                <a:latin typeface="+mn-lt"/>
              </a:rPr>
              <a:t>tapahtui</a:t>
            </a:r>
            <a:r>
              <a:rPr lang="en-US" dirty="0">
                <a:latin typeface="+mn-lt"/>
              </a:rPr>
              <a:t>?</a:t>
            </a:r>
          </a:p>
        </p:txBody>
      </p:sp>
      <p:sp>
        <p:nvSpPr>
          <p:cNvPr id="96" name="Google Shape;96;p19"/>
          <p:cNvSpPr txBox="1">
            <a:spLocks noGrp="1"/>
          </p:cNvSpPr>
          <p:nvPr>
            <p:ph type="body" idx="1"/>
          </p:nvPr>
        </p:nvSpPr>
        <p:spPr>
          <a:xfrm>
            <a:off x="527051" y="1776539"/>
            <a:ext cx="11425463" cy="3131363"/>
          </a:xfrm>
          <a:prstGeom prst="rect">
            <a:avLst/>
          </a:prstGeom>
          <a:noFill/>
          <a:ln>
            <a:noFill/>
          </a:ln>
        </p:spPr>
        <p:txBody>
          <a:bodyPr spcFirstLastPara="1" vert="horz" wrap="square" lIns="121900" tIns="60933" rIns="121900" bIns="60933" rtlCol="0" anchor="t" anchorCtr="0">
            <a:noAutofit/>
          </a:bodyPr>
          <a:lstStyle/>
          <a:p>
            <a:pPr marL="541338" indent="-447675"/>
            <a:r>
              <a:rPr lang="fi-FI" sz="3600" dirty="0"/>
              <a:t>Luonnontieteissä etsitään syy-seuraussuhteita eli kausaalisia selityksiä tapahtumille. Esimerkiksi mikä oli se A, joka aiheutti B:n?</a:t>
            </a:r>
          </a:p>
          <a:p>
            <a:pPr marL="541338" indent="-447675"/>
            <a:r>
              <a:rPr lang="fi-FI" sz="3600" dirty="0"/>
              <a:t>Ihmistieteissä etsitään ymmärrystä siitä, millaiset uskomukset ja tavoitteet johtivat johonkin toimintaan. Esimerkiksi miksi henkilö A sanoi / teki B:n? </a:t>
            </a:r>
          </a:p>
        </p:txBody>
      </p:sp>
    </p:spTree>
    <p:extLst>
      <p:ext uri="{BB962C8B-B14F-4D97-AF65-F5344CB8AC3E}">
        <p14:creationId xmlns:p14="http://schemas.microsoft.com/office/powerpoint/2010/main" val="157370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09BC580-486C-4628-9ED0-98F8CB08E25F}"/>
              </a:ext>
            </a:extLst>
          </p:cNvPr>
          <p:cNvPicPr>
            <a:picLocks noChangeAspect="1"/>
          </p:cNvPicPr>
          <p:nvPr/>
        </p:nvPicPr>
        <p:blipFill>
          <a:blip r:embed="rId2"/>
          <a:stretch>
            <a:fillRect/>
          </a:stretch>
        </p:blipFill>
        <p:spPr>
          <a:xfrm>
            <a:off x="1758140" y="651221"/>
            <a:ext cx="8290929" cy="5555558"/>
          </a:xfrm>
          <a:prstGeom prst="rect">
            <a:avLst/>
          </a:prstGeom>
        </p:spPr>
      </p:pic>
    </p:spTree>
    <p:extLst>
      <p:ext uri="{BB962C8B-B14F-4D97-AF65-F5344CB8AC3E}">
        <p14:creationId xmlns:p14="http://schemas.microsoft.com/office/powerpoint/2010/main" val="101880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5" name="Google Shape;95;p19"/>
          <p:cNvSpPr txBox="1">
            <a:spLocks noGrp="1"/>
          </p:cNvSpPr>
          <p:nvPr>
            <p:ph type="title"/>
          </p:nvPr>
        </p:nvSpPr>
        <p:spPr>
          <a:xfrm>
            <a:off x="527051" y="460375"/>
            <a:ext cx="10091600" cy="935200"/>
          </a:xfrm>
          <a:prstGeom prst="rect">
            <a:avLst/>
          </a:prstGeom>
          <a:noFill/>
          <a:ln>
            <a:noFill/>
          </a:ln>
        </p:spPr>
        <p:txBody>
          <a:bodyPr spcFirstLastPara="1" vert="horz" wrap="square" lIns="121900" tIns="60933" rIns="121900" bIns="60933" rtlCol="0" anchor="ctr" anchorCtr="0">
            <a:normAutofit/>
          </a:bodyPr>
          <a:lstStyle/>
          <a:p>
            <a:pPr>
              <a:spcBef>
                <a:spcPts val="0"/>
              </a:spcBef>
              <a:buClr>
                <a:srgbClr val="000000"/>
              </a:buClr>
              <a:buSzPts val="1100"/>
            </a:pPr>
            <a:r>
              <a:rPr lang="fi-FI" dirty="0">
                <a:latin typeface="+mn-lt"/>
              </a:rPr>
              <a:t>Tieteen kriteerit, eri tieteenalat ja käytäntö</a:t>
            </a:r>
          </a:p>
        </p:txBody>
      </p:sp>
      <p:sp>
        <p:nvSpPr>
          <p:cNvPr id="96" name="Google Shape;96;p19"/>
          <p:cNvSpPr txBox="1">
            <a:spLocks noGrp="1"/>
          </p:cNvSpPr>
          <p:nvPr>
            <p:ph type="body" idx="1"/>
          </p:nvPr>
        </p:nvSpPr>
        <p:spPr>
          <a:xfrm>
            <a:off x="527051" y="1395575"/>
            <a:ext cx="11425463" cy="5182507"/>
          </a:xfrm>
          <a:prstGeom prst="rect">
            <a:avLst/>
          </a:prstGeom>
          <a:noFill/>
          <a:ln>
            <a:noFill/>
          </a:ln>
        </p:spPr>
        <p:txBody>
          <a:bodyPr spcFirstLastPara="1" vert="horz" wrap="square" lIns="121900" tIns="60933" rIns="121900" bIns="60933" rtlCol="0" anchor="t" anchorCtr="0">
            <a:noAutofit/>
          </a:bodyPr>
          <a:lstStyle/>
          <a:p>
            <a:pPr marL="93663" indent="0">
              <a:buNone/>
            </a:pPr>
            <a:r>
              <a:rPr lang="fi-FI" sz="3400" b="1" dirty="0"/>
              <a:t>1. Kriittisyys</a:t>
            </a:r>
          </a:p>
          <a:p>
            <a:pPr marL="541338" indent="-447675"/>
            <a:r>
              <a:rPr lang="fi-FI" sz="3400" dirty="0"/>
              <a:t>Kaiken tieteen tulee olla kriittistä. Tieteen on suhtauduttava kriittisesti niin arkitietoon kuin erilaisiin ei-tieteellisiin oppi- tai uskomusjärjestelmiin.</a:t>
            </a:r>
          </a:p>
          <a:p>
            <a:pPr marL="541338" indent="-447675"/>
            <a:r>
              <a:rPr lang="fi-FI" sz="3400" dirty="0"/>
              <a:t>Oleellista on, että tieteen tulee suhtautua myös itseensä: omiin menetelmiinsä, käytäntöihinsä ja tuloksiinsakin kriittisesti.</a:t>
            </a:r>
          </a:p>
          <a:p>
            <a:pPr marL="541338" indent="-447675"/>
            <a:r>
              <a:rPr lang="fi-FI" sz="3400" dirty="0"/>
              <a:t>Tämä toteutuu kohtuullisen hyvin kaikessa tieteessä: joka tieteenalalla on omat, usein kiivaatkin, debattinsa. </a:t>
            </a:r>
          </a:p>
        </p:txBody>
      </p:sp>
    </p:spTree>
    <p:extLst>
      <p:ext uri="{BB962C8B-B14F-4D97-AF65-F5344CB8AC3E}">
        <p14:creationId xmlns:p14="http://schemas.microsoft.com/office/powerpoint/2010/main" val="105038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675</Words>
  <Application>Microsoft Office PowerPoint</Application>
  <PresentationFormat>Laajakuva</PresentationFormat>
  <Paragraphs>64</Paragraphs>
  <Slides>15</Slides>
  <Notes>13</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15</vt:i4>
      </vt:variant>
    </vt:vector>
  </HeadingPairs>
  <TitlesOfParts>
    <vt:vector size="20" baseType="lpstr">
      <vt:lpstr>Arial</vt:lpstr>
      <vt:lpstr>Calibri</vt:lpstr>
      <vt:lpstr>Calibri Light</vt:lpstr>
      <vt:lpstr>Office-teema</vt:lpstr>
      <vt:lpstr>Mukautettu suunnittelumalli</vt:lpstr>
      <vt:lpstr>PowerPoint-esitys</vt:lpstr>
      <vt:lpstr>PowerPoint-esitys</vt:lpstr>
      <vt:lpstr>Tieteellinen tieto</vt:lpstr>
      <vt:lpstr>Tieteen kriteerit</vt:lpstr>
      <vt:lpstr>Tieteiden luokittelu tutkimuskohteiden mukaan</vt:lpstr>
      <vt:lpstr>Jaottelu tutkimusmenetelmien perusteella</vt:lpstr>
      <vt:lpstr>Miksi jokin asia tapahtui?</vt:lpstr>
      <vt:lpstr>PowerPoint-esitys</vt:lpstr>
      <vt:lpstr>Tieteen kriteerit, eri tieteenalat ja käytäntö</vt:lpstr>
      <vt:lpstr>Tieteen kriteerit, eri tieteenalat ja käytäntö</vt:lpstr>
      <vt:lpstr>Tieteen kriteerit, eri tieteenalat ja käytäntö</vt:lpstr>
      <vt:lpstr>Tieteen kriteerit, eri tieteenalat ja käytäntö</vt:lpstr>
      <vt:lpstr>Tieteen kriteerit, eri tieteenalat ja käytäntö</vt:lpstr>
      <vt:lpstr>Tieteen kriteerit, eri tieteenalat ja käytäntö</vt:lpstr>
      <vt:lpstr>Taito, s. 142: Tutkimuksen arvioiminen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Riina Lahtinen</dc:creator>
  <cp:lastModifiedBy>Heikki Siitonen</cp:lastModifiedBy>
  <cp:revision>19</cp:revision>
  <dcterms:created xsi:type="dcterms:W3CDTF">2021-07-07T06:35:50Z</dcterms:created>
  <dcterms:modified xsi:type="dcterms:W3CDTF">2022-09-20T06:57:43Z</dcterms:modified>
</cp:coreProperties>
</file>