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6" r:id="rId4"/>
    <p:sldId id="270" r:id="rId5"/>
    <p:sldId id="268" r:id="rId6"/>
    <p:sldId id="257" r:id="rId7"/>
    <p:sldId id="269" r:id="rId8"/>
    <p:sldId id="258" r:id="rId9"/>
    <p:sldId id="259" r:id="rId10"/>
    <p:sldId id="261" r:id="rId11"/>
    <p:sldId id="264" r:id="rId12"/>
    <p:sldId id="265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AC651-8B92-4F07-88F3-D39A8C5082CA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30A31-4127-4CF5-A9A6-1664C8592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15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5b143c7f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b5b143c7f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3055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5b143c7f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b5b143c7f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1195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5b143c7f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b5b143c7f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8280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5b143c7f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b5b143c7f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914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5b143c7f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b5b143c7f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5b143c7f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b5b143c7f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9297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5b143c7f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Keskenään ristiriitaisten väitteiden paremmuutta voidaan arvioida tutkimalla niiden perusteluita.</a:t>
            </a:r>
            <a:endParaRPr lang="fi-FI" sz="1200" b="0" dirty="0">
              <a:effectLst/>
            </a:endParaRPr>
          </a:p>
          <a:p>
            <a:pPr marL="541338" indent="-363538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Millaisia premissejä on käytetty?</a:t>
            </a:r>
          </a:p>
          <a:p>
            <a:pPr marL="541338" indent="-36353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Onko päättely tehty oikein?</a:t>
            </a: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fi-F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Ihanteellinen argumentti on tosista premisseistä oikean päättelyn varassa seuraava johtopäätös. </a:t>
            </a:r>
            <a:endParaRPr lang="fi-FI" sz="1200" b="0" dirty="0">
              <a:effectLst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64" name="Google Shape;64;gb5b143c7f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4902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5b143c7f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b5b143c7f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1215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5b143c7f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b5b143c7f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28480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5b143c7f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b5b143c7f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367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23BEC1-28C2-4FC6-A946-69BE106B5B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6F9E0-61AD-4535-8DBC-AE2D51BE64A0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E919A6-096E-4E5F-A86A-83A33F49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9B80D-40A9-4747-9887-F4099C71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F0D3B-88CD-49DB-BE05-C214037AA1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58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121715-AA51-4BFF-BE7E-5E6C4877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B73E101-B8E3-49F4-BC57-D732F3A86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8C3D3B-48D0-4382-A309-D0AAEC1C8E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6F9E0-61AD-4535-8DBC-AE2D51BE64A0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39673C-7ED4-4B06-BDC8-C2749DBE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C95E28-5C7D-4A57-8127-DE530943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F0D3B-88CD-49DB-BE05-C214037AA1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46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9E89738-42C2-4D44-B273-DDDDE03E7F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B42B5C6-703E-431A-85EA-081BEDC66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F038F5-B8DB-439D-8CB0-289FC246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6F9E0-61AD-4535-8DBC-AE2D51BE64A0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B75246-B3AB-4B8F-BEF0-2A79A89EE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CF7D9E-5248-4765-9F80-B0818C7C3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F0D3B-88CD-49DB-BE05-C214037AA1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5558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83261E-BAC1-4DEA-9256-BBA5C2130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601D2C7-AC9E-4337-A74B-5596220B7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16AFC6-BF5A-457C-B9A7-5D9BD4576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6E178-8CCB-43C3-A19B-D87CE2A20922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43D26A-48AC-4CA4-A85B-8CEC12C8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A934A6-BBCE-4E6A-AB79-B7D1EFAA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20B40-A45E-445D-B732-A7BB3A421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286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AB303E-52C0-44AB-8BF0-69547B59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A1B404-EB89-42D6-AA46-15310D542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3E2CA7-E2F5-4CE4-8AAB-94EF6C4C1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6E178-8CCB-43C3-A19B-D87CE2A20922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07D2BD-DFFA-4D49-A49E-292958A86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273E87-EE61-4374-81B9-E10B2FCD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20B40-A45E-445D-B732-A7BB3A421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6066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C080E3-5EC5-4F51-B94C-8FAB6B35F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701814-D44B-4310-A36F-F668E62C1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DA8992-E6D0-4AC8-98FC-00684B7DE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6E178-8CCB-43C3-A19B-D87CE2A20922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F4A448-52DF-4CDA-8ECB-A74785669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D32E0F-80D0-476C-8413-32742409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20B40-A45E-445D-B732-A7BB3A421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1369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46E5EB-52B6-4492-A0CB-D670CBC84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8978DB-0419-4600-AD5B-706202103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04329CB-3EEB-46B1-8322-518A0A60C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DEC0494-9568-4212-AF3C-3CA36A4804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6E178-8CCB-43C3-A19B-D87CE2A20922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B7C0A8-37B5-42E1-9E30-A60C4DB6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5B470BD-7DF8-4981-8C73-28F6EB715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20B40-A45E-445D-B732-A7BB3A421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3464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907352-EDEE-4B6A-8A4F-17C382CB8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92E0EF-97CB-40DE-93AA-16FD7C317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E7468F1-3604-4013-BE7A-F99999406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13DB7E3-3B8D-483A-A109-B0670B5BC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30478B6-4145-4843-B13A-9B35794B40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17708FE-77E5-4C95-8DD9-03747830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6E178-8CCB-43C3-A19B-D87CE2A20922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985C746-0474-424F-A804-1F527F0D0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5579D12-4832-4750-B055-0274438C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20B40-A45E-445D-B732-A7BB3A421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5036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2C4834-EFD9-4089-95D0-11B8C852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9A41FF-DDC7-4C2D-9E5D-60A7F6F790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6E178-8CCB-43C3-A19B-D87CE2A20922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41D3F95-E9FB-4EEE-88C6-64E9EBE8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2596FD-0FF8-434F-90DB-39E40AC9F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20B40-A45E-445D-B732-A7BB3A421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9181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06EC218-C9F4-4B68-9BB7-9344EC1B00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6E178-8CCB-43C3-A19B-D87CE2A20922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FFA44E3-0AF2-45F8-B543-359D09E8D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1E9113C-D2B5-440A-BD9B-76C7C943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20B40-A45E-445D-B732-A7BB3A421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9585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F9673B-897D-45E5-A836-44506370F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0BF6CC-9950-40ED-9877-5BE0173A5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552B1A5-C211-408F-AC85-2E9040C2E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900751E-2321-4597-ACEA-37CED935BD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6E178-8CCB-43C3-A19B-D87CE2A20922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731A2ED-2907-41BF-B58A-0D65A6051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888252-D227-4C64-826C-CC10949B5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20B40-A45E-445D-B732-A7BB3A421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598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58FDA5-73DB-45DA-B9CC-79209FB4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A25AC7-066F-464D-875E-467658297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A9BC6B-2354-4296-ABC8-D44DA22F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6F9E0-61AD-4535-8DBC-AE2D51BE64A0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9C60B3-A675-4A51-81E0-EA1DBCDA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B78CA45-B7A6-40F9-AC2D-700F7B21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F0D3B-88CD-49DB-BE05-C214037AA1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348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6F0D0F-DE39-4392-97D0-8CA7E2324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244E80B-12FD-4E8C-91DD-DDC8F4E66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1FCD3E-E548-428D-A0AE-B0C6D4EC8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67E7DD0-F792-4629-84BB-7B0CFB2C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6E178-8CCB-43C3-A19B-D87CE2A20922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4C26E48-E8DF-4336-88C3-FD8C86CD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A14A59A-2D0C-4081-9691-859730F65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20B40-A45E-445D-B732-A7BB3A421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8878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116C15-0A1C-44E5-AD99-576D747E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EC98B72-1B21-42A0-8EBD-51A9658C5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8DF2C-7FEA-4639-9993-AD611C9E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6E178-8CCB-43C3-A19B-D87CE2A20922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025E14-C4FC-49CF-A5EE-C6B34E5C4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D1394C-ADE7-4E08-871E-BB702D0B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20B40-A45E-445D-B732-A7BB3A421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1406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2016CA6-AB29-4E6E-9134-BE154CE97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252CA39-03BC-4892-B06C-7E770D3DF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62918E-6BA8-4439-A356-FAAABF46C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6E178-8CCB-43C3-A19B-D87CE2A20922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F4B566-998C-4DE9-A21F-F3600AFDE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54831D-8240-42D3-BBC7-A0C368B8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20B40-A45E-445D-B732-A7BB3A421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607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62D375-F2AC-40E8-8D61-6B23ACE4C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15554B-9008-4CAE-BB96-D806C41A2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2C49B9-C31B-4A89-96C4-F12EA26054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6F9E0-61AD-4535-8DBC-AE2D51BE64A0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C634C8-CA62-4EB3-BB0D-098ACC840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F6D7EA-4CFA-4EEC-8F27-7B4A9D4D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F0D3B-88CD-49DB-BE05-C214037AA1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14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BA18B6-AC42-4A2D-A07C-3B1C57AD3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42D3AC-224E-4E40-BE73-6BBFDA535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64FBD72-074B-4153-8105-E9FF28E1E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D0DEA74-70D2-44BA-ACF5-9FA00DF7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6F9E0-61AD-4535-8DBC-AE2D51BE64A0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2ABA4D1-FFF3-4E25-9AAA-0582CEC8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4E1C256-A946-4285-B64C-580365DA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F0D3B-88CD-49DB-BE05-C214037AA1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79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6F91C9-67D8-40D8-8C78-7577A3488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F736A37-1608-4E77-844A-DAF5DA37D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473DF4F-7080-479B-8702-EBF6F91EF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3371349-5382-4D8D-96EF-98BE60752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20797B2-1F99-467A-8B0F-EB53D6021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FAEFC66-87E6-43F7-A2F0-B2F31572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6F9E0-61AD-4535-8DBC-AE2D51BE64A0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F6F9E63-75A0-485F-84CD-B2F35D5B9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CA5C404-155B-4E44-BDA5-08FFE238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F0D3B-88CD-49DB-BE05-C214037AA1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34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3BF968-6D44-4D59-9766-E76119F6C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8826262-5494-49CC-B446-EE8DBA28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6F9E0-61AD-4535-8DBC-AE2D51BE64A0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141414A-D9EF-4770-A2DD-2A8AF4C2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21ABE1C-0AC5-4612-9ED4-54D51762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F0D3B-88CD-49DB-BE05-C214037AA1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498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95E277-705F-4E41-A480-E6A69756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6F9E0-61AD-4535-8DBC-AE2D51BE64A0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C2315C-8AB9-4C3B-B42E-72D537C1C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26AE95A-7A24-43A9-97FA-7DB01647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F0D3B-88CD-49DB-BE05-C214037AA1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11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838F8E-3AE7-4E51-963C-B058AC102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F38F17-BDDB-4E58-AB17-9C7339A48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604AC52-6C7D-4271-B661-080EC04C7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A4CBD87-3E64-41C7-807D-72B05B91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6F9E0-61AD-4535-8DBC-AE2D51BE64A0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33B797-F2DA-43BF-9433-2B1910BF3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4764A5A-8AD6-490B-AE09-8444B06CD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F0D3B-88CD-49DB-BE05-C214037AA1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512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38B45-91F2-4522-91BC-C5F5C6C02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9B16BE9-2665-40A2-862C-1D0B5848E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F13F485-00FB-41DB-B117-1FEEFA4C3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EF3E9ED-C785-4032-BF70-B295FBA8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6F9E0-61AD-4535-8DBC-AE2D51BE64A0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72540EA-4D05-4BAB-95CD-7642B2564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3B21220-D8F2-4385-A919-3308C6E9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F0D3B-88CD-49DB-BE05-C214037AA1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564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8CDBCA1-E52D-4328-A287-FA156EC4F04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9C3583C-D448-4289-A92E-55B0FE1CCD9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941C1-7A44-4444-B720-10456CBB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91AF18-8B49-4C85-A41A-E6E14DFBF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610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B1CFB433-F58F-43EF-8FA5-42967437DC6F}"/>
              </a:ext>
            </a:extLst>
          </p:cNvPr>
          <p:cNvSpPr txBox="1">
            <a:spLocks/>
          </p:cNvSpPr>
          <p:nvPr/>
        </p:nvSpPr>
        <p:spPr>
          <a:xfrm>
            <a:off x="838200" y="2200094"/>
            <a:ext cx="10515600" cy="2363724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i-FI" sz="6000" b="1" dirty="0">
                <a:solidFill>
                  <a:srgbClr val="000000"/>
                </a:solidFill>
                <a:latin typeface="Calibri" panose="020F0502020204030204" pitchFamily="34" charset="0"/>
              </a:rPr>
              <a:t>12 Argumentointi filosofisena työvälineenä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i-FI" sz="4400" dirty="0">
                <a:solidFill>
                  <a:srgbClr val="000000"/>
                </a:solidFill>
                <a:latin typeface="Calibri" panose="020F0502020204030204" pitchFamily="34" charset="0"/>
              </a:rPr>
              <a:t>Ydinsisällöt</a:t>
            </a:r>
            <a:endParaRPr lang="fi-FI" sz="5200" dirty="0"/>
          </a:p>
        </p:txBody>
      </p:sp>
    </p:spTree>
    <p:extLst>
      <p:ext uri="{BB962C8B-B14F-4D97-AF65-F5344CB8AC3E}">
        <p14:creationId xmlns:p14="http://schemas.microsoft.com/office/powerpoint/2010/main" val="2707846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27050" y="460375"/>
            <a:ext cx="11210859" cy="9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fi-FI" dirty="0">
                <a:latin typeface="+mn-lt"/>
              </a:rPr>
              <a:t>Taito, s. 112: Retoristen keinojen tunnistaminen</a:t>
            </a:r>
            <a:endParaRPr dirty="0">
              <a:latin typeface="+mn-lt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50A7273-4794-4C9C-9D8D-8F5A2019CCB0}"/>
              </a:ext>
            </a:extLst>
          </p:cNvPr>
          <p:cNvSpPr txBox="1"/>
          <p:nvPr/>
        </p:nvSpPr>
        <p:spPr>
          <a:xfrm>
            <a:off x="527051" y="1720840"/>
            <a:ext cx="652689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1338" indent="-54133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Ethos-keinojen tunnistamiseksi pitää kysyä, millä keinoilla puhuja tai kirjoittaja yrittää tehdä itsestään uskottavan (esimerkiksi oman asiantuntemuksen korostaminen).</a:t>
            </a:r>
            <a:endParaRPr lang="fi-FI" sz="3600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3" name="Kuva 2" descr="Kuva, joka sisältää kohteen henkilö, sininen, päällä pitäminen, takki&#10;&#10;Kuvaus luotu automaattisesti">
            <a:extLst>
              <a:ext uri="{FF2B5EF4-FFF2-40B4-BE49-F238E27FC236}">
                <a16:creationId xmlns:a16="http://schemas.microsoft.com/office/drawing/2014/main" id="{2DAAC7D7-EC7E-44DF-B40F-388CB9EC1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592" y="1720840"/>
            <a:ext cx="3194383" cy="47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31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27050" y="460375"/>
            <a:ext cx="11210859" cy="9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fi-FI" dirty="0">
                <a:latin typeface="+mn-lt"/>
              </a:rPr>
              <a:t>Taito, s. 112: Retoristen keinojen tunnistaminen</a:t>
            </a:r>
            <a:endParaRPr dirty="0">
              <a:latin typeface="+mn-lt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50A7273-4794-4C9C-9D8D-8F5A2019CCB0}"/>
              </a:ext>
            </a:extLst>
          </p:cNvPr>
          <p:cNvSpPr txBox="1"/>
          <p:nvPr/>
        </p:nvSpPr>
        <p:spPr>
          <a:xfrm>
            <a:off x="527051" y="1720840"/>
            <a:ext cx="75066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1338" indent="-54133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Pathos</a:t>
            </a:r>
            <a:r>
              <a:rPr lang="fi-FI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-keinot löytyvät kysymällä, miten puhuja tai kirjoittaja ottaa yleisönsä huomioon ja yrittää houkutella heitä puolelleen (esimerkiksi uhkailu tai mielistely).</a:t>
            </a:r>
            <a:endParaRPr lang="fi-FI" sz="3600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3" name="Kuva 2" descr="Kuva, joka sisältää kohteen henkilö, mies, sisä, poseeraaminen&#10;&#10;Kuvaus luotu automaattisesti">
            <a:extLst>
              <a:ext uri="{FF2B5EF4-FFF2-40B4-BE49-F238E27FC236}">
                <a16:creationId xmlns:a16="http://schemas.microsoft.com/office/drawing/2014/main" id="{8C6E983A-571D-4ACC-80C7-2DD23DB7A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659" y="1617609"/>
            <a:ext cx="3495341" cy="524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9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27050" y="460375"/>
            <a:ext cx="10940271" cy="9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US" dirty="0" err="1">
                <a:latin typeface="+mn-lt"/>
              </a:rPr>
              <a:t>Lähtökohtalauseiden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arvioiminen</a:t>
            </a:r>
            <a:endParaRPr dirty="0">
              <a:latin typeface="+mn-lt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50A7273-4794-4C9C-9D8D-8F5A2019CCB0}"/>
              </a:ext>
            </a:extLst>
          </p:cNvPr>
          <p:cNvSpPr txBox="1"/>
          <p:nvPr/>
        </p:nvSpPr>
        <p:spPr>
          <a:xfrm>
            <a:off x="527050" y="1395575"/>
            <a:ext cx="11137900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fi-FI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Lähtökohtalauseita voidaan koetella tarkastelemalla kiinnittämällä huomiota kolmeen asiaan:</a:t>
            </a:r>
          </a:p>
          <a:p>
            <a:pPr lvl="1">
              <a:spcBef>
                <a:spcPts val="1000"/>
              </a:spcBef>
            </a:pPr>
            <a:r>
              <a:rPr lang="fi-FI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 Tarkastele lähtökohtalauseiden totuudenmukaisuutta.</a:t>
            </a:r>
          </a:p>
          <a:p>
            <a:pPr lvl="1">
              <a:spcBef>
                <a:spcPts val="1000"/>
              </a:spcBef>
            </a:pPr>
            <a:r>
              <a:rPr lang="fi-FI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 Tutki, sopivatko lähtökohtalauseet yhteen toistensa kanssa.</a:t>
            </a:r>
          </a:p>
          <a:p>
            <a:pPr lvl="1">
              <a:spcBef>
                <a:spcPts val="1000"/>
              </a:spcBef>
            </a:pPr>
            <a:r>
              <a:rPr lang="fi-FI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 Arvioi, kuinka tärkeitä lähtökohtalauseet ovat johtopäätöksen kannalta.</a:t>
            </a:r>
          </a:p>
          <a:p>
            <a:br>
              <a:rPr lang="fi-FI" sz="3600" dirty="0"/>
            </a:br>
            <a:endParaRPr lang="fi-FI" sz="3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09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27050" y="460375"/>
            <a:ext cx="10940271" cy="9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US" dirty="0" err="1">
                <a:latin typeface="+mn-lt"/>
              </a:rPr>
              <a:t>Päättelyn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hyvyyden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testaaminen</a:t>
            </a:r>
            <a:endParaRPr dirty="0">
              <a:latin typeface="+mn-lt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50A7273-4794-4C9C-9D8D-8F5A2019CCB0}"/>
              </a:ext>
            </a:extLst>
          </p:cNvPr>
          <p:cNvSpPr txBox="1"/>
          <p:nvPr/>
        </p:nvSpPr>
        <p:spPr>
          <a:xfrm>
            <a:off x="527050" y="1395575"/>
            <a:ext cx="10501732" cy="36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fi-FI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 Tarkista, ovatko premissit tosia.</a:t>
            </a: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fi-FI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 Sopivatko premissit yhteen toistensa kanssa?</a:t>
            </a: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fi-FI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 Kuinka vahva linkki yhdistää premissit johtopäätökseen?</a:t>
            </a:r>
          </a:p>
          <a:p>
            <a:br>
              <a:rPr lang="fi-FI" sz="3600" dirty="0"/>
            </a:br>
            <a:endParaRPr lang="fi-FI" sz="3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81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27050" y="460375"/>
            <a:ext cx="10940271" cy="9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US" dirty="0" err="1">
                <a:latin typeface="+mn-lt"/>
              </a:rPr>
              <a:t>Päättelyn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oikeellisuuden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arvioiminen</a:t>
            </a:r>
            <a:r>
              <a:rPr lang="en-US" dirty="0">
                <a:latin typeface="+mn-lt"/>
              </a:rPr>
              <a:t> </a:t>
            </a:r>
            <a:endParaRPr dirty="0">
              <a:latin typeface="+mn-lt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50A7273-4794-4C9C-9D8D-8F5A2019CCB0}"/>
              </a:ext>
            </a:extLst>
          </p:cNvPr>
          <p:cNvSpPr txBox="1"/>
          <p:nvPr/>
        </p:nvSpPr>
        <p:spPr>
          <a:xfrm>
            <a:off x="527050" y="1778130"/>
            <a:ext cx="11137900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Tärkein tapa tarkastella päättelyn oikeellisuutta on se loogisen rakenteen arvioiminen.</a:t>
            </a:r>
          </a:p>
          <a:p>
            <a:pPr marL="457200" indent="-457200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Jos päättelyyn sisältyy looginen virhe, johtopäätökseen ei voida päätyä lähtökohtalauseiden perusteella. Johtopäätös on väärä.</a:t>
            </a:r>
          </a:p>
          <a:p>
            <a:pPr marL="457200" indent="-457200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Päättely voi olla huonoa, vaikka varsinaista loogista virhettä ei voitaisikaan osoittaa.</a:t>
            </a:r>
          </a:p>
          <a:p>
            <a:pPr marL="457200" indent="-457200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Heikkous johtuu yleensä siitä, että perustelut eivät tue johtopäätöstä riittävästi tai oikealla tavalla. Linkki lähtökohtalauseiden ja johtopäätöksen välillä jää heikoksi.</a:t>
            </a:r>
          </a:p>
        </p:txBody>
      </p:sp>
    </p:spTree>
    <p:extLst>
      <p:ext uri="{BB962C8B-B14F-4D97-AF65-F5344CB8AC3E}">
        <p14:creationId xmlns:p14="http://schemas.microsoft.com/office/powerpoint/2010/main" val="160491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81272199-3F47-402C-828C-D91B411A7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045" y="593197"/>
            <a:ext cx="9026943" cy="60781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27050" y="460375"/>
            <a:ext cx="10940271" cy="9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US" dirty="0" err="1">
                <a:latin typeface="+mn-lt"/>
              </a:rPr>
              <a:t>Väitteiden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keskinäisen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paremmuuden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arvioiminen</a:t>
            </a:r>
            <a:endParaRPr dirty="0">
              <a:latin typeface="+mn-lt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50A7273-4794-4C9C-9D8D-8F5A2019CCB0}"/>
              </a:ext>
            </a:extLst>
          </p:cNvPr>
          <p:cNvSpPr txBox="1"/>
          <p:nvPr/>
        </p:nvSpPr>
        <p:spPr>
          <a:xfrm>
            <a:off x="527050" y="1612812"/>
            <a:ext cx="10501732" cy="4780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fi-FI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Keskenään ristiriitaisten väitteiden paremmuutta voidaan arvioida tutkimalla niiden perusteluita.</a:t>
            </a:r>
            <a:endParaRPr lang="fi-FI" sz="3600" b="0" dirty="0">
              <a:effectLst/>
            </a:endParaRPr>
          </a:p>
          <a:p>
            <a:pPr marL="541338" indent="-363538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Millaisia premissejä on käytetty?</a:t>
            </a:r>
          </a:p>
          <a:p>
            <a:pPr marL="541338" indent="-36353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Onko päättely tehty oikein?</a:t>
            </a: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fi-FI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Ihanteellinen argumentti on tosista premisseistä oikean päättelyn varassa seuraava johtopäätös. </a:t>
            </a:r>
            <a:endParaRPr lang="fi-FI" sz="3600" b="0" dirty="0">
              <a:effectLst/>
            </a:endParaRPr>
          </a:p>
          <a:p>
            <a:br>
              <a:rPr lang="fi-FI" sz="3600" dirty="0"/>
            </a:br>
            <a:endParaRPr lang="fi-FI" sz="3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1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27051" y="460375"/>
            <a:ext cx="10091600" cy="9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US" dirty="0" err="1">
                <a:latin typeface="+mn-lt"/>
              </a:rPr>
              <a:t>Argumentin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arvioiminen</a:t>
            </a:r>
            <a:endParaRPr dirty="0">
              <a:latin typeface="+mn-lt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50A7273-4794-4C9C-9D8D-8F5A2019CCB0}"/>
              </a:ext>
            </a:extLst>
          </p:cNvPr>
          <p:cNvSpPr txBox="1"/>
          <p:nvPr/>
        </p:nvSpPr>
        <p:spPr>
          <a:xfrm>
            <a:off x="527052" y="1553247"/>
            <a:ext cx="11033577" cy="3595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-44767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Argumenttia voidaan arvioida sen osien kautta.</a:t>
            </a:r>
          </a:p>
          <a:p>
            <a:pPr marL="447675" indent="-44767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3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7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Ovatko </a:t>
            </a:r>
            <a:r>
              <a:rPr lang="fi-FI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perustelut</a:t>
            </a:r>
            <a:r>
              <a:rPr lang="fi-FI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hyväksyttäviä? Miten ne liittyvät toisiinsa?</a:t>
            </a:r>
          </a:p>
          <a:p>
            <a:pPr marL="742950" lvl="1" indent="-285750" rtl="0" fontAlgn="base">
              <a:spcBef>
                <a:spcPts val="7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Yhdistääkö </a:t>
            </a:r>
            <a:r>
              <a:rPr lang="fi-FI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linkki</a:t>
            </a:r>
            <a:r>
              <a:rPr lang="fi-FI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perustelut ja väitteen riittävän vahvasti?</a:t>
            </a:r>
            <a:endParaRPr lang="fi-FI" sz="3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77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186FB461-C4CA-4480-97F1-79F8E5DC7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29" y="933061"/>
            <a:ext cx="11846942" cy="45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0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27050" y="460375"/>
            <a:ext cx="11210859" cy="9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fi-FI" dirty="0">
                <a:latin typeface="+mn-lt"/>
              </a:rPr>
              <a:t>Taito, s. 112: Retoristen keinojen tunnistaminen</a:t>
            </a:r>
            <a:endParaRPr dirty="0">
              <a:latin typeface="+mn-lt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50A7273-4794-4C9C-9D8D-8F5A2019CCB0}"/>
              </a:ext>
            </a:extLst>
          </p:cNvPr>
          <p:cNvSpPr txBox="1"/>
          <p:nvPr/>
        </p:nvSpPr>
        <p:spPr>
          <a:xfrm>
            <a:off x="527051" y="1720840"/>
            <a:ext cx="106136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1338" indent="-54133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3600" b="0" i="0" u="none" strike="noStrike" dirty="0">
                <a:solidFill>
                  <a:srgbClr val="000000"/>
                </a:solidFill>
                <a:effectLst/>
              </a:rPr>
              <a:t>Argumentaation tavoitteena on aina vakuuttaminen. Retoriikan eri keinot tukevat tätä tavoitetta.</a:t>
            </a:r>
            <a:endParaRPr lang="fi-FI" sz="3600" dirty="0">
              <a:solidFill>
                <a:srgbClr val="000000"/>
              </a:solidFill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fi-FI" sz="3600" b="1" i="0" u="none" strike="noStrike" dirty="0">
              <a:solidFill>
                <a:srgbClr val="000000"/>
              </a:solidFill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i-FI" sz="3600" b="1" i="0" u="none" strike="noStrike" dirty="0">
                <a:solidFill>
                  <a:srgbClr val="000000"/>
                </a:solidFill>
                <a:effectLst/>
              </a:rPr>
              <a:t>a) Logos: </a:t>
            </a:r>
            <a:r>
              <a:rPr lang="fi-FI" sz="3600" b="0" i="0" u="none" strike="noStrike" dirty="0">
                <a:solidFill>
                  <a:srgbClr val="000000"/>
                </a:solidFill>
                <a:effectLst/>
              </a:rPr>
              <a:t>asia-argumentaatio</a:t>
            </a:r>
            <a:endParaRPr lang="fi-FI" sz="3600" b="1" dirty="0">
              <a:solidFill>
                <a:srgbClr val="000000"/>
              </a:solidFill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fi-FI" sz="3600" b="1" i="0" u="none" strike="noStrike" dirty="0">
                <a:solidFill>
                  <a:srgbClr val="000000"/>
                </a:solidFill>
                <a:effectLst/>
              </a:rPr>
              <a:t>b) Ethos: </a:t>
            </a:r>
            <a:r>
              <a:rPr lang="fi-FI" sz="3600" b="0" i="0" u="none" strike="noStrike" dirty="0">
                <a:solidFill>
                  <a:srgbClr val="000000"/>
                </a:solidFill>
                <a:effectLst/>
              </a:rPr>
              <a:t>argumentin esittäjän uskottavuus</a:t>
            </a:r>
            <a:endParaRPr lang="fi-FI" sz="3600" b="1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fi-FI" sz="3600" b="1" i="0" u="none" strike="noStrike" dirty="0">
                <a:solidFill>
                  <a:srgbClr val="000000"/>
                </a:solidFill>
                <a:effectLst/>
              </a:rPr>
              <a:t>c) Pathos: </a:t>
            </a:r>
            <a:r>
              <a:rPr lang="fi-FI" sz="3600" b="0" i="0" u="none" strike="noStrike" dirty="0">
                <a:solidFill>
                  <a:srgbClr val="000000"/>
                </a:solidFill>
                <a:effectLst/>
              </a:rPr>
              <a:t>yleisön vastaanottavuus</a:t>
            </a:r>
          </a:p>
        </p:txBody>
      </p:sp>
    </p:spTree>
    <p:extLst>
      <p:ext uri="{BB962C8B-B14F-4D97-AF65-F5344CB8AC3E}">
        <p14:creationId xmlns:p14="http://schemas.microsoft.com/office/powerpoint/2010/main" val="3894894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333</Words>
  <Application>Microsoft Office PowerPoint</Application>
  <PresentationFormat>Laajakuva</PresentationFormat>
  <Paragraphs>43</Paragraphs>
  <Slides>11</Slides>
  <Notes>10</Notes>
  <HiddenSlides>2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Mukautettu suunnittelumalli</vt:lpstr>
      <vt:lpstr>PowerPoint-esitys</vt:lpstr>
      <vt:lpstr>Lähtökohtalauseiden arvioiminen</vt:lpstr>
      <vt:lpstr>Päättelyn hyvyyden testaaminen</vt:lpstr>
      <vt:lpstr>Päättelyn oikeellisuuden arvioiminen </vt:lpstr>
      <vt:lpstr>PowerPoint-esitys</vt:lpstr>
      <vt:lpstr>Väitteiden keskinäisen paremmuuden arvioiminen</vt:lpstr>
      <vt:lpstr>Argumentin arvioiminen</vt:lpstr>
      <vt:lpstr>PowerPoint-esitys</vt:lpstr>
      <vt:lpstr>Taito, s. 112: Retoristen keinojen tunnistaminen</vt:lpstr>
      <vt:lpstr>Taito, s. 112: Retoristen keinojen tunnistaminen</vt:lpstr>
      <vt:lpstr>Taito, s. 112: Retoristen keinojen tunnistaminen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Riina Lahtinen</dc:creator>
  <cp:lastModifiedBy>Heikki Siitonen</cp:lastModifiedBy>
  <cp:revision>21</cp:revision>
  <dcterms:created xsi:type="dcterms:W3CDTF">2021-07-07T06:35:50Z</dcterms:created>
  <dcterms:modified xsi:type="dcterms:W3CDTF">2022-09-13T11:29:40Z</dcterms:modified>
</cp:coreProperties>
</file>