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62" r:id="rId4"/>
    <p:sldId id="258" r:id="rId5"/>
    <p:sldId id="272" r:id="rId6"/>
    <p:sldId id="273" r:id="rId7"/>
    <p:sldId id="263" r:id="rId8"/>
    <p:sldId id="260" r:id="rId9"/>
    <p:sldId id="261" r:id="rId10"/>
    <p:sldId id="275" r:id="rId11"/>
    <p:sldId id="264" r:id="rId12"/>
    <p:sldId id="270"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A4BE8E-AF4F-4B52-94EC-186680733AC0}" v="42" dt="2022-09-12T08:10:59.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77" d="100"/>
          <a:sy n="77" d="100"/>
        </p:scale>
        <p:origin x="2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kki Siitonen" userId="9b427252-67e5-47c6-9377-4f43663c5067" providerId="ADAL" clId="{6EA4BE8E-AF4F-4B52-94EC-186680733AC0}"/>
    <pc:docChg chg="undo redo custSel addSld delSld modSld sldOrd">
      <pc:chgData name="Heikki Siitonen" userId="9b427252-67e5-47c6-9377-4f43663c5067" providerId="ADAL" clId="{6EA4BE8E-AF4F-4B52-94EC-186680733AC0}" dt="2022-09-12T09:42:36.546" v="128"/>
      <pc:docMkLst>
        <pc:docMk/>
      </pc:docMkLst>
      <pc:sldChg chg="addSp delSp modSp mod setBg">
        <pc:chgData name="Heikki Siitonen" userId="9b427252-67e5-47c6-9377-4f43663c5067" providerId="ADAL" clId="{6EA4BE8E-AF4F-4B52-94EC-186680733AC0}" dt="2022-09-09T05:52:47.585" v="70" actId="404"/>
        <pc:sldMkLst>
          <pc:docMk/>
          <pc:sldMk cId="2980416878" sldId="261"/>
        </pc:sldMkLst>
        <pc:spChg chg="mod">
          <ac:chgData name="Heikki Siitonen" userId="9b427252-67e5-47c6-9377-4f43663c5067" providerId="ADAL" clId="{6EA4BE8E-AF4F-4B52-94EC-186680733AC0}" dt="2022-09-09T05:52:35.929" v="64" actId="26606"/>
          <ac:spMkLst>
            <pc:docMk/>
            <pc:sldMk cId="2980416878" sldId="261"/>
            <ac:spMk id="2" creationId="{B6F3071F-7519-46DA-A7B1-6E03EBE28BC1}"/>
          </ac:spMkLst>
        </pc:spChg>
        <pc:spChg chg="mod ord">
          <ac:chgData name="Heikki Siitonen" userId="9b427252-67e5-47c6-9377-4f43663c5067" providerId="ADAL" clId="{6EA4BE8E-AF4F-4B52-94EC-186680733AC0}" dt="2022-09-09T05:52:47.585" v="70" actId="404"/>
          <ac:spMkLst>
            <pc:docMk/>
            <pc:sldMk cId="2980416878" sldId="261"/>
            <ac:spMk id="4" creationId="{FFC1B913-0292-409C-B4C6-5CADC513DD75}"/>
          </ac:spMkLst>
        </pc:spChg>
        <pc:spChg chg="add del">
          <ac:chgData name="Heikki Siitonen" userId="9b427252-67e5-47c6-9377-4f43663c5067" providerId="ADAL" clId="{6EA4BE8E-AF4F-4B52-94EC-186680733AC0}" dt="2022-09-09T05:52:35.911" v="63" actId="26606"/>
          <ac:spMkLst>
            <pc:docMk/>
            <pc:sldMk cId="2980416878" sldId="261"/>
            <ac:spMk id="4103" creationId="{79BB35BC-D5C2-4C8B-A22A-A71E6191913B}"/>
          </ac:spMkLst>
        </pc:spChg>
        <pc:spChg chg="add">
          <ac:chgData name="Heikki Siitonen" userId="9b427252-67e5-47c6-9377-4f43663c5067" providerId="ADAL" clId="{6EA4BE8E-AF4F-4B52-94EC-186680733AC0}" dt="2022-09-09T05:52:35.929" v="64" actId="26606"/>
          <ac:spMkLst>
            <pc:docMk/>
            <pc:sldMk cId="2980416878" sldId="261"/>
            <ac:spMk id="4105" creationId="{D009D6D5-DAC2-4A8B-A17A-E206B9012D09}"/>
          </ac:spMkLst>
        </pc:spChg>
        <pc:picChg chg="add mod">
          <ac:chgData name="Heikki Siitonen" userId="9b427252-67e5-47c6-9377-4f43663c5067" providerId="ADAL" clId="{6EA4BE8E-AF4F-4B52-94EC-186680733AC0}" dt="2022-09-09T05:52:35.929" v="64" actId="26606"/>
          <ac:picMkLst>
            <pc:docMk/>
            <pc:sldMk cId="2980416878" sldId="261"/>
            <ac:picMk id="4098" creationId="{232FE947-4C48-4099-9AF4-527E88CBB5BD}"/>
          </ac:picMkLst>
        </pc:picChg>
      </pc:sldChg>
      <pc:sldChg chg="ord">
        <pc:chgData name="Heikki Siitonen" userId="9b427252-67e5-47c6-9377-4f43663c5067" providerId="ADAL" clId="{6EA4BE8E-AF4F-4B52-94EC-186680733AC0}" dt="2022-09-09T05:53:10.310" v="72"/>
        <pc:sldMkLst>
          <pc:docMk/>
          <pc:sldMk cId="2283377787" sldId="262"/>
        </pc:sldMkLst>
      </pc:sldChg>
      <pc:sldChg chg="ord">
        <pc:chgData name="Heikki Siitonen" userId="9b427252-67e5-47c6-9377-4f43663c5067" providerId="ADAL" clId="{6EA4BE8E-AF4F-4B52-94EC-186680733AC0}" dt="2022-09-12T09:42:36.546" v="128"/>
        <pc:sldMkLst>
          <pc:docMk/>
          <pc:sldMk cId="3283362288" sldId="270"/>
        </pc:sldMkLst>
      </pc:sldChg>
      <pc:sldChg chg="addSp modSp mod">
        <pc:chgData name="Heikki Siitonen" userId="9b427252-67e5-47c6-9377-4f43663c5067" providerId="ADAL" clId="{6EA4BE8E-AF4F-4B52-94EC-186680733AC0}" dt="2022-09-09T05:50:56.369" v="60" actId="1076"/>
        <pc:sldMkLst>
          <pc:docMk/>
          <pc:sldMk cId="2672277202" sldId="272"/>
        </pc:sldMkLst>
        <pc:spChg chg="mod">
          <ac:chgData name="Heikki Siitonen" userId="9b427252-67e5-47c6-9377-4f43663c5067" providerId="ADAL" clId="{6EA4BE8E-AF4F-4B52-94EC-186680733AC0}" dt="2022-09-09T05:49:57.168" v="29" actId="404"/>
          <ac:spMkLst>
            <pc:docMk/>
            <pc:sldMk cId="2672277202" sldId="272"/>
            <ac:spMk id="2" creationId="{422138BA-3288-4818-98DC-21C497261483}"/>
          </ac:spMkLst>
        </pc:spChg>
        <pc:spChg chg="add mod">
          <ac:chgData name="Heikki Siitonen" userId="9b427252-67e5-47c6-9377-4f43663c5067" providerId="ADAL" clId="{6EA4BE8E-AF4F-4B52-94EC-186680733AC0}" dt="2022-09-09T05:50:56.369" v="60" actId="1076"/>
          <ac:spMkLst>
            <pc:docMk/>
            <pc:sldMk cId="2672277202" sldId="272"/>
            <ac:spMk id="5" creationId="{5F521850-4408-4187-BC16-6AAA492B20F7}"/>
          </ac:spMkLst>
        </pc:spChg>
        <pc:picChg chg="mod">
          <ac:chgData name="Heikki Siitonen" userId="9b427252-67e5-47c6-9377-4f43663c5067" providerId="ADAL" clId="{6EA4BE8E-AF4F-4B52-94EC-186680733AC0}" dt="2022-09-09T05:50:09.022" v="32" actId="14100"/>
          <ac:picMkLst>
            <pc:docMk/>
            <pc:sldMk cId="2672277202" sldId="272"/>
            <ac:picMk id="3075" creationId="{5EFE7048-CFA1-45E2-8901-728B45B92EAC}"/>
          </ac:picMkLst>
        </pc:picChg>
        <pc:picChg chg="add mod">
          <ac:chgData name="Heikki Siitonen" userId="9b427252-67e5-47c6-9377-4f43663c5067" providerId="ADAL" clId="{6EA4BE8E-AF4F-4B52-94EC-186680733AC0}" dt="2022-09-09T05:50:18.366" v="35" actId="14100"/>
          <ac:picMkLst>
            <pc:docMk/>
            <pc:sldMk cId="2672277202" sldId="272"/>
            <ac:picMk id="3077" creationId="{66324230-C534-4A62-9E21-D1A178287BBC}"/>
          </ac:picMkLst>
        </pc:picChg>
      </pc:sldChg>
      <pc:sldChg chg="new del">
        <pc:chgData name="Heikki Siitonen" userId="9b427252-67e5-47c6-9377-4f43663c5067" providerId="ADAL" clId="{6EA4BE8E-AF4F-4B52-94EC-186680733AC0}" dt="2022-09-12T09:11:59.644" v="86" actId="2696"/>
        <pc:sldMkLst>
          <pc:docMk/>
          <pc:sldMk cId="2195987879" sldId="274"/>
        </pc:sldMkLst>
      </pc:sldChg>
      <pc:sldChg chg="modSp add mod">
        <pc:chgData name="Heikki Siitonen" userId="9b427252-67e5-47c6-9377-4f43663c5067" providerId="ADAL" clId="{6EA4BE8E-AF4F-4B52-94EC-186680733AC0}" dt="2022-09-12T09:42:12.468" v="126" actId="20577"/>
        <pc:sldMkLst>
          <pc:docMk/>
          <pc:sldMk cId="3894894028" sldId="275"/>
        </pc:sldMkLst>
        <pc:spChg chg="mod">
          <ac:chgData name="Heikki Siitonen" userId="9b427252-67e5-47c6-9377-4f43663c5067" providerId="ADAL" clId="{6EA4BE8E-AF4F-4B52-94EC-186680733AC0}" dt="2022-09-12T09:40:21.384" v="106" actId="404"/>
          <ac:spMkLst>
            <pc:docMk/>
            <pc:sldMk cId="3894894028" sldId="275"/>
            <ac:spMk id="9" creationId="{450A7273-4794-4C9C-9D8D-8F5A2019CCB0}"/>
          </ac:spMkLst>
        </pc:spChg>
        <pc:spChg chg="mod">
          <ac:chgData name="Heikki Siitonen" userId="9b427252-67e5-47c6-9377-4f43663c5067" providerId="ADAL" clId="{6EA4BE8E-AF4F-4B52-94EC-186680733AC0}" dt="2022-09-12T09:42:12.468" v="126" actId="20577"/>
          <ac:spMkLst>
            <pc:docMk/>
            <pc:sldMk cId="3894894028" sldId="275"/>
            <ac:spMk id="67" creationId="{00000000-0000-0000-0000-000000000000}"/>
          </ac:spMkLst>
        </pc:spChg>
        <pc:picChg chg="mod">
          <ac:chgData name="Heikki Siitonen" userId="9b427252-67e5-47c6-9377-4f43663c5067" providerId="ADAL" clId="{6EA4BE8E-AF4F-4B52-94EC-186680733AC0}" dt="2022-09-12T09:11:53.165" v="85" actId="1076"/>
          <ac:picMkLst>
            <pc:docMk/>
            <pc:sldMk cId="3894894028" sldId="275"/>
            <ac:picMk id="4" creationId="{37DF5996-9074-4A21-B867-352CC5EB633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AC651-8B92-4F07-88F3-D39A8C5082CA}" type="datetimeFigureOut">
              <a:rPr lang="fi-FI" smtClean="0"/>
              <a:t>12.9.2022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30A31-4127-4CF5-A9A6-1664C8592EDE}" type="slidenum">
              <a:rPr lang="fi-FI" smtClean="0"/>
              <a:t>‹#›</a:t>
            </a:fld>
            <a:endParaRPr lang="fi-FI"/>
          </a:p>
        </p:txBody>
      </p:sp>
    </p:spTree>
    <p:extLst>
      <p:ext uri="{BB962C8B-B14F-4D97-AF65-F5344CB8AC3E}">
        <p14:creationId xmlns:p14="http://schemas.microsoft.com/office/powerpoint/2010/main" val="228015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5b143c7fc_0_5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64" name="Google Shape;64;gb5b143c7fc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28480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F23BEC1-28C2-4FC6-A946-69BE106B5BAF}"/>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12.9.2022</a:t>
            </a:fld>
            <a:endParaRPr lang="fi-FI"/>
          </a:p>
        </p:txBody>
      </p:sp>
      <p:sp>
        <p:nvSpPr>
          <p:cNvPr id="5" name="Alatunnisteen paikkamerkki 4">
            <a:extLst>
              <a:ext uri="{FF2B5EF4-FFF2-40B4-BE49-F238E27FC236}">
                <a16:creationId xmlns:a16="http://schemas.microsoft.com/office/drawing/2014/main" id="{D7E919A6-096E-4E5F-A86A-83A33F49425A}"/>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7D69B80D-40A9-4747-9887-F4099C71D26E}"/>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72258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121715-AA51-4BFF-BE7E-5E6C4877B334}"/>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B73E101-B8E3-49F4-BC57-D732F3A86ECE}"/>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28C3D3B-48D0-4382-A309-D0AAEC1C8E99}"/>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12.9.2022</a:t>
            </a:fld>
            <a:endParaRPr lang="fi-FI"/>
          </a:p>
        </p:txBody>
      </p:sp>
      <p:sp>
        <p:nvSpPr>
          <p:cNvPr id="5" name="Alatunnisteen paikkamerkki 4">
            <a:extLst>
              <a:ext uri="{FF2B5EF4-FFF2-40B4-BE49-F238E27FC236}">
                <a16:creationId xmlns:a16="http://schemas.microsoft.com/office/drawing/2014/main" id="{2539673C-7ED4-4B06-BDC8-C2749DBED097}"/>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D7C95E28-5C7D-4A57-8127-DE530943E7A8}"/>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34446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99E89738-42C2-4D44-B273-DDDDE03E7F95}"/>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B42B5C6-703E-431A-85EA-081BEDC66B9B}"/>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5F038F5-B8DB-439D-8CB0-289FC246A388}"/>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12.9.2022</a:t>
            </a:fld>
            <a:endParaRPr lang="fi-FI"/>
          </a:p>
        </p:txBody>
      </p:sp>
      <p:sp>
        <p:nvSpPr>
          <p:cNvPr id="5" name="Alatunnisteen paikkamerkki 4">
            <a:extLst>
              <a:ext uri="{FF2B5EF4-FFF2-40B4-BE49-F238E27FC236}">
                <a16:creationId xmlns:a16="http://schemas.microsoft.com/office/drawing/2014/main" id="{D1B75246-B3AB-4B8F-BEF0-2A79A89EE328}"/>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27CF7D9E-5248-4765-9F80-B0818C7C3124}"/>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398555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83261E-BAC1-4DEA-9256-BBA5C2130F1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601D2C7-AC9E-4337-A74B-5596220B7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8816AFC6-BF5A-457C-B9A7-5D9BD4576D5D}"/>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12.9.2022</a:t>
            </a:fld>
            <a:endParaRPr lang="fi-FI"/>
          </a:p>
        </p:txBody>
      </p:sp>
      <p:sp>
        <p:nvSpPr>
          <p:cNvPr id="5" name="Alatunnisteen paikkamerkki 4">
            <a:extLst>
              <a:ext uri="{FF2B5EF4-FFF2-40B4-BE49-F238E27FC236}">
                <a16:creationId xmlns:a16="http://schemas.microsoft.com/office/drawing/2014/main" id="{9743D26A-48AC-4CA4-A85B-8CEC12C80A13}"/>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2CA934A6-BBCE-4E6A-AB79-B7D1EFAA2257}"/>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911286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AB303E-52C0-44AB-8BF0-69547B59294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AA1B404-EB89-42D6-AA46-15310D542ED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E3E2CA7-E2F5-4CE4-8AAB-94EF6C4C1431}"/>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12.9.2022</a:t>
            </a:fld>
            <a:endParaRPr lang="fi-FI"/>
          </a:p>
        </p:txBody>
      </p:sp>
      <p:sp>
        <p:nvSpPr>
          <p:cNvPr id="5" name="Alatunnisteen paikkamerkki 4">
            <a:extLst>
              <a:ext uri="{FF2B5EF4-FFF2-40B4-BE49-F238E27FC236}">
                <a16:creationId xmlns:a16="http://schemas.microsoft.com/office/drawing/2014/main" id="{F607D2BD-DFFA-4D49-A49E-292958A8645F}"/>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46273E87-EE61-4374-81B9-E10B2FCD4E9A}"/>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2596066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C080E3-5EC5-4F51-B94C-8FAB6B35F33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1701814-D44B-4310-A36F-F668E62C15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FDA8992-E6D0-4AC8-98FC-00684B7DE862}"/>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12.9.2022</a:t>
            </a:fld>
            <a:endParaRPr lang="fi-FI"/>
          </a:p>
        </p:txBody>
      </p:sp>
      <p:sp>
        <p:nvSpPr>
          <p:cNvPr id="5" name="Alatunnisteen paikkamerkki 4">
            <a:extLst>
              <a:ext uri="{FF2B5EF4-FFF2-40B4-BE49-F238E27FC236}">
                <a16:creationId xmlns:a16="http://schemas.microsoft.com/office/drawing/2014/main" id="{A5F4A448-52DF-4CDA-8ECB-A747856694ED}"/>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6D32E0F-80D0-476C-8413-3274240943E9}"/>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2441369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46E5EB-52B6-4492-A0CB-D670CBC845E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B8978DB-0419-4600-AD5B-706202103DD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04329CB-3EEB-46B1-8322-518A0A60C3F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DEC0494-9568-4212-AF3C-3CA36A48040C}"/>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12.9.2022</a:t>
            </a:fld>
            <a:endParaRPr lang="fi-FI"/>
          </a:p>
        </p:txBody>
      </p:sp>
      <p:sp>
        <p:nvSpPr>
          <p:cNvPr id="6" name="Alatunnisteen paikkamerkki 5">
            <a:extLst>
              <a:ext uri="{FF2B5EF4-FFF2-40B4-BE49-F238E27FC236}">
                <a16:creationId xmlns:a16="http://schemas.microsoft.com/office/drawing/2014/main" id="{71B7C0A8-37B5-42E1-9E30-A60C4DB6F4AA}"/>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55B470BD-7DF8-4981-8C73-28F6EB715D7F}"/>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3723464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907352-EDEE-4B6A-8A4F-17C382CB8AD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292E0EF-97CB-40DE-93AA-16FD7C317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E7468F1-3604-4013-BE7A-F999994069C7}"/>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13DB7E3-3B8D-483A-A109-B0670B5BCA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30478B6-4145-4843-B13A-9B35794B407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317708FE-77E5-4C95-8DD9-03747830E929}"/>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12.9.2022</a:t>
            </a:fld>
            <a:endParaRPr lang="fi-FI"/>
          </a:p>
        </p:txBody>
      </p:sp>
      <p:sp>
        <p:nvSpPr>
          <p:cNvPr id="8" name="Alatunnisteen paikkamerkki 7">
            <a:extLst>
              <a:ext uri="{FF2B5EF4-FFF2-40B4-BE49-F238E27FC236}">
                <a16:creationId xmlns:a16="http://schemas.microsoft.com/office/drawing/2014/main" id="{1985C746-0474-424F-A804-1F527F0D0081}"/>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9" name="Dian numeron paikkamerkki 8">
            <a:extLst>
              <a:ext uri="{FF2B5EF4-FFF2-40B4-BE49-F238E27FC236}">
                <a16:creationId xmlns:a16="http://schemas.microsoft.com/office/drawing/2014/main" id="{A5579D12-4832-4750-B055-0274438C0DB1}"/>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1975036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2C4834-EFD9-4089-95D0-11B8C852E24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99A41FF-DDC7-4C2D-9E5D-60A7F6F790EC}"/>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12.9.2022</a:t>
            </a:fld>
            <a:endParaRPr lang="fi-FI"/>
          </a:p>
        </p:txBody>
      </p:sp>
      <p:sp>
        <p:nvSpPr>
          <p:cNvPr id="4" name="Alatunnisteen paikkamerkki 3">
            <a:extLst>
              <a:ext uri="{FF2B5EF4-FFF2-40B4-BE49-F238E27FC236}">
                <a16:creationId xmlns:a16="http://schemas.microsoft.com/office/drawing/2014/main" id="{E41D3F95-E9FB-4EEE-88C6-64E9EBE8DA36}"/>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002596FD-0FF8-434F-90DB-39E40AC9F7DA}"/>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1709181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6EC218-C9F4-4B68-9BB7-9344EC1B008D}"/>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12.9.2022</a:t>
            </a:fld>
            <a:endParaRPr lang="fi-FI"/>
          </a:p>
        </p:txBody>
      </p:sp>
      <p:sp>
        <p:nvSpPr>
          <p:cNvPr id="3" name="Alatunnisteen paikkamerkki 2">
            <a:extLst>
              <a:ext uri="{FF2B5EF4-FFF2-40B4-BE49-F238E27FC236}">
                <a16:creationId xmlns:a16="http://schemas.microsoft.com/office/drawing/2014/main" id="{1FFA44E3-0AF2-45F8-B543-359D09E8D2DA}"/>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D1E9113C-D2B5-440A-BD9B-76C7C94320AD}"/>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3059585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9673B-897D-45E5-A836-44506370FA9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F0BF6CC-9950-40ED-9877-5BE0173A5B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552B1A5-C211-408F-AC85-2E9040C2E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900751E-2321-4597-ACEA-37CED935BDF3}"/>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12.9.2022</a:t>
            </a:fld>
            <a:endParaRPr lang="fi-FI"/>
          </a:p>
        </p:txBody>
      </p:sp>
      <p:sp>
        <p:nvSpPr>
          <p:cNvPr id="6" name="Alatunnisteen paikkamerkki 5">
            <a:extLst>
              <a:ext uri="{FF2B5EF4-FFF2-40B4-BE49-F238E27FC236}">
                <a16:creationId xmlns:a16="http://schemas.microsoft.com/office/drawing/2014/main" id="{2731A2ED-2907-41BF-B58A-0D65A6051736}"/>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61888252-D227-4C64-826C-CC10949B537C}"/>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412598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58FDA5-73DB-45DA-B9CC-79209FB4E6EA}"/>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37A25AC7-066F-464D-875E-467658297BF3}"/>
              </a:ext>
            </a:extLst>
          </p:cNvPr>
          <p:cNvSpPr>
            <a:spLocks noGrp="1"/>
          </p:cNvSpPr>
          <p:nvPr>
            <p:ph idx="1"/>
          </p:nvPr>
        </p:nvSpPr>
        <p:spPr>
          <a:xfrm>
            <a:off x="838200" y="1825625"/>
            <a:ext cx="105156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5A9BC6B-2354-4296-ABC8-D44DA22FC32E}"/>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12.9.2022</a:t>
            </a:fld>
            <a:endParaRPr lang="fi-FI"/>
          </a:p>
        </p:txBody>
      </p:sp>
      <p:sp>
        <p:nvSpPr>
          <p:cNvPr id="5" name="Alatunnisteen paikkamerkki 4">
            <a:extLst>
              <a:ext uri="{FF2B5EF4-FFF2-40B4-BE49-F238E27FC236}">
                <a16:creationId xmlns:a16="http://schemas.microsoft.com/office/drawing/2014/main" id="{7B9C60B3-A675-4A51-81E0-EA1DBCDA6C50}"/>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DB78CA45-B7A6-40F9-AC2D-700F7B211103}"/>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3636348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6F0D0F-DE39-4392-97D0-8CA7E23242F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244E80B-12FD-4E8C-91DD-DDC8F4E66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61FCD3E-E548-428D-A0AE-B0C6D4EC8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67E7DD0-F792-4629-84BB-7B0CFB2C1F19}"/>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12.9.2022</a:t>
            </a:fld>
            <a:endParaRPr lang="fi-FI"/>
          </a:p>
        </p:txBody>
      </p:sp>
      <p:sp>
        <p:nvSpPr>
          <p:cNvPr id="6" name="Alatunnisteen paikkamerkki 5">
            <a:extLst>
              <a:ext uri="{FF2B5EF4-FFF2-40B4-BE49-F238E27FC236}">
                <a16:creationId xmlns:a16="http://schemas.microsoft.com/office/drawing/2014/main" id="{A4C26E48-E8DF-4336-88C3-FD8C86CDD6B2}"/>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8A14A59A-2D0C-4081-9691-859730F65AA8}"/>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1448878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116C15-0A1C-44E5-AD99-576D747E1AB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EC98B72-1B21-42A0-8EBD-51A9658C576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18DF2C-7FEA-4639-9993-AD611C9E4FAB}"/>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12.9.2022</a:t>
            </a:fld>
            <a:endParaRPr lang="fi-FI"/>
          </a:p>
        </p:txBody>
      </p:sp>
      <p:sp>
        <p:nvSpPr>
          <p:cNvPr id="5" name="Alatunnisteen paikkamerkki 4">
            <a:extLst>
              <a:ext uri="{FF2B5EF4-FFF2-40B4-BE49-F238E27FC236}">
                <a16:creationId xmlns:a16="http://schemas.microsoft.com/office/drawing/2014/main" id="{CD025E14-C4FC-49CF-A5EE-C6B34E5C416C}"/>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7ED1394C-ADE7-4E08-871E-BB702D0BC0A3}"/>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2601406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2016CA6-AB29-4E6E-9134-BE154CE9775A}"/>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252CA39-03BC-4892-B06C-7E770D3DF466}"/>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562918E-6BA8-4439-A356-FAAABF46C6A3}"/>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12.9.2022</a:t>
            </a:fld>
            <a:endParaRPr lang="fi-FI"/>
          </a:p>
        </p:txBody>
      </p:sp>
      <p:sp>
        <p:nvSpPr>
          <p:cNvPr id="5" name="Alatunnisteen paikkamerkki 4">
            <a:extLst>
              <a:ext uri="{FF2B5EF4-FFF2-40B4-BE49-F238E27FC236}">
                <a16:creationId xmlns:a16="http://schemas.microsoft.com/office/drawing/2014/main" id="{9AF4B566-998C-4DE9-A21F-F3600AFDEA58}"/>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6254831D-8240-42D3-BBC7-A0C368B82660}"/>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243607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62D375-F2AC-40E8-8D61-6B23ACE4C1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B15554B-9008-4CAE-BB96-D806C41A23B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42C49B9-C31B-4A89-96C4-F12EA26054A3}"/>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12.9.2022</a:t>
            </a:fld>
            <a:endParaRPr lang="fi-FI"/>
          </a:p>
        </p:txBody>
      </p:sp>
      <p:sp>
        <p:nvSpPr>
          <p:cNvPr id="5" name="Alatunnisteen paikkamerkki 4">
            <a:extLst>
              <a:ext uri="{FF2B5EF4-FFF2-40B4-BE49-F238E27FC236}">
                <a16:creationId xmlns:a16="http://schemas.microsoft.com/office/drawing/2014/main" id="{9AC634C8-CA62-4EB3-BB0D-098ACC840A35}"/>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70F6D7EA-4CFA-4EEC-8F27-7B4A9D4D7A79}"/>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8814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BA18B6-AC42-4A2D-A07C-3B1C57AD3697}"/>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4542D3AC-224E-4E40-BE73-6BBFDA535B17}"/>
              </a:ext>
            </a:extLst>
          </p:cNvPr>
          <p:cNvSpPr>
            <a:spLocks noGrp="1"/>
          </p:cNvSpPr>
          <p:nvPr>
            <p:ph sz="half" idx="1"/>
          </p:nvPr>
        </p:nvSpPr>
        <p:spPr>
          <a:xfrm>
            <a:off x="838200" y="1825625"/>
            <a:ext cx="51816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D64FBD72-074B-4153-8105-E9FF28E1EBE7}"/>
              </a:ext>
            </a:extLst>
          </p:cNvPr>
          <p:cNvSpPr>
            <a:spLocks noGrp="1"/>
          </p:cNvSpPr>
          <p:nvPr>
            <p:ph sz="half" idx="2"/>
          </p:nvPr>
        </p:nvSpPr>
        <p:spPr>
          <a:xfrm>
            <a:off x="6172200" y="1825625"/>
            <a:ext cx="51816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D0DEA74-70D2-44BA-ACF5-9FA00DF70144}"/>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12.9.2022</a:t>
            </a:fld>
            <a:endParaRPr lang="fi-FI"/>
          </a:p>
        </p:txBody>
      </p:sp>
      <p:sp>
        <p:nvSpPr>
          <p:cNvPr id="6" name="Alatunnisteen paikkamerkki 5">
            <a:extLst>
              <a:ext uri="{FF2B5EF4-FFF2-40B4-BE49-F238E27FC236}">
                <a16:creationId xmlns:a16="http://schemas.microsoft.com/office/drawing/2014/main" id="{02ABA4D1-FFF3-4E25-9AAA-0582CEC8CE13}"/>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F4E1C256-A946-4285-B64C-580365DAADAD}"/>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9979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6F91C9-67D8-40D8-8C78-7577A3488F66}"/>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AF736A37-1608-4E77-844A-DAF5DA37DA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473DF4F-7080-479B-8702-EBF6F91EF85D}"/>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3371349-5382-4D8D-96EF-98BE607522B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20797B2-1F99-467A-8B0F-EB53D6021834}"/>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FAEFC66-87E6-43F7-A2F0-B2F31572E9BA}"/>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12.9.2022</a:t>
            </a:fld>
            <a:endParaRPr lang="fi-FI"/>
          </a:p>
        </p:txBody>
      </p:sp>
      <p:sp>
        <p:nvSpPr>
          <p:cNvPr id="8" name="Alatunnisteen paikkamerkki 7">
            <a:extLst>
              <a:ext uri="{FF2B5EF4-FFF2-40B4-BE49-F238E27FC236}">
                <a16:creationId xmlns:a16="http://schemas.microsoft.com/office/drawing/2014/main" id="{CF6F9E63-75A0-485F-84CD-B2F35D5B9D73}"/>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9" name="Dian numeron paikkamerkki 8">
            <a:extLst>
              <a:ext uri="{FF2B5EF4-FFF2-40B4-BE49-F238E27FC236}">
                <a16:creationId xmlns:a16="http://schemas.microsoft.com/office/drawing/2014/main" id="{BCA5C404-155B-4E44-BDA5-08FFE2385E89}"/>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95834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3BF968-6D44-4D59-9766-E76119F6C26F}"/>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8826262-5494-49CC-B446-EE8DBA28CA79}"/>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12.9.2022</a:t>
            </a:fld>
            <a:endParaRPr lang="fi-FI"/>
          </a:p>
        </p:txBody>
      </p:sp>
      <p:sp>
        <p:nvSpPr>
          <p:cNvPr id="4" name="Alatunnisteen paikkamerkki 3">
            <a:extLst>
              <a:ext uri="{FF2B5EF4-FFF2-40B4-BE49-F238E27FC236}">
                <a16:creationId xmlns:a16="http://schemas.microsoft.com/office/drawing/2014/main" id="{6141414A-D9EF-4770-A2DD-2A8AF4C24021}"/>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321ABE1C-0AC5-4612-9ED4-54D517625702}"/>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109498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695E277-705F-4E41-A480-E6A69756DC9F}"/>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12.9.2022</a:t>
            </a:fld>
            <a:endParaRPr lang="fi-FI"/>
          </a:p>
        </p:txBody>
      </p:sp>
      <p:sp>
        <p:nvSpPr>
          <p:cNvPr id="3" name="Alatunnisteen paikkamerkki 2">
            <a:extLst>
              <a:ext uri="{FF2B5EF4-FFF2-40B4-BE49-F238E27FC236}">
                <a16:creationId xmlns:a16="http://schemas.microsoft.com/office/drawing/2014/main" id="{DDC2315C-8AB9-4C3B-B42E-72D537C1C5BF}"/>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F26AE95A-7A24-43A9-97FA-7DB016477966}"/>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25711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838F8E-3AE7-4E51-963C-B058AC10286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AF38F17-BDDB-4E58-AB17-9C7339A48FF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B604AC52-6C7D-4271-B661-080EC04C7A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A4CBD87-3E64-41C7-807D-72B05B918E80}"/>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12.9.2022</a:t>
            </a:fld>
            <a:endParaRPr lang="fi-FI"/>
          </a:p>
        </p:txBody>
      </p:sp>
      <p:sp>
        <p:nvSpPr>
          <p:cNvPr id="6" name="Alatunnisteen paikkamerkki 5">
            <a:extLst>
              <a:ext uri="{FF2B5EF4-FFF2-40B4-BE49-F238E27FC236}">
                <a16:creationId xmlns:a16="http://schemas.microsoft.com/office/drawing/2014/main" id="{4833B797-F2DA-43BF-9433-2B1910BF3077}"/>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D4764A5A-8AD6-490B-AE09-8444B06CDA1E}"/>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379512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638B45-91F2-4522-91BC-C5F5C6C026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9B16BE9-2665-40A2-862C-1D0B5848E99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F13F485-00FB-41DB-B117-1FEEFA4C3C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EF3E9ED-C785-4032-BF70-B295FBA8E986}"/>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12.9.2022</a:t>
            </a:fld>
            <a:endParaRPr lang="fi-FI"/>
          </a:p>
        </p:txBody>
      </p:sp>
      <p:sp>
        <p:nvSpPr>
          <p:cNvPr id="6" name="Alatunnisteen paikkamerkki 5">
            <a:extLst>
              <a:ext uri="{FF2B5EF4-FFF2-40B4-BE49-F238E27FC236}">
                <a16:creationId xmlns:a16="http://schemas.microsoft.com/office/drawing/2014/main" id="{872540EA-4D05-4BAB-95CD-7642B2564D9D}"/>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63B21220-D8F2-4385-A919-3308C6E92DC3}"/>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254564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8CDBCA1-E52D-4328-A287-FA156EC4F04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03"/>
            <a:ext cx="12192000" cy="6857194"/>
          </a:xfrm>
          <a:prstGeom prst="rect">
            <a:avLst/>
          </a:prstGeom>
        </p:spPr>
      </p:pic>
    </p:spTree>
    <p:extLst>
      <p:ext uri="{BB962C8B-B14F-4D97-AF65-F5344CB8AC3E}">
        <p14:creationId xmlns:p14="http://schemas.microsoft.com/office/powerpoint/2010/main" val="109320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F9C3583C-D448-4289-A92E-55B0FE1CCD9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
        <p:nvSpPr>
          <p:cNvPr id="2" name="Otsikon paikkamerkki 1">
            <a:extLst>
              <a:ext uri="{FF2B5EF4-FFF2-40B4-BE49-F238E27FC236}">
                <a16:creationId xmlns:a16="http://schemas.microsoft.com/office/drawing/2014/main" id="{880941C1-7A44-4444-B720-10456CBB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191AF18-8B49-4C85-A41A-E6E14DFBFA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66105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B1CFB433-F58F-43EF-8FA5-42967437DC6F}"/>
              </a:ext>
            </a:extLst>
          </p:cNvPr>
          <p:cNvSpPr txBox="1">
            <a:spLocks/>
          </p:cNvSpPr>
          <p:nvPr/>
        </p:nvSpPr>
        <p:spPr>
          <a:xfrm>
            <a:off x="838200" y="2200094"/>
            <a:ext cx="10515600" cy="2252924"/>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i-FI" sz="6000" b="1" dirty="0">
                <a:solidFill>
                  <a:srgbClr val="000000"/>
                </a:solidFill>
                <a:latin typeface="Calibri" panose="020F0502020204030204" pitchFamily="34" charset="0"/>
              </a:rPr>
              <a:t>11 Päättely</a:t>
            </a:r>
          </a:p>
          <a:p>
            <a:pPr marL="0" indent="0" algn="ctr">
              <a:spcBef>
                <a:spcPts val="0"/>
              </a:spcBef>
              <a:buFont typeface="Arial" panose="020B0604020202020204" pitchFamily="34" charset="0"/>
              <a:buNone/>
            </a:pPr>
            <a:r>
              <a:rPr lang="fi-FI" sz="4400" dirty="0">
                <a:solidFill>
                  <a:srgbClr val="000000"/>
                </a:solidFill>
                <a:latin typeface="Calibri" panose="020F0502020204030204" pitchFamily="34" charset="0"/>
              </a:rPr>
              <a:t>Ydinsisällöt</a:t>
            </a:r>
            <a:endParaRPr lang="fi-FI" sz="4400" dirty="0"/>
          </a:p>
          <a:p>
            <a:pPr marL="0" indent="0" algn="ctr">
              <a:spcBef>
                <a:spcPts val="0"/>
              </a:spcBef>
              <a:buFont typeface="Arial" panose="020B0604020202020204" pitchFamily="34" charset="0"/>
              <a:buNone/>
            </a:pPr>
            <a:endParaRPr lang="fi-FI" sz="5200" dirty="0"/>
          </a:p>
        </p:txBody>
      </p:sp>
    </p:spTree>
    <p:extLst>
      <p:ext uri="{BB962C8B-B14F-4D97-AF65-F5344CB8AC3E}">
        <p14:creationId xmlns:p14="http://schemas.microsoft.com/office/powerpoint/2010/main" val="270784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1C5CD9-A042-4786-958F-679664C58572}"/>
              </a:ext>
            </a:extLst>
          </p:cNvPr>
          <p:cNvSpPr>
            <a:spLocks noGrp="1"/>
          </p:cNvSpPr>
          <p:nvPr>
            <p:ph type="title"/>
          </p:nvPr>
        </p:nvSpPr>
        <p:spPr/>
        <p:txBody>
          <a:bodyPr>
            <a:normAutofit/>
          </a:bodyPr>
          <a:lstStyle/>
          <a:p>
            <a:r>
              <a:rPr lang="fi-FI" i="0" u="none" strike="noStrike" dirty="0">
                <a:solidFill>
                  <a:srgbClr val="000000"/>
                </a:solidFill>
                <a:effectLst/>
                <a:latin typeface="Calibri" panose="020F0502020204030204" pitchFamily="34" charset="0"/>
              </a:rPr>
              <a:t>Taito, s. 100: Argumentaation tutkiminen kuvan avulla</a:t>
            </a:r>
            <a:endParaRPr lang="fi-FI" dirty="0"/>
          </a:p>
        </p:txBody>
      </p:sp>
      <p:sp>
        <p:nvSpPr>
          <p:cNvPr id="3" name="Sisällön paikkamerkki 2">
            <a:extLst>
              <a:ext uri="{FF2B5EF4-FFF2-40B4-BE49-F238E27FC236}">
                <a16:creationId xmlns:a16="http://schemas.microsoft.com/office/drawing/2014/main" id="{1110027F-9A7D-463E-82E0-0664A9AC3178}"/>
              </a:ext>
            </a:extLst>
          </p:cNvPr>
          <p:cNvSpPr>
            <a:spLocks noGrp="1"/>
          </p:cNvSpPr>
          <p:nvPr>
            <p:ph idx="1"/>
          </p:nvPr>
        </p:nvSpPr>
        <p:spPr/>
        <p:txBody>
          <a:bodyPr>
            <a:normAutofit/>
          </a:bodyPr>
          <a:lstStyle/>
          <a:p>
            <a:pPr rtl="0" fontAlgn="base">
              <a:spcBef>
                <a:spcPts val="0"/>
              </a:spcBef>
              <a:spcAft>
                <a:spcPts val="0"/>
              </a:spcAft>
              <a:buFont typeface="Arial" panose="020B0604020202020204" pitchFamily="34" charset="0"/>
              <a:buChar char="•"/>
            </a:pPr>
            <a:r>
              <a:rPr lang="fi-FI" sz="3600" b="0" i="0" u="none" strike="noStrike" dirty="0" err="1">
                <a:solidFill>
                  <a:srgbClr val="000000"/>
                </a:solidFill>
                <a:effectLst/>
                <a:latin typeface="Calibri" panose="020F0502020204030204" pitchFamily="34" charset="0"/>
              </a:rPr>
              <a:t>Venn</a:t>
            </a:r>
            <a:r>
              <a:rPr lang="fi-FI" sz="3600" b="0" i="0" u="none" strike="noStrike" dirty="0">
                <a:solidFill>
                  <a:srgbClr val="000000"/>
                </a:solidFill>
                <a:effectLst/>
                <a:latin typeface="Calibri" panose="020F0502020204030204" pitchFamily="34" charset="0"/>
              </a:rPr>
              <a:t>-diagrammeja eli pallokaavioita käytetään joukkojen matemaattisten ja  loogisten suhteiden tutkimiseen. </a:t>
            </a:r>
            <a:endParaRPr lang="fi-FI" sz="36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fi-FI" sz="3600" b="0" i="0" u="none" strike="noStrike" dirty="0">
                <a:solidFill>
                  <a:srgbClr val="000000"/>
                </a:solidFill>
                <a:effectLst/>
                <a:latin typeface="Calibri" panose="020F0502020204030204" pitchFamily="34" charset="0"/>
              </a:rPr>
              <a:t>Niillä voidaan tutkia erityisesti syllogismien loogista pätevyyttä.</a:t>
            </a:r>
            <a:endParaRPr lang="fi-FI" sz="3600" dirty="0">
              <a:solidFill>
                <a:srgbClr val="000000"/>
              </a:solidFill>
              <a:latin typeface="Arial" panose="020B0604020202020204" pitchFamily="34" charset="0"/>
            </a:endParaRPr>
          </a:p>
          <a:p>
            <a:pPr lvl="1" fontAlgn="base">
              <a:spcBef>
                <a:spcPts val="0"/>
              </a:spcBef>
            </a:pPr>
            <a:r>
              <a:rPr lang="fi-FI" sz="3200" b="0" i="0" u="none" strike="noStrike" dirty="0">
                <a:solidFill>
                  <a:srgbClr val="000000"/>
                </a:solidFill>
                <a:effectLst/>
                <a:latin typeface="Calibri" panose="020F0502020204030204" pitchFamily="34" charset="0"/>
              </a:rPr>
              <a:t>Syllogismi tarkoittaa kahta premissiä ja niistä johdettua johtopäätöstä.</a:t>
            </a:r>
            <a:endParaRPr lang="fi-FI" sz="3200" b="0" i="0" u="none" strike="noStrike" dirty="0">
              <a:solidFill>
                <a:srgbClr val="000000"/>
              </a:solidFill>
              <a:effectLst/>
              <a:latin typeface="Arial" panose="020B0604020202020204" pitchFamily="34" charset="0"/>
            </a:endParaRPr>
          </a:p>
          <a:p>
            <a:endParaRPr lang="fi-FI" sz="3600" dirty="0"/>
          </a:p>
        </p:txBody>
      </p:sp>
    </p:spTree>
    <p:extLst>
      <p:ext uri="{BB962C8B-B14F-4D97-AF65-F5344CB8AC3E}">
        <p14:creationId xmlns:p14="http://schemas.microsoft.com/office/powerpoint/2010/main" val="3445028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1C5CD9-A042-4786-958F-679664C58572}"/>
              </a:ext>
            </a:extLst>
          </p:cNvPr>
          <p:cNvSpPr>
            <a:spLocks noGrp="1"/>
          </p:cNvSpPr>
          <p:nvPr>
            <p:ph type="title"/>
          </p:nvPr>
        </p:nvSpPr>
        <p:spPr/>
        <p:txBody>
          <a:bodyPr>
            <a:normAutofit/>
          </a:bodyPr>
          <a:lstStyle/>
          <a:p>
            <a:r>
              <a:rPr lang="fi-FI" i="0" u="none" strike="noStrike" dirty="0">
                <a:solidFill>
                  <a:srgbClr val="000000"/>
                </a:solidFill>
                <a:effectLst/>
                <a:latin typeface="Calibri" panose="020F0502020204030204" pitchFamily="34" charset="0"/>
              </a:rPr>
              <a:t>Taito, s. 100: Argumentaation tutkiminen kuvan avulla</a:t>
            </a:r>
            <a:endParaRPr lang="fi-FI" dirty="0"/>
          </a:p>
        </p:txBody>
      </p:sp>
      <p:sp>
        <p:nvSpPr>
          <p:cNvPr id="3" name="Sisällön paikkamerkki 2">
            <a:extLst>
              <a:ext uri="{FF2B5EF4-FFF2-40B4-BE49-F238E27FC236}">
                <a16:creationId xmlns:a16="http://schemas.microsoft.com/office/drawing/2014/main" id="{1110027F-9A7D-463E-82E0-0664A9AC3178}"/>
              </a:ext>
            </a:extLst>
          </p:cNvPr>
          <p:cNvSpPr>
            <a:spLocks noGrp="1"/>
          </p:cNvSpPr>
          <p:nvPr>
            <p:ph idx="1"/>
          </p:nvPr>
        </p:nvSpPr>
        <p:spPr>
          <a:xfrm>
            <a:off x="838200" y="1825625"/>
            <a:ext cx="4825753" cy="1902873"/>
          </a:xfrm>
        </p:spPr>
        <p:txBody>
          <a:bodyPr>
            <a:normAutofit/>
          </a:bodyPr>
          <a:lstStyle/>
          <a:p>
            <a:pPr rtl="0" fontAlgn="base">
              <a:spcBef>
                <a:spcPts val="0"/>
              </a:spcBef>
              <a:spcAft>
                <a:spcPts val="0"/>
              </a:spcAft>
              <a:buFont typeface="Arial" panose="020B0604020202020204" pitchFamily="34" charset="0"/>
              <a:buChar char="•"/>
            </a:pPr>
            <a:r>
              <a:rPr lang="fi-FI" sz="3000" b="0" i="0" u="none" strike="noStrike" dirty="0">
                <a:solidFill>
                  <a:srgbClr val="000000"/>
                </a:solidFill>
                <a:effectLst/>
                <a:latin typeface="Calibri" panose="020F0502020204030204" pitchFamily="34" charset="0"/>
              </a:rPr>
              <a:t>Kahta joukkoa, joilla on yhteisiä jäseniä kuvataan toisiaan leikkaavilla ympyröillä.</a:t>
            </a:r>
            <a:endParaRPr lang="fi-FI" sz="3000" dirty="0"/>
          </a:p>
        </p:txBody>
      </p:sp>
      <p:sp>
        <p:nvSpPr>
          <p:cNvPr id="5" name="Tekstiruutu 4">
            <a:extLst>
              <a:ext uri="{FF2B5EF4-FFF2-40B4-BE49-F238E27FC236}">
                <a16:creationId xmlns:a16="http://schemas.microsoft.com/office/drawing/2014/main" id="{2AE65554-699B-430C-AEA8-657626EC3EB1}"/>
              </a:ext>
            </a:extLst>
          </p:cNvPr>
          <p:cNvSpPr txBox="1"/>
          <p:nvPr/>
        </p:nvSpPr>
        <p:spPr>
          <a:xfrm>
            <a:off x="5788241" y="1840873"/>
            <a:ext cx="6187736" cy="1588127"/>
          </a:xfrm>
          <a:prstGeom prst="rect">
            <a:avLst/>
          </a:prstGeom>
        </p:spPr>
        <p:txBody>
          <a:bodyPr vert="horz" lIns="91440" tIns="45720" rIns="91440" bIns="45720" rtlCol="0">
            <a:normAutofit/>
          </a:bodyPr>
          <a:lstStyle>
            <a:lvl1pPr marL="228600" indent="-228600" fontAlgn="base">
              <a:lnSpc>
                <a:spcPct val="90000"/>
              </a:lnSpc>
              <a:spcBef>
                <a:spcPts val="0"/>
              </a:spcBef>
              <a:spcAft>
                <a:spcPts val="0"/>
              </a:spcAft>
              <a:buFont typeface="Arial" panose="020B0604020202020204" pitchFamily="34" charset="0"/>
              <a:buChar char="•"/>
              <a:defRPr sz="3600" b="0" i="0" u="none" strike="noStrike">
                <a:solidFill>
                  <a:srgbClr val="000000"/>
                </a:solidFill>
                <a:effectLst/>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i-FI" sz="3000" dirty="0"/>
              <a:t>Joukkoa, joka sisältää jonkin toisen joukon kuvataan sisäkkäisillä ympyröillä.</a:t>
            </a:r>
          </a:p>
        </p:txBody>
      </p:sp>
      <p:sp>
        <p:nvSpPr>
          <p:cNvPr id="7" name="Tekstiruutu 6">
            <a:extLst>
              <a:ext uri="{FF2B5EF4-FFF2-40B4-BE49-F238E27FC236}">
                <a16:creationId xmlns:a16="http://schemas.microsoft.com/office/drawing/2014/main" id="{FE0362D8-2543-4B69-A874-F77117C2E097}"/>
              </a:ext>
            </a:extLst>
          </p:cNvPr>
          <p:cNvSpPr txBox="1"/>
          <p:nvPr/>
        </p:nvSpPr>
        <p:spPr>
          <a:xfrm>
            <a:off x="2709907" y="6023473"/>
            <a:ext cx="8333913" cy="696923"/>
          </a:xfrm>
          <a:prstGeom prst="rect">
            <a:avLst/>
          </a:prstGeom>
        </p:spPr>
        <p:txBody>
          <a:bodyPr vert="horz" lIns="91440" tIns="45720" rIns="91440" bIns="45720" rtlCol="0">
            <a:normAutofit/>
          </a:bodyPr>
          <a:lstStyle>
            <a:defPPr>
              <a:defRPr lang="fi-FI"/>
            </a:defPPr>
            <a:lvl1pPr marL="228600" indent="-228600" fontAlgn="base">
              <a:lnSpc>
                <a:spcPct val="90000"/>
              </a:lnSpc>
              <a:spcBef>
                <a:spcPts val="0"/>
              </a:spcBef>
              <a:spcAft>
                <a:spcPts val="0"/>
              </a:spcAft>
              <a:buFont typeface="Arial" panose="020B0604020202020204" pitchFamily="34" charset="0"/>
              <a:buChar char="•"/>
              <a:defRPr sz="3200" b="0" i="0" u="none" strike="noStrike">
                <a:solidFill>
                  <a:srgbClr val="000000"/>
                </a:solidFill>
                <a:effectLst/>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i-FI" dirty="0"/>
              <a:t>Joukkoon kuuluvaa yksilöä kuvataan rastilla.</a:t>
            </a:r>
          </a:p>
        </p:txBody>
      </p:sp>
      <p:pic>
        <p:nvPicPr>
          <p:cNvPr id="9" name="Kuva 8">
            <a:extLst>
              <a:ext uri="{FF2B5EF4-FFF2-40B4-BE49-F238E27FC236}">
                <a16:creationId xmlns:a16="http://schemas.microsoft.com/office/drawing/2014/main" id="{64C0A80B-C1D4-4991-B8E4-F883AFAA323A}"/>
              </a:ext>
            </a:extLst>
          </p:cNvPr>
          <p:cNvPicPr>
            <a:picLocks noChangeAspect="1"/>
          </p:cNvPicPr>
          <p:nvPr/>
        </p:nvPicPr>
        <p:blipFill>
          <a:blip r:embed="rId2"/>
          <a:stretch>
            <a:fillRect/>
          </a:stretch>
        </p:blipFill>
        <p:spPr>
          <a:xfrm>
            <a:off x="1024631" y="3559946"/>
            <a:ext cx="4771751" cy="1731267"/>
          </a:xfrm>
          <a:prstGeom prst="rect">
            <a:avLst/>
          </a:prstGeom>
        </p:spPr>
      </p:pic>
      <p:pic>
        <p:nvPicPr>
          <p:cNvPr id="11" name="Kuva 10">
            <a:extLst>
              <a:ext uri="{FF2B5EF4-FFF2-40B4-BE49-F238E27FC236}">
                <a16:creationId xmlns:a16="http://schemas.microsoft.com/office/drawing/2014/main" id="{A34EF297-6C07-46B7-B646-0FBDC69873F8}"/>
              </a:ext>
            </a:extLst>
          </p:cNvPr>
          <p:cNvPicPr>
            <a:picLocks noChangeAspect="1"/>
          </p:cNvPicPr>
          <p:nvPr/>
        </p:nvPicPr>
        <p:blipFill>
          <a:blip r:embed="rId3"/>
          <a:stretch>
            <a:fillRect/>
          </a:stretch>
        </p:blipFill>
        <p:spPr>
          <a:xfrm>
            <a:off x="6876863" y="3304668"/>
            <a:ext cx="3581400" cy="2352675"/>
          </a:xfrm>
          <a:prstGeom prst="rect">
            <a:avLst/>
          </a:prstGeom>
        </p:spPr>
      </p:pic>
    </p:spTree>
    <p:extLst>
      <p:ext uri="{BB962C8B-B14F-4D97-AF65-F5344CB8AC3E}">
        <p14:creationId xmlns:p14="http://schemas.microsoft.com/office/powerpoint/2010/main" val="328336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7B9806D-BCD7-42A5-BB92-378F407ABDDC}"/>
              </a:ext>
            </a:extLst>
          </p:cNvPr>
          <p:cNvPicPr>
            <a:picLocks noChangeAspect="1"/>
          </p:cNvPicPr>
          <p:nvPr/>
        </p:nvPicPr>
        <p:blipFill>
          <a:blip r:embed="rId2"/>
          <a:stretch>
            <a:fillRect/>
          </a:stretch>
        </p:blipFill>
        <p:spPr>
          <a:xfrm>
            <a:off x="1657349" y="1009649"/>
            <a:ext cx="9801225" cy="5187719"/>
          </a:xfrm>
          <a:prstGeom prst="rect">
            <a:avLst/>
          </a:prstGeom>
        </p:spPr>
      </p:pic>
    </p:spTree>
    <p:extLst>
      <p:ext uri="{BB962C8B-B14F-4D97-AF65-F5344CB8AC3E}">
        <p14:creationId xmlns:p14="http://schemas.microsoft.com/office/powerpoint/2010/main" val="2283377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6F3071F-7519-46DA-A7B1-6E03EBE28BC1}"/>
              </a:ext>
            </a:extLst>
          </p:cNvPr>
          <p:cNvSpPr>
            <a:spLocks noGrp="1"/>
          </p:cNvSpPr>
          <p:nvPr>
            <p:ph type="title"/>
          </p:nvPr>
        </p:nvSpPr>
        <p:spPr>
          <a:xfrm>
            <a:off x="6513788" y="213360"/>
            <a:ext cx="4840010" cy="1807305"/>
          </a:xfrm>
        </p:spPr>
        <p:txBody>
          <a:bodyPr>
            <a:normAutofit/>
          </a:bodyPr>
          <a:lstStyle/>
          <a:p>
            <a:r>
              <a:rPr lang="fi-FI" dirty="0">
                <a:latin typeface="+mn-lt"/>
              </a:rPr>
              <a:t>Deduktiivinen päättely</a:t>
            </a:r>
          </a:p>
        </p:txBody>
      </p:sp>
      <p:pic>
        <p:nvPicPr>
          <p:cNvPr id="2050" name="Picture 2" descr="Näytä lähdekuva">
            <a:extLst>
              <a:ext uri="{FF2B5EF4-FFF2-40B4-BE49-F238E27FC236}">
                <a16:creationId xmlns:a16="http://schemas.microsoft.com/office/drawing/2014/main" id="{0D179AF5-E96F-4585-9C46-6BD9748745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61" r="23470"/>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Google Shape;75;p16">
            <a:extLst>
              <a:ext uri="{FF2B5EF4-FFF2-40B4-BE49-F238E27FC236}">
                <a16:creationId xmlns:a16="http://schemas.microsoft.com/office/drawing/2014/main" id="{FFC1B913-0292-409C-B4C6-5CADC513DD75}"/>
              </a:ext>
            </a:extLst>
          </p:cNvPr>
          <p:cNvSpPr txBox="1">
            <a:spLocks noGrp="1"/>
          </p:cNvSpPr>
          <p:nvPr>
            <p:ph idx="1"/>
          </p:nvPr>
        </p:nvSpPr>
        <p:spPr>
          <a:xfrm>
            <a:off x="6400800" y="1818640"/>
            <a:ext cx="4952998" cy="4826000"/>
          </a:xfrm>
          <a:prstGeom prst="rect">
            <a:avLst/>
          </a:prstGeom>
        </p:spPr>
        <p:txBody>
          <a:bodyPr spcFirstLastPara="1" lIns="91425" tIns="45700" rIns="91425" bIns="45700"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spcBef>
                <a:spcPts val="1000"/>
              </a:spcBef>
              <a:spcAft>
                <a:spcPts val="0"/>
              </a:spcAft>
              <a:buFont typeface="Arial" panose="020B0604020202020204" pitchFamily="34" charset="0"/>
              <a:buChar char="•"/>
            </a:pPr>
            <a:r>
              <a:rPr lang="fi-FI" sz="2400" b="0" i="0" u="none" strike="noStrike" dirty="0">
                <a:effectLst/>
              </a:rPr>
              <a:t>päätelmien tekemistä lähtökohtaoletuksista loogisen päättelyn avulla.   </a:t>
            </a:r>
          </a:p>
          <a:p>
            <a:pPr rtl="0" fontAlgn="base">
              <a:spcBef>
                <a:spcPts val="0"/>
              </a:spcBef>
              <a:spcAft>
                <a:spcPts val="0"/>
              </a:spcAft>
              <a:buFont typeface="Arial" panose="020B0604020202020204" pitchFamily="34" charset="0"/>
              <a:buChar char="•"/>
            </a:pPr>
            <a:r>
              <a:rPr lang="fi-FI" sz="2400" b="0" i="0" dirty="0">
                <a:effectLst/>
              </a:rPr>
              <a:t>johtopäätös seuraa vääjäämättä, loogisella välttämättömyydellä, eikä johtopäätöstä siksi voida kiistää.</a:t>
            </a:r>
          </a:p>
          <a:p>
            <a:pPr rtl="0" fontAlgn="base">
              <a:spcBef>
                <a:spcPts val="0"/>
              </a:spcBef>
              <a:spcAft>
                <a:spcPts val="0"/>
              </a:spcAft>
              <a:buFont typeface="Arial" panose="020B0604020202020204" pitchFamily="34" charset="0"/>
              <a:buChar char="•"/>
            </a:pPr>
            <a:r>
              <a:rPr lang="fi-FI" sz="2400" b="0" i="0" u="none" strike="noStrike" dirty="0">
                <a:effectLst/>
              </a:rPr>
              <a:t>pätevää, vaikka lähtökohtalauseet olisivat epätosia. </a:t>
            </a:r>
          </a:p>
          <a:p>
            <a:pPr fontAlgn="base">
              <a:spcBef>
                <a:spcPts val="0"/>
              </a:spcBef>
            </a:pPr>
            <a:r>
              <a:rPr lang="fi-FI" sz="2400" b="0" i="0" u="none" strike="noStrike" dirty="0">
                <a:effectLst/>
              </a:rPr>
              <a:t>Deduktiivinen päättely ei yksin riitä väitteiden totuudenmukaisuuden arvioimiseen, vaan siihen tarvitaan myös toisenlaisia perustelemisen tapoja. </a:t>
            </a:r>
            <a:endParaRPr lang="fi-FI" sz="2400" b="0" dirty="0">
              <a:effectLst/>
            </a:endParaRPr>
          </a:p>
          <a:p>
            <a:pPr rtl="0" fontAlgn="base">
              <a:spcBef>
                <a:spcPts val="0"/>
              </a:spcBef>
              <a:spcAft>
                <a:spcPts val="0"/>
              </a:spcAft>
              <a:buFont typeface="Arial" panose="020B0604020202020204" pitchFamily="34" charset="0"/>
              <a:buChar char="•"/>
            </a:pPr>
            <a:endParaRPr lang="fi-FI" sz="2000" b="0" i="0" u="none" strike="noStrike" dirty="0">
              <a:effectLst/>
            </a:endParaRPr>
          </a:p>
        </p:txBody>
      </p:sp>
    </p:spTree>
    <p:extLst>
      <p:ext uri="{BB962C8B-B14F-4D97-AF65-F5344CB8AC3E}">
        <p14:creationId xmlns:p14="http://schemas.microsoft.com/office/powerpoint/2010/main" val="13080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2138BA-3288-4818-98DC-21C497261483}"/>
              </a:ext>
            </a:extLst>
          </p:cNvPr>
          <p:cNvSpPr>
            <a:spLocks noGrp="1"/>
          </p:cNvSpPr>
          <p:nvPr>
            <p:ph type="title"/>
          </p:nvPr>
        </p:nvSpPr>
        <p:spPr/>
        <p:txBody>
          <a:bodyPr>
            <a:normAutofit/>
          </a:bodyPr>
          <a:lstStyle/>
          <a:p>
            <a:r>
              <a:rPr lang="fi-FI" sz="4000" dirty="0"/>
              <a:t>Esimerkkejä deduktiosta (Aristoteleen syllogismi)</a:t>
            </a:r>
          </a:p>
        </p:txBody>
      </p:sp>
      <p:sp>
        <p:nvSpPr>
          <p:cNvPr id="4" name="Rectangle 1">
            <a:extLst>
              <a:ext uri="{FF2B5EF4-FFF2-40B4-BE49-F238E27FC236}">
                <a16:creationId xmlns:a16="http://schemas.microsoft.com/office/drawing/2014/main" id="{7A2C1A0B-4FE5-41F2-89E1-ADDFECABAE3C}"/>
              </a:ext>
            </a:extLst>
          </p:cNvPr>
          <p:cNvSpPr>
            <a:spLocks noGrp="1" noChangeArrowheads="1"/>
          </p:cNvSpPr>
          <p:nvPr>
            <p:ph idx="1"/>
          </p:nvPr>
        </p:nvSpPr>
        <p:spPr bwMode="auto">
          <a:xfrm>
            <a:off x="838200" y="1663820"/>
            <a:ext cx="11207592" cy="23313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0" rIns="0" bIns="11426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lnSpc>
                <a:spcPct val="150000"/>
              </a:lnSpc>
              <a:buFont typeface="+mj-lt"/>
              <a:buAutoNum type="arabicPeriod"/>
            </a:pPr>
            <a:r>
              <a:rPr lang="fi-FI" b="0" i="0" dirty="0">
                <a:solidFill>
                  <a:srgbClr val="202122"/>
                </a:solidFill>
                <a:effectLst/>
                <a:latin typeface="Arial" panose="020B0604020202020204" pitchFamily="34" charset="0"/>
              </a:rPr>
              <a:t>Kaikki ihmiset ovat kuolevaisia (Premissi 1)</a:t>
            </a:r>
          </a:p>
          <a:p>
            <a:pPr algn="l">
              <a:lnSpc>
                <a:spcPct val="150000"/>
              </a:lnSpc>
              <a:buFont typeface="+mj-lt"/>
              <a:buAutoNum type="arabicPeriod"/>
            </a:pPr>
            <a:r>
              <a:rPr lang="fi-FI" b="0" i="0" dirty="0">
                <a:solidFill>
                  <a:srgbClr val="202122"/>
                </a:solidFill>
                <a:effectLst/>
                <a:latin typeface="Arial" panose="020B0604020202020204" pitchFamily="34" charset="0"/>
              </a:rPr>
              <a:t>Sokrates on ihminen (Premissi 2)</a:t>
            </a:r>
          </a:p>
          <a:p>
            <a:pPr algn="l">
              <a:lnSpc>
                <a:spcPct val="150000"/>
              </a:lnSpc>
              <a:buFont typeface="+mj-lt"/>
              <a:buAutoNum type="arabicPeriod"/>
            </a:pPr>
            <a:r>
              <a:rPr lang="fi-FI" b="0" i="0" dirty="0">
                <a:solidFill>
                  <a:srgbClr val="202122"/>
                </a:solidFill>
                <a:effectLst/>
                <a:latin typeface="Arial" panose="020B0604020202020204" pitchFamily="34" charset="0"/>
              </a:rPr>
              <a:t>Sokrates on kuolevainen (Johtopäätös)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pic>
        <p:nvPicPr>
          <p:cNvPr id="3075" name="Picture 3">
            <a:extLst>
              <a:ext uri="{FF2B5EF4-FFF2-40B4-BE49-F238E27FC236}">
                <a16:creationId xmlns:a16="http://schemas.microsoft.com/office/drawing/2014/main" id="{5EFE7048-CFA1-45E2-8901-728B45B92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4378" y="3459808"/>
            <a:ext cx="5071414" cy="331997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66324230-C534-4A62-9E21-D1A178287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814" y="4754880"/>
            <a:ext cx="4249981" cy="1867114"/>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5F521850-4408-4187-BC16-6AAA492B20F7}"/>
              </a:ext>
            </a:extLst>
          </p:cNvPr>
          <p:cNvSpPr txBox="1"/>
          <p:nvPr/>
        </p:nvSpPr>
        <p:spPr>
          <a:xfrm>
            <a:off x="4621618" y="4222865"/>
            <a:ext cx="2352760" cy="461665"/>
          </a:xfrm>
          <a:prstGeom prst="rect">
            <a:avLst/>
          </a:prstGeom>
          <a:noFill/>
        </p:spPr>
        <p:txBody>
          <a:bodyPr wrap="none" rtlCol="0">
            <a:spAutoFit/>
          </a:bodyPr>
          <a:lstStyle/>
          <a:p>
            <a:r>
              <a:rPr lang="fi-FI" sz="2400" dirty="0" err="1"/>
              <a:t>Venn</a:t>
            </a:r>
            <a:r>
              <a:rPr lang="fi-FI" sz="2400" dirty="0"/>
              <a:t>-diagrammit</a:t>
            </a:r>
          </a:p>
        </p:txBody>
      </p:sp>
    </p:spTree>
    <p:extLst>
      <p:ext uri="{BB962C8B-B14F-4D97-AF65-F5344CB8AC3E}">
        <p14:creationId xmlns:p14="http://schemas.microsoft.com/office/powerpoint/2010/main" val="267227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8944CE-82EA-4D47-8139-CCC16B1552BB}"/>
              </a:ext>
            </a:extLst>
          </p:cNvPr>
          <p:cNvSpPr>
            <a:spLocks noGrp="1"/>
          </p:cNvSpPr>
          <p:nvPr>
            <p:ph type="title"/>
          </p:nvPr>
        </p:nvSpPr>
        <p:spPr/>
        <p:txBody>
          <a:bodyPr/>
          <a:lstStyle/>
          <a:p>
            <a:r>
              <a:rPr lang="fi-FI" dirty="0"/>
              <a:t>Esimerkkejä deduktiosta 2</a:t>
            </a:r>
          </a:p>
        </p:txBody>
      </p:sp>
      <p:sp>
        <p:nvSpPr>
          <p:cNvPr id="3" name="Sisällön paikkamerkki 2">
            <a:extLst>
              <a:ext uri="{FF2B5EF4-FFF2-40B4-BE49-F238E27FC236}">
                <a16:creationId xmlns:a16="http://schemas.microsoft.com/office/drawing/2014/main" id="{06D66AFB-E2F3-48DD-84F4-F0B8C1AF392C}"/>
              </a:ext>
            </a:extLst>
          </p:cNvPr>
          <p:cNvSpPr>
            <a:spLocks noGrp="1"/>
          </p:cNvSpPr>
          <p:nvPr>
            <p:ph idx="1"/>
          </p:nvPr>
        </p:nvSpPr>
        <p:spPr>
          <a:xfrm>
            <a:off x="174567" y="1529542"/>
            <a:ext cx="11179233" cy="5328457"/>
          </a:xfrm>
        </p:spPr>
        <p:txBody>
          <a:bodyPr>
            <a:normAutofit fontScale="55000" lnSpcReduction="20000"/>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i-FI" altLang="fi-FI" sz="3600" b="0" i="0" u="none" strike="noStrike" cap="none" normalizeH="0" baseline="0" dirty="0">
                <a:ln>
                  <a:noFill/>
                </a:ln>
                <a:solidFill>
                  <a:srgbClr val="222222"/>
                </a:solidFill>
                <a:effectLst/>
              </a:rPr>
              <a:t>Ruoantuotantomenetelmien ympäristövaikutuksia koskevan päättelyn lähtökohdaksi voidaan ottaa esimerkiksi seuraavat premissit eli lähtökohtaoletukset:</a:t>
            </a:r>
            <a:endParaRPr kumimoji="0" lang="fi-FI" altLang="fi-FI" sz="1600" b="0" i="0" u="none" strike="noStrike" cap="none" normalizeH="0" baseline="0" dirty="0">
              <a:ln>
                <a:noFill/>
              </a:ln>
              <a:solidFill>
                <a:schemeClr val="tx1"/>
              </a:solidFill>
              <a:effectLst/>
            </a:endParaRPr>
          </a:p>
          <a:p>
            <a:pPr marL="742950" marR="0" lvl="0" indent="-742950" defTabSz="914400" rtl="0" eaLnBrk="0" fontAlgn="t" latinLnBrk="0" hangingPunct="0">
              <a:lnSpc>
                <a:spcPct val="100000"/>
              </a:lnSpc>
              <a:spcBef>
                <a:spcPct val="0"/>
              </a:spcBef>
              <a:spcAft>
                <a:spcPct val="0"/>
              </a:spcAft>
              <a:buClrTx/>
              <a:buSzTx/>
              <a:buFont typeface="+mj-lt"/>
              <a:buAutoNum type="arabicPeriod"/>
              <a:tabLst/>
            </a:pPr>
            <a:r>
              <a:rPr kumimoji="0" lang="fi-FI" altLang="fi-FI" sz="3600" b="0" i="0" u="none" strike="noStrike" cap="none" normalizeH="0" baseline="0" dirty="0">
                <a:ln>
                  <a:noFill/>
                </a:ln>
                <a:solidFill>
                  <a:srgbClr val="222222"/>
                </a:solidFill>
                <a:effectLst/>
              </a:rPr>
              <a:t>Teuraseläimiä ruokitaan kasvisrehulla.</a:t>
            </a:r>
          </a:p>
          <a:p>
            <a:pPr marL="742950" marR="0" lvl="0" indent="-742950" defTabSz="914400" rtl="0" eaLnBrk="0" fontAlgn="t" latinLnBrk="0" hangingPunct="0">
              <a:lnSpc>
                <a:spcPct val="100000"/>
              </a:lnSpc>
              <a:spcBef>
                <a:spcPct val="0"/>
              </a:spcBef>
              <a:spcAft>
                <a:spcPct val="0"/>
              </a:spcAft>
              <a:buClrTx/>
              <a:buSzTx/>
              <a:buFont typeface="+mj-lt"/>
              <a:buAutoNum type="arabicPeriod"/>
              <a:tabLst/>
            </a:pPr>
            <a:r>
              <a:rPr kumimoji="0" lang="fi-FI" altLang="fi-FI" sz="3600" b="0" i="0" u="none" strike="noStrike" cap="none" normalizeH="0" baseline="0" dirty="0">
                <a:ln>
                  <a:noFill/>
                </a:ln>
                <a:solidFill>
                  <a:srgbClr val="222222"/>
                </a:solidFill>
                <a:effectLst/>
              </a:rPr>
              <a:t>Rehunkasvatus vie peltopinta-alaa ravintokasveilta.</a:t>
            </a:r>
          </a:p>
          <a:p>
            <a:pPr marL="742950" marR="0" lvl="0" indent="-742950" defTabSz="914400" rtl="0" eaLnBrk="0" fontAlgn="t" latinLnBrk="0" hangingPunct="0">
              <a:lnSpc>
                <a:spcPct val="100000"/>
              </a:lnSpc>
              <a:spcBef>
                <a:spcPct val="0"/>
              </a:spcBef>
              <a:spcAft>
                <a:spcPct val="0"/>
              </a:spcAft>
              <a:buClrTx/>
              <a:buSzTx/>
              <a:buFont typeface="+mj-lt"/>
              <a:buAutoNum type="arabicPeriod"/>
              <a:tabLst/>
            </a:pPr>
            <a:r>
              <a:rPr kumimoji="0" lang="fi-FI" altLang="fi-FI" sz="3600" b="0" i="0" u="none" strike="noStrike" cap="none" normalizeH="0" baseline="0" dirty="0">
                <a:ln>
                  <a:noFill/>
                </a:ln>
                <a:solidFill>
                  <a:srgbClr val="222222"/>
                </a:solidFill>
                <a:effectLst/>
              </a:rPr>
              <a:t>Rehunkasvatuksen tehostamiseksi viljelyssä käytetään typpipohjaisia lannoitteita.</a:t>
            </a:r>
          </a:p>
          <a:p>
            <a:pPr marL="742950" marR="0" lvl="0" indent="-742950" defTabSz="914400" rtl="0" eaLnBrk="0" fontAlgn="t" latinLnBrk="0" hangingPunct="0">
              <a:lnSpc>
                <a:spcPct val="100000"/>
              </a:lnSpc>
              <a:spcBef>
                <a:spcPct val="0"/>
              </a:spcBef>
              <a:spcAft>
                <a:spcPct val="0"/>
              </a:spcAft>
              <a:buClrTx/>
              <a:buSzTx/>
              <a:buFont typeface="+mj-lt"/>
              <a:buAutoNum type="arabicPeriod"/>
              <a:tabLst/>
            </a:pPr>
            <a:r>
              <a:rPr kumimoji="0" lang="fi-FI" altLang="fi-FI" sz="3600" b="0" i="0" u="none" strike="noStrike" cap="none" normalizeH="0" baseline="0" dirty="0">
                <a:ln>
                  <a:noFill/>
                </a:ln>
                <a:solidFill>
                  <a:srgbClr val="222222"/>
                </a:solidFill>
                <a:effectLst/>
              </a:rPr>
              <a:t>Teollisesti tuotettujen lannoitteiden käyttö aiheuttaa valtavat kasvihuonekaasupäästöt, jotka ovat yhä merkittävämpi tekijä ihmisen aiheuttamassa ilmaston lämpenemisessä.</a:t>
            </a:r>
          </a:p>
          <a:p>
            <a:pPr marL="742950" marR="0" lvl="0" indent="-742950" defTabSz="914400" rtl="0" eaLnBrk="0" fontAlgn="t" latinLnBrk="0" hangingPunct="0">
              <a:lnSpc>
                <a:spcPct val="100000"/>
              </a:lnSpc>
              <a:spcBef>
                <a:spcPct val="0"/>
              </a:spcBef>
              <a:spcAft>
                <a:spcPct val="0"/>
              </a:spcAft>
              <a:buClrTx/>
              <a:buSzTx/>
              <a:buFont typeface="+mj-lt"/>
              <a:buAutoNum type="arabicPeriod"/>
              <a:tabLst/>
            </a:pPr>
            <a:r>
              <a:rPr kumimoji="0" lang="fi-FI" altLang="fi-FI" sz="3600" b="0" i="0" u="none" strike="noStrike" cap="none" normalizeH="0" baseline="0" dirty="0">
                <a:ln>
                  <a:noFill/>
                </a:ln>
                <a:solidFill>
                  <a:srgbClr val="222222"/>
                </a:solidFill>
                <a:effectLst/>
              </a:rPr>
              <a:t>Kasvisravinnon tuottaminen vie paljon vähemmän energiaa ja aiheuttaa merkittävästi vähemmän kasvihuonekaasupäästöjä kuin liharavinnon tuottaminen ravintokiloa kohden.</a:t>
            </a:r>
          </a:p>
          <a:p>
            <a:pPr marL="742950" marR="0" lvl="0" indent="-742950" defTabSz="914400" rtl="0" eaLnBrk="0" fontAlgn="t" latinLnBrk="0" hangingPunct="0">
              <a:lnSpc>
                <a:spcPct val="100000"/>
              </a:lnSpc>
              <a:spcBef>
                <a:spcPct val="0"/>
              </a:spcBef>
              <a:spcAft>
                <a:spcPct val="0"/>
              </a:spcAft>
              <a:buClrTx/>
              <a:buSzTx/>
              <a:buFont typeface="+mj-lt"/>
              <a:buAutoNum type="arabicPeriod"/>
              <a:tabLst/>
            </a:pPr>
            <a:r>
              <a:rPr kumimoji="0" lang="fi-FI" altLang="fi-FI" sz="3600" b="0" i="0" u="none" strike="noStrike" cap="none" normalizeH="0" baseline="0" dirty="0">
                <a:ln>
                  <a:noFill/>
                </a:ln>
                <a:solidFill>
                  <a:srgbClr val="222222"/>
                </a:solidFill>
                <a:effectLst/>
              </a:rPr>
              <a:t>Lihansyönti edistää maapallon ilmakehän lämpenemisen kannalta vahingollista toimintaa.</a:t>
            </a:r>
          </a:p>
          <a:p>
            <a:pPr marL="742950" marR="0" lvl="0" indent="-742950" defTabSz="914400" rtl="0" eaLnBrk="0" fontAlgn="t" latinLnBrk="0" hangingPunct="0">
              <a:lnSpc>
                <a:spcPct val="100000"/>
              </a:lnSpc>
              <a:spcBef>
                <a:spcPct val="0"/>
              </a:spcBef>
              <a:spcAft>
                <a:spcPct val="0"/>
              </a:spcAft>
              <a:buClrTx/>
              <a:buSzTx/>
              <a:buFont typeface="+mj-lt"/>
              <a:buAutoNum type="arabicPeriod"/>
              <a:tabLst/>
            </a:pPr>
            <a:r>
              <a:rPr kumimoji="0" lang="fi-FI" altLang="fi-FI" sz="3600" b="0" i="0" u="none" strike="noStrike" cap="none" normalizeH="0" baseline="0" dirty="0">
                <a:ln>
                  <a:noFill/>
                </a:ln>
                <a:solidFill>
                  <a:srgbClr val="222222"/>
                </a:solidFill>
                <a:effectLst/>
              </a:rPr>
              <a:t>Milla syö lihaa.</a:t>
            </a:r>
          </a:p>
          <a:p>
            <a:endParaRPr lang="fi-FI" dirty="0"/>
          </a:p>
          <a:p>
            <a:pPr algn="l"/>
            <a:r>
              <a:rPr lang="fi-FI" sz="3200" b="0" i="0" dirty="0">
                <a:solidFill>
                  <a:srgbClr val="222222"/>
                </a:solidFill>
                <a:effectLst/>
              </a:rPr>
              <a:t>Näistä premisseistä voidaan johtaa johtopäätös. Sen mukaan syömällä lihaa Milla osallistuu maapallon ilmakehän lämpenemistä kiihdyttävään  toimintaan. Jos hyväksytään premisseiksi valitut väitteet, on välttämättä hyväksyttävä myös johtopäätös. Sen mukaisesti on todettava, että Millan tapa syödä lihaa voimistaa ilmastonmuutosta.</a:t>
            </a:r>
          </a:p>
          <a:p>
            <a:pPr algn="l"/>
            <a:r>
              <a:rPr lang="fi-FI" sz="3200" b="0" i="0" dirty="0">
                <a:solidFill>
                  <a:srgbClr val="222222"/>
                </a:solidFill>
                <a:effectLst/>
              </a:rPr>
              <a:t>Joku voi haluta esittää vastalauseen ja sanoa päättelyn olevan liian ehdoton. Koska Milla on yksi lukemattomista lihansyöjistä, vastalauseen esittäjän mielestä on kohtuutonta sanoa, että juuri Millan toiminta on maapallon kannalta vahingollista. Koska esimerkin johtopäätös seuraa välttämättä premisseistä, sitä ei kuitenkaan voida kiistää, jos hyväksytään päättelyn lähtökohtaoletukset. Deduktiivisen päättelyn johtopäätös on mahdollista kyseenalaistaa vain osoittamalla ainakin yksi johtopäätökseen johtavista oletuksista virheelliseksi.</a:t>
            </a:r>
          </a:p>
          <a:p>
            <a:endParaRPr lang="fi-FI" dirty="0"/>
          </a:p>
        </p:txBody>
      </p:sp>
    </p:spTree>
    <p:extLst>
      <p:ext uri="{BB962C8B-B14F-4D97-AF65-F5344CB8AC3E}">
        <p14:creationId xmlns:p14="http://schemas.microsoft.com/office/powerpoint/2010/main" val="323171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6F3071F-7519-46DA-A7B1-6E03EBE28BC1}"/>
              </a:ext>
            </a:extLst>
          </p:cNvPr>
          <p:cNvSpPr>
            <a:spLocks noGrp="1"/>
          </p:cNvSpPr>
          <p:nvPr>
            <p:ph type="title"/>
          </p:nvPr>
        </p:nvSpPr>
        <p:spPr>
          <a:xfrm>
            <a:off x="6513788" y="365125"/>
            <a:ext cx="4840010" cy="1807305"/>
          </a:xfrm>
        </p:spPr>
        <p:txBody>
          <a:bodyPr>
            <a:normAutofit/>
          </a:bodyPr>
          <a:lstStyle/>
          <a:p>
            <a:r>
              <a:rPr lang="fi-FI" dirty="0">
                <a:latin typeface="+mn-lt"/>
              </a:rPr>
              <a:t>Induktiivinen päättely</a:t>
            </a:r>
          </a:p>
        </p:txBody>
      </p:sp>
      <p:pic>
        <p:nvPicPr>
          <p:cNvPr id="1026" name="Picture 2" descr="Näytä lähdekuva">
            <a:extLst>
              <a:ext uri="{FF2B5EF4-FFF2-40B4-BE49-F238E27FC236}">
                <a16:creationId xmlns:a16="http://schemas.microsoft.com/office/drawing/2014/main" id="{1A93D548-7F1A-4F8F-9702-89D39E0DE0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22" r="11643" b="-1"/>
          <a:stretch/>
        </p:blipFill>
        <p:spPr bwMode="auto">
          <a:xfrm>
            <a:off x="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Google Shape;75;p16">
            <a:extLst>
              <a:ext uri="{FF2B5EF4-FFF2-40B4-BE49-F238E27FC236}">
                <a16:creationId xmlns:a16="http://schemas.microsoft.com/office/drawing/2014/main" id="{FFC1B913-0292-409C-B4C6-5CADC513DD75}"/>
              </a:ext>
            </a:extLst>
          </p:cNvPr>
          <p:cNvSpPr txBox="1">
            <a:spLocks noGrp="1"/>
          </p:cNvSpPr>
          <p:nvPr>
            <p:ph idx="1"/>
          </p:nvPr>
        </p:nvSpPr>
        <p:spPr>
          <a:xfrm>
            <a:off x="6422348" y="2060670"/>
            <a:ext cx="5190532" cy="4004533"/>
          </a:xfrm>
          <a:prstGeom prst="rect">
            <a:avLst/>
          </a:prstGeom>
        </p:spPr>
        <p:txBody>
          <a:bodyPr spcFirstLastPara="1" lIns="91425" tIns="45700" rIns="91425" bIns="45700"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spcBef>
                <a:spcPts val="0"/>
              </a:spcBef>
              <a:spcAft>
                <a:spcPts val="1600"/>
              </a:spcAft>
              <a:buFont typeface="Arial" panose="020B0604020202020204" pitchFamily="34" charset="0"/>
              <a:buChar char="•"/>
            </a:pPr>
            <a:r>
              <a:rPr lang="fi-FI" sz="2400" dirty="0"/>
              <a:t>Yksittäistapaukset -&gt; yleistys</a:t>
            </a:r>
          </a:p>
          <a:p>
            <a:pPr lvl="1" fontAlgn="base">
              <a:spcBef>
                <a:spcPts val="0"/>
              </a:spcBef>
              <a:spcAft>
                <a:spcPts val="1600"/>
              </a:spcAft>
            </a:pPr>
            <a:r>
              <a:rPr lang="fi-FI" dirty="0"/>
              <a:t>tekee yksittäistapauksista tehtyjen havaintojen perusteella johtopäätöksiä muista vastaavista tapauksista. </a:t>
            </a:r>
          </a:p>
          <a:p>
            <a:pPr lvl="1" fontAlgn="base">
              <a:spcBef>
                <a:spcPts val="0"/>
              </a:spcBef>
              <a:spcAft>
                <a:spcPts val="1600"/>
              </a:spcAft>
            </a:pPr>
            <a:r>
              <a:rPr lang="fi-FI" dirty="0"/>
              <a:t>Esim. </a:t>
            </a:r>
            <a:r>
              <a:rPr lang="fi-FI" b="0" i="0" dirty="0">
                <a:effectLst/>
                <a:latin typeface="Lato" panose="020F0502020204030203" pitchFamily="34" charset="0"/>
              </a:rPr>
              <a:t>kaikki tähän asti havaitut korpit ovat olleet mustia -&gt; kaikki korpit ovat mustia</a:t>
            </a:r>
            <a:endParaRPr lang="fi-FI" dirty="0"/>
          </a:p>
          <a:p>
            <a:pPr rtl="0" fontAlgn="base">
              <a:spcBef>
                <a:spcPts val="0"/>
              </a:spcBef>
              <a:spcAft>
                <a:spcPts val="1600"/>
              </a:spcAft>
              <a:buFont typeface="Arial" panose="020B0604020202020204" pitchFamily="34" charset="0"/>
              <a:buChar char="•"/>
            </a:pPr>
            <a:r>
              <a:rPr lang="fi-FI" sz="2400" dirty="0"/>
              <a:t>Johtopäätökset ovat sitä luotettavampia, mitä paremmin lähtökohtalauseet tukevat niitä. </a:t>
            </a:r>
          </a:p>
        </p:txBody>
      </p:sp>
    </p:spTree>
    <p:extLst>
      <p:ext uri="{BB962C8B-B14F-4D97-AF65-F5344CB8AC3E}">
        <p14:creationId xmlns:p14="http://schemas.microsoft.com/office/powerpoint/2010/main" val="419301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F3071F-7519-46DA-A7B1-6E03EBE28BC1}"/>
              </a:ext>
            </a:extLst>
          </p:cNvPr>
          <p:cNvSpPr>
            <a:spLocks noGrp="1"/>
          </p:cNvSpPr>
          <p:nvPr>
            <p:ph type="title"/>
          </p:nvPr>
        </p:nvSpPr>
        <p:spPr/>
        <p:txBody>
          <a:bodyPr/>
          <a:lstStyle/>
          <a:p>
            <a:r>
              <a:rPr lang="fi-FI" dirty="0">
                <a:latin typeface="+mn-lt"/>
              </a:rPr>
              <a:t>Induktiivinen päättely</a:t>
            </a:r>
          </a:p>
        </p:txBody>
      </p:sp>
      <p:sp>
        <p:nvSpPr>
          <p:cNvPr id="4" name="Google Shape;75;p16">
            <a:extLst>
              <a:ext uri="{FF2B5EF4-FFF2-40B4-BE49-F238E27FC236}">
                <a16:creationId xmlns:a16="http://schemas.microsoft.com/office/drawing/2014/main" id="{FFC1B913-0292-409C-B4C6-5CADC513DD75}"/>
              </a:ext>
            </a:extLst>
          </p:cNvPr>
          <p:cNvSpPr txBox="1">
            <a:spLocks noGrp="1"/>
          </p:cNvSpPr>
          <p:nvPr>
            <p:ph idx="1"/>
          </p:nvPr>
        </p:nvSpPr>
        <p:spPr>
          <a:xfrm>
            <a:off x="838199" y="1612557"/>
            <a:ext cx="11031245" cy="3340361"/>
          </a:xfrm>
          <a:prstGeom prst="rect">
            <a:avLst/>
          </a:prstGeom>
          <a:noFill/>
          <a:ln>
            <a:noFill/>
          </a:ln>
        </p:spPr>
        <p:txBody>
          <a:bodyPr spcFirstLastPara="1" wrap="square" lIns="91425" tIns="45700" rIns="91425" bIns="4570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1000"/>
              </a:spcBef>
              <a:spcAft>
                <a:spcPts val="0"/>
              </a:spcAft>
              <a:buNone/>
            </a:pPr>
            <a:r>
              <a:rPr lang="fi-FI" sz="3600" dirty="0">
                <a:solidFill>
                  <a:srgbClr val="000000"/>
                </a:solidFill>
              </a:rPr>
              <a:t>Induktiivinen</a:t>
            </a:r>
            <a:r>
              <a:rPr lang="fi-FI" sz="3600" b="0" i="0" u="none" strike="noStrike" dirty="0">
                <a:solidFill>
                  <a:srgbClr val="000000"/>
                </a:solidFill>
                <a:effectLst/>
              </a:rPr>
              <a:t> päättely  </a:t>
            </a:r>
          </a:p>
          <a:p>
            <a:pPr marL="0" indent="0" rtl="0">
              <a:spcBef>
                <a:spcPts val="1000"/>
              </a:spcBef>
              <a:spcAft>
                <a:spcPts val="0"/>
              </a:spcAft>
              <a:buNone/>
            </a:pPr>
            <a:endParaRPr lang="fi-FI" sz="3600" b="0" dirty="0">
              <a:effectLst/>
            </a:endParaRPr>
          </a:p>
          <a:p>
            <a:pPr rtl="0" fontAlgn="base">
              <a:spcBef>
                <a:spcPts val="0"/>
              </a:spcBef>
              <a:spcAft>
                <a:spcPts val="0"/>
              </a:spcAft>
              <a:buFont typeface="Arial" panose="020B0604020202020204" pitchFamily="34" charset="0"/>
              <a:buChar char="•"/>
            </a:pPr>
            <a:r>
              <a:rPr lang="fi-FI" sz="3600" dirty="0">
                <a:solidFill>
                  <a:srgbClr val="000000"/>
                </a:solidFill>
              </a:rPr>
              <a:t>on kehitetty, jotta havainnoista voitaisiin tehdä luotettavia päätelmiä. </a:t>
            </a:r>
          </a:p>
          <a:p>
            <a:pPr rtl="0" fontAlgn="base">
              <a:spcBef>
                <a:spcPts val="0"/>
              </a:spcBef>
              <a:spcAft>
                <a:spcPts val="0"/>
              </a:spcAft>
              <a:buFont typeface="Arial" panose="020B0604020202020204" pitchFamily="34" charset="0"/>
              <a:buChar char="•"/>
            </a:pPr>
            <a:r>
              <a:rPr lang="fi-FI" sz="3600" dirty="0">
                <a:solidFill>
                  <a:srgbClr val="000000"/>
                </a:solidFill>
              </a:rPr>
              <a:t>ottaa lähtökohtalauseiksi tarkasteltavaa ilmiötä koskevat havainnot ja huomiot. </a:t>
            </a:r>
          </a:p>
        </p:txBody>
      </p:sp>
    </p:spTree>
    <p:extLst>
      <p:ext uri="{BB962C8B-B14F-4D97-AF65-F5344CB8AC3E}">
        <p14:creationId xmlns:p14="http://schemas.microsoft.com/office/powerpoint/2010/main" val="479244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6F3071F-7519-46DA-A7B1-6E03EBE28BC1}"/>
              </a:ext>
            </a:extLst>
          </p:cNvPr>
          <p:cNvSpPr>
            <a:spLocks noGrp="1"/>
          </p:cNvSpPr>
          <p:nvPr>
            <p:ph type="title"/>
          </p:nvPr>
        </p:nvSpPr>
        <p:spPr>
          <a:xfrm>
            <a:off x="838201" y="365125"/>
            <a:ext cx="5251316" cy="1807305"/>
          </a:xfrm>
        </p:spPr>
        <p:txBody>
          <a:bodyPr>
            <a:normAutofit/>
          </a:bodyPr>
          <a:lstStyle/>
          <a:p>
            <a:r>
              <a:rPr lang="fi-FI" sz="4100">
                <a:latin typeface="+mn-lt"/>
              </a:rPr>
              <a:t>Induktiivisen päättelyn virhemahdollisuuksia</a:t>
            </a:r>
          </a:p>
        </p:txBody>
      </p:sp>
      <p:sp>
        <p:nvSpPr>
          <p:cNvPr id="4" name="Google Shape;75;p16">
            <a:extLst>
              <a:ext uri="{FF2B5EF4-FFF2-40B4-BE49-F238E27FC236}">
                <a16:creationId xmlns:a16="http://schemas.microsoft.com/office/drawing/2014/main" id="{FFC1B913-0292-409C-B4C6-5CADC513DD75}"/>
              </a:ext>
            </a:extLst>
          </p:cNvPr>
          <p:cNvSpPr txBox="1">
            <a:spLocks noGrp="1"/>
          </p:cNvSpPr>
          <p:nvPr>
            <p:ph idx="1"/>
          </p:nvPr>
        </p:nvSpPr>
        <p:spPr>
          <a:xfrm>
            <a:off x="838200" y="2032000"/>
            <a:ext cx="5387967" cy="4144963"/>
          </a:xfrm>
          <a:prstGeom prst="rect">
            <a:avLst/>
          </a:prstGeom>
        </p:spPr>
        <p:txBody>
          <a:bodyPr spcFirstLastPara="1" lIns="91425" tIns="45700" rIns="91425" bIns="45700"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400" dirty="0"/>
              <a:t>Induktion varassa etenevä päättely ei ole loogisesti pätevää. </a:t>
            </a:r>
          </a:p>
          <a:p>
            <a:r>
              <a:rPr lang="fi-FI" sz="2400" dirty="0"/>
              <a:t>Maailmaa koskevaa tietoa kartutetaan hahmottamalla asioiden välisiä </a:t>
            </a:r>
            <a:r>
              <a:rPr lang="fi-FI" sz="2400" b="0" i="0" u="none" strike="noStrike" dirty="0">
                <a:effectLst/>
              </a:rPr>
              <a:t>syy-seuraussuhteita, jotka yleistetään muihin vastaaviin tapauksiin. </a:t>
            </a:r>
          </a:p>
          <a:p>
            <a:pPr rtl="0">
              <a:spcBef>
                <a:spcPts val="1000"/>
              </a:spcBef>
              <a:spcAft>
                <a:spcPts val="0"/>
              </a:spcAft>
            </a:pPr>
            <a:r>
              <a:rPr lang="fi-FI" sz="2400" b="0" i="0" u="none" strike="noStrike" dirty="0">
                <a:effectLst/>
              </a:rPr>
              <a:t>Jokin asian kannalta olennainen seikka voi jäädä huomaamatta, kun havainnoista tehdään yleistyksiä.</a:t>
            </a:r>
            <a:endParaRPr lang="fi-FI" sz="2400" b="0" dirty="0">
              <a:effectLst/>
            </a:endParaRPr>
          </a:p>
          <a:p>
            <a:pPr rtl="0">
              <a:spcBef>
                <a:spcPts val="1000"/>
              </a:spcBef>
              <a:spcAft>
                <a:spcPts val="0"/>
              </a:spcAft>
            </a:pPr>
            <a:r>
              <a:rPr lang="fi-FI" sz="2400" b="0" i="0" u="none" strike="noStrike" dirty="0">
                <a:effectLst/>
              </a:rPr>
              <a:t>Ilmiöiden tai olioiden kaikkia mahdollisia esiintymiä ei voida tutkia. </a:t>
            </a:r>
            <a:endParaRPr lang="fi-FI" sz="2400" b="0" dirty="0">
              <a:effectLst/>
            </a:endParaRPr>
          </a:p>
          <a:p>
            <a:endParaRPr lang="fi-FI" sz="2000" b="0" dirty="0">
              <a:effectLst/>
            </a:endParaRPr>
          </a:p>
        </p:txBody>
      </p:sp>
      <p:pic>
        <p:nvPicPr>
          <p:cNvPr id="4098" name="Picture 2" descr="Kevytyrittäjä on yhteiskunnan musta joutsen | Uusi Suomi Puheenvuoro">
            <a:extLst>
              <a:ext uri="{FF2B5EF4-FFF2-40B4-BE49-F238E27FC236}">
                <a16:creationId xmlns:a16="http://schemas.microsoft.com/office/drawing/2014/main" id="{232FE947-4C48-4099-9AF4-527E88CBB5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93" r="2" b="15637"/>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4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5"/>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en-US" dirty="0" err="1">
                <a:latin typeface="+mn-lt"/>
              </a:rPr>
              <a:t>Tehtävä</a:t>
            </a:r>
            <a:r>
              <a:rPr lang="en-US" dirty="0">
                <a:latin typeface="+mn-lt"/>
              </a:rPr>
              <a:t> </a:t>
            </a:r>
            <a:r>
              <a:rPr lang="en-US" dirty="0" err="1">
                <a:latin typeface="+mn-lt"/>
              </a:rPr>
              <a:t>nuolikaaviosta</a:t>
            </a:r>
            <a:endParaRPr dirty="0">
              <a:latin typeface="+mn-lt"/>
            </a:endParaRPr>
          </a:p>
        </p:txBody>
      </p:sp>
      <p:sp>
        <p:nvSpPr>
          <p:cNvPr id="9" name="Tekstiruutu 8">
            <a:extLst>
              <a:ext uri="{FF2B5EF4-FFF2-40B4-BE49-F238E27FC236}">
                <a16:creationId xmlns:a16="http://schemas.microsoft.com/office/drawing/2014/main" id="{450A7273-4794-4C9C-9D8D-8F5A2019CCB0}"/>
              </a:ext>
            </a:extLst>
          </p:cNvPr>
          <p:cNvSpPr txBox="1"/>
          <p:nvPr/>
        </p:nvSpPr>
        <p:spPr>
          <a:xfrm>
            <a:off x="527052" y="1720840"/>
            <a:ext cx="7445374" cy="4401205"/>
          </a:xfrm>
          <a:prstGeom prst="rect">
            <a:avLst/>
          </a:prstGeom>
          <a:noFill/>
        </p:spPr>
        <p:txBody>
          <a:bodyPr wrap="square">
            <a:spAutoFit/>
          </a:bodyPr>
          <a:lstStyle/>
          <a:p>
            <a:pPr marL="541338" indent="-363538" rtl="0" fontAlgn="base">
              <a:spcBef>
                <a:spcPts val="720"/>
              </a:spcBef>
              <a:spcAft>
                <a:spcPts val="0"/>
              </a:spcAft>
              <a:buFont typeface="Arial" panose="020B0604020202020204" pitchFamily="34" charset="0"/>
              <a:buChar char="•"/>
            </a:pPr>
            <a:r>
              <a:rPr lang="fi-FI" sz="2400" dirty="0">
                <a:solidFill>
                  <a:srgbClr val="000000"/>
                </a:solidFill>
                <a:latin typeface="Calibri" panose="020F0502020204030204" pitchFamily="34" charset="0"/>
              </a:rPr>
              <a:t> </a:t>
            </a:r>
            <a:r>
              <a:rPr lang="fi-FI" sz="2400" b="0" i="0" u="none" strike="noStrike" dirty="0">
                <a:solidFill>
                  <a:srgbClr val="000000"/>
                </a:solidFill>
                <a:effectLst/>
                <a:latin typeface="Calibri" panose="020F0502020204030204" pitchFamily="34" charset="0"/>
              </a:rPr>
              <a:t>Etsi mielipidekirjoitus internetistä tai painetusta lehdestä ja tee siitä nuolikaavio ohjeiden mukaan.</a:t>
            </a:r>
          </a:p>
          <a:p>
            <a:pPr marL="469900" indent="-457200" rtl="0" fontAlgn="base">
              <a:spcBef>
                <a:spcPts val="0"/>
              </a:spcBef>
              <a:spcAft>
                <a:spcPts val="0"/>
              </a:spcAft>
              <a:buFont typeface="Arial" panose="020B0604020202020204" pitchFamily="34" charset="0"/>
              <a:buChar char="•"/>
            </a:pPr>
            <a:endParaRPr lang="fi-FI" sz="2800" dirty="0">
              <a:solidFill>
                <a:srgbClr val="000000"/>
              </a:solidFill>
              <a:latin typeface="Calibri" panose="020F0502020204030204" pitchFamily="34" charset="0"/>
            </a:endParaRPr>
          </a:p>
          <a:p>
            <a:pPr marL="12700" rtl="0" fontAlgn="base">
              <a:spcBef>
                <a:spcPts val="0"/>
              </a:spcBef>
              <a:spcAft>
                <a:spcPts val="0"/>
              </a:spcAft>
              <a:buFont typeface="+mj-lt"/>
              <a:buAutoNum type="arabicPeriod"/>
            </a:pPr>
            <a:r>
              <a:rPr lang="fi-FI" sz="2400" b="0" i="0" u="none" strike="noStrike" dirty="0">
                <a:solidFill>
                  <a:srgbClr val="000000"/>
                </a:solidFill>
                <a:effectLst/>
                <a:latin typeface="Calibri" panose="020F0502020204030204" pitchFamily="34" charset="0"/>
              </a:rPr>
              <a:t>Etsi tekstin pääväite (V). Se löytyy usein kysymällä, mistä kirjoittaja haluaa lukijan vakuuttaa.</a:t>
            </a:r>
          </a:p>
          <a:p>
            <a:pPr marL="12700" rtl="0" fontAlgn="base">
              <a:spcBef>
                <a:spcPts val="0"/>
              </a:spcBef>
              <a:spcAft>
                <a:spcPts val="0"/>
              </a:spcAft>
              <a:buFont typeface="+mj-lt"/>
              <a:buAutoNum type="arabicPeriod"/>
            </a:pPr>
            <a:r>
              <a:rPr lang="fi-FI" sz="2400" dirty="0">
                <a:solidFill>
                  <a:srgbClr val="000000"/>
                </a:solidFill>
                <a:latin typeface="Calibri" panose="020F0502020204030204" pitchFamily="34" charset="0"/>
              </a:rPr>
              <a:t> </a:t>
            </a:r>
            <a:r>
              <a:rPr lang="fi-FI" sz="2400" b="0" i="0" u="none" strike="noStrike" dirty="0">
                <a:solidFill>
                  <a:srgbClr val="000000"/>
                </a:solidFill>
                <a:effectLst/>
                <a:latin typeface="Calibri" panose="020F0502020204030204" pitchFamily="34" charset="0"/>
              </a:rPr>
              <a:t>Etsi pääväitteen keskeiset perustelut ja numeroi ne (P</a:t>
            </a:r>
            <a:r>
              <a:rPr lang="fi-FI" sz="2400" b="0" i="0" u="none" strike="noStrike" baseline="-25000" dirty="0">
                <a:solidFill>
                  <a:srgbClr val="000000"/>
                </a:solidFill>
                <a:effectLst/>
                <a:latin typeface="Calibri" panose="020F0502020204030204" pitchFamily="34" charset="0"/>
              </a:rPr>
              <a:t>1 </a:t>
            </a:r>
            <a:r>
              <a:rPr lang="fi-FI" sz="2400" b="0" i="0" u="none" strike="noStrike" dirty="0">
                <a:solidFill>
                  <a:srgbClr val="000000"/>
                </a:solidFill>
                <a:effectLst/>
                <a:latin typeface="Calibri" panose="020F0502020204030204" pitchFamily="34" charset="0"/>
              </a:rPr>
              <a:t>, P</a:t>
            </a:r>
            <a:r>
              <a:rPr lang="fi-FI" sz="2400" b="0" i="0" u="none" strike="noStrike" baseline="-25000" dirty="0">
                <a:solidFill>
                  <a:srgbClr val="000000"/>
                </a:solidFill>
                <a:effectLst/>
                <a:latin typeface="Calibri" panose="020F0502020204030204" pitchFamily="34" charset="0"/>
              </a:rPr>
              <a:t>2 </a:t>
            </a:r>
            <a:r>
              <a:rPr lang="fi-FI" sz="2400" b="0" i="0" u="none" strike="noStrike" dirty="0">
                <a:solidFill>
                  <a:srgbClr val="000000"/>
                </a:solidFill>
                <a:effectLst/>
                <a:latin typeface="Calibri" panose="020F0502020204030204" pitchFamily="34" charset="0"/>
              </a:rPr>
              <a:t>jne.). Perustelut löytyvät kysymällä, mihin kirjoittaja vetoaa, jotta hänen väitteensä hyväksyttäisiin.</a:t>
            </a:r>
          </a:p>
          <a:p>
            <a:pPr marL="12700" fontAlgn="base">
              <a:buFont typeface="+mj-lt"/>
              <a:buAutoNum type="arabicPeriod"/>
            </a:pPr>
            <a:r>
              <a:rPr lang="fi-FI" sz="2400" b="0" i="0" u="none" strike="noStrike" dirty="0">
                <a:solidFill>
                  <a:srgbClr val="000000"/>
                </a:solidFill>
                <a:effectLst/>
                <a:latin typeface="Calibri" panose="020F0502020204030204" pitchFamily="34" charset="0"/>
              </a:rPr>
              <a:t>Pohdi, ovatko perustelut rinnakkaisia (erillisiä perusteluja) vai peräkkäisiä (perustelun perustelut).</a:t>
            </a:r>
          </a:p>
          <a:p>
            <a:pPr marL="12700" rtl="0" fontAlgn="base">
              <a:spcBef>
                <a:spcPts val="0"/>
              </a:spcBef>
              <a:spcAft>
                <a:spcPts val="0"/>
              </a:spcAft>
              <a:buFont typeface="+mj-lt"/>
              <a:buAutoNum type="arabicPeriod"/>
            </a:pPr>
            <a:endParaRPr lang="fi-FI" sz="3600" b="0" i="0" u="none" strike="noStrike" dirty="0">
              <a:solidFill>
                <a:srgbClr val="000000"/>
              </a:solidFill>
              <a:effectLst/>
              <a:latin typeface="Calibri" panose="020F0502020204030204" pitchFamily="34" charset="0"/>
            </a:endParaRPr>
          </a:p>
        </p:txBody>
      </p:sp>
      <p:pic>
        <p:nvPicPr>
          <p:cNvPr id="4" name="Kuva 3">
            <a:extLst>
              <a:ext uri="{FF2B5EF4-FFF2-40B4-BE49-F238E27FC236}">
                <a16:creationId xmlns:a16="http://schemas.microsoft.com/office/drawing/2014/main" id="{37DF5996-9074-4A21-B867-352CC5EB633F}"/>
              </a:ext>
            </a:extLst>
          </p:cNvPr>
          <p:cNvPicPr>
            <a:picLocks noChangeAspect="1"/>
          </p:cNvPicPr>
          <p:nvPr/>
        </p:nvPicPr>
        <p:blipFill>
          <a:blip r:embed="rId3"/>
          <a:stretch>
            <a:fillRect/>
          </a:stretch>
        </p:blipFill>
        <p:spPr>
          <a:xfrm>
            <a:off x="8058150" y="1901825"/>
            <a:ext cx="4133850" cy="4048125"/>
          </a:xfrm>
          <a:prstGeom prst="rect">
            <a:avLst/>
          </a:prstGeom>
        </p:spPr>
      </p:pic>
    </p:spTree>
    <p:extLst>
      <p:ext uri="{BB962C8B-B14F-4D97-AF65-F5344CB8AC3E}">
        <p14:creationId xmlns:p14="http://schemas.microsoft.com/office/powerpoint/2010/main" val="389489402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535</Words>
  <Application>Microsoft Office PowerPoint</Application>
  <PresentationFormat>Laajakuva</PresentationFormat>
  <Paragraphs>53</Paragraphs>
  <Slides>11</Slides>
  <Notes>1</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11</vt:i4>
      </vt:variant>
    </vt:vector>
  </HeadingPairs>
  <TitlesOfParts>
    <vt:vector size="17" baseType="lpstr">
      <vt:lpstr>Arial</vt:lpstr>
      <vt:lpstr>Calibri</vt:lpstr>
      <vt:lpstr>Calibri Light</vt:lpstr>
      <vt:lpstr>Lato</vt:lpstr>
      <vt:lpstr>Office-teema</vt:lpstr>
      <vt:lpstr>Mukautettu suunnittelumalli</vt:lpstr>
      <vt:lpstr>PowerPoint-esitys</vt:lpstr>
      <vt:lpstr>PowerPoint-esitys</vt:lpstr>
      <vt:lpstr>Deduktiivinen päättely</vt:lpstr>
      <vt:lpstr>Esimerkkejä deduktiosta (Aristoteleen syllogismi)</vt:lpstr>
      <vt:lpstr>Esimerkkejä deduktiosta 2</vt:lpstr>
      <vt:lpstr>Induktiivinen päättely</vt:lpstr>
      <vt:lpstr>Induktiivinen päättely</vt:lpstr>
      <vt:lpstr>Induktiivisen päättelyn virhemahdollisuuksia</vt:lpstr>
      <vt:lpstr>Tehtävä nuolikaaviosta</vt:lpstr>
      <vt:lpstr>Taito, s. 100: Argumentaation tutkiminen kuvan avulla</vt:lpstr>
      <vt:lpstr>Taito, s. 100: Argumentaation tutkiminen kuvan avulla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Riina Lahtinen</dc:creator>
  <cp:lastModifiedBy>Heikki Siitonen</cp:lastModifiedBy>
  <cp:revision>24</cp:revision>
  <dcterms:created xsi:type="dcterms:W3CDTF">2021-07-07T06:35:50Z</dcterms:created>
  <dcterms:modified xsi:type="dcterms:W3CDTF">2022-09-12T09:42:45Z</dcterms:modified>
</cp:coreProperties>
</file>