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8" r:id="rId3"/>
    <p:sldId id="257" r:id="rId4"/>
    <p:sldId id="261" r:id="rId5"/>
    <p:sldId id="259" r:id="rId6"/>
    <p:sldId id="262" r:id="rId7"/>
    <p:sldId id="270" r:id="rId8"/>
    <p:sldId id="268"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6F11C-B497-4D7D-A686-EE66797D9AF9}" type="datetimeFigureOut">
              <a:rPr lang="fi-FI" smtClean="0"/>
              <a:t>13.7.2021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45F58-FDA0-4BFC-9C0D-79ACC76D4E8A}" type="slidenum">
              <a:rPr lang="fi-FI" smtClean="0"/>
              <a:t>‹#›</a:t>
            </a:fld>
            <a:endParaRPr lang="fi-FI"/>
          </a:p>
        </p:txBody>
      </p:sp>
    </p:spTree>
    <p:extLst>
      <p:ext uri="{BB962C8B-B14F-4D97-AF65-F5344CB8AC3E}">
        <p14:creationId xmlns:p14="http://schemas.microsoft.com/office/powerpoint/2010/main" val="249457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5b143c7fc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64" name="Google Shape;64;gb5b143c7fc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f2a8bdf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71" name="Google Shape;71;gdf2a8bdf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f2a8bdfa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78" name="Google Shape;78;gdf2a8bdfa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5b143c7fc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b5b143c7fc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f2a8bdf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71" name="Google Shape;71;gdf2a8bdf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1048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f10e4e023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109" name="Google Shape;109;gdf10e4e023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3305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309927C-4398-4249-9A9A-DAE825F2E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416007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9AF09D-301E-4C08-BD70-39E74C85E27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79EC8B5-D691-4FE3-9A22-70E0FC9272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00504A2-7ADE-4D9E-BA32-D82A419BAA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0F75FCD-1AE4-46C7-97B3-3F1A266D10ED}"/>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6" name="Alatunnisteen paikkamerkki 5">
            <a:extLst>
              <a:ext uri="{FF2B5EF4-FFF2-40B4-BE49-F238E27FC236}">
                <a16:creationId xmlns:a16="http://schemas.microsoft.com/office/drawing/2014/main" id="{07B00BD2-5847-4341-9B60-236759728E4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F80AA0D4-21A3-43E2-8F7A-6C382E687EC0}"/>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42648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8D2934-0CF8-4D0A-A6AC-0556F36A18B4}"/>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E934078-4D20-43A2-9389-4D46D7A62560}"/>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81313D8-2109-48D4-9217-F11AA4A758DD}"/>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5" name="Alatunnisteen paikkamerkki 4">
            <a:extLst>
              <a:ext uri="{FF2B5EF4-FFF2-40B4-BE49-F238E27FC236}">
                <a16:creationId xmlns:a16="http://schemas.microsoft.com/office/drawing/2014/main" id="{30E85DAF-4CB9-4408-9A55-B75CDBE3EB5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B76B952-CFEF-457C-A6C3-BC93DA5AEAA0}"/>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249571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EB36C5F-E930-4AA4-ADF9-5CA373D2A108}"/>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AAC42FC-D810-4BEB-8BDC-D785A095F872}"/>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390F11C-F14A-41C7-9A3F-C4D3638B6C11}"/>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5" name="Alatunnisteen paikkamerkki 4">
            <a:extLst>
              <a:ext uri="{FF2B5EF4-FFF2-40B4-BE49-F238E27FC236}">
                <a16:creationId xmlns:a16="http://schemas.microsoft.com/office/drawing/2014/main" id="{3C4CC696-9881-4740-A5AD-9335262ED7CB}"/>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F1DF7DB-7AFE-45D0-8B85-EF1EAACCEAAE}"/>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26112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96833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D2EFB4-7A98-4450-B334-C2E79757CE6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53FD2DD-A0CC-4966-B353-797E6EF685F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6FCD876-8D5B-45B3-A6E8-A0363141CCEA}"/>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5" name="Alatunnisteen paikkamerkki 4">
            <a:extLst>
              <a:ext uri="{FF2B5EF4-FFF2-40B4-BE49-F238E27FC236}">
                <a16:creationId xmlns:a16="http://schemas.microsoft.com/office/drawing/2014/main" id="{50565FA2-C4ED-4B04-BB41-5A8C874264C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963D52F9-48C1-4A4E-B8C1-9819D4635BBB}"/>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2132602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A30DB-8542-4D4C-814E-883F76312C9D}"/>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B24DCEC5-6D6F-4E83-85E6-A9B82A8CB457}"/>
              </a:ext>
            </a:extLst>
          </p:cNvPr>
          <p:cNvSpPr>
            <a:spLocks noGrp="1"/>
          </p:cNvSpPr>
          <p:nvPr>
            <p:ph idx="1"/>
          </p:nvPr>
        </p:nvSpPr>
        <p:spPr>
          <a:xfrm>
            <a:off x="838200" y="1825625"/>
            <a:ext cx="10515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D07BBF-71BB-487B-A0F2-3A93F7967032}"/>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5" name="Alatunnisteen paikkamerkki 4">
            <a:extLst>
              <a:ext uri="{FF2B5EF4-FFF2-40B4-BE49-F238E27FC236}">
                <a16:creationId xmlns:a16="http://schemas.microsoft.com/office/drawing/2014/main" id="{40EB01BB-D7F0-49E4-9AFB-9D67E3EE626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A51E20-7E29-4BAD-B10E-C7F62156C5A2}"/>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1919280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E41DB8-8366-409C-BA7B-4FD385A6C4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AC4A8D4-37A0-41E8-9C2A-231CDCE9D3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0C08350-6DFA-40D3-949C-B3ED844F9FCE}"/>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5" name="Alatunnisteen paikkamerkki 4">
            <a:extLst>
              <a:ext uri="{FF2B5EF4-FFF2-40B4-BE49-F238E27FC236}">
                <a16:creationId xmlns:a16="http://schemas.microsoft.com/office/drawing/2014/main" id="{53AAFCD8-41CF-4051-ADDB-917EF6E2878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A23F48A-4E8B-49E0-B80F-B509214C3DD3}"/>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82460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932BB2-0061-414D-9804-0439D80AB84C}"/>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420353AE-2F1D-4950-B7A8-9D89D273ABA2}"/>
              </a:ext>
            </a:extLst>
          </p:cNvPr>
          <p:cNvSpPr>
            <a:spLocks noGrp="1"/>
          </p:cNvSpPr>
          <p:nvPr>
            <p:ph sz="half" idx="1"/>
          </p:nvPr>
        </p:nvSpPr>
        <p:spPr>
          <a:xfrm>
            <a:off x="838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C3997FF-40BC-4D4E-874E-DA4A96ECD48B}"/>
              </a:ext>
            </a:extLst>
          </p:cNvPr>
          <p:cNvSpPr>
            <a:spLocks noGrp="1"/>
          </p:cNvSpPr>
          <p:nvPr>
            <p:ph sz="half" idx="2"/>
          </p:nvPr>
        </p:nvSpPr>
        <p:spPr>
          <a:xfrm>
            <a:off x="6172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6AD904C-97A4-4F9C-A70F-A6FABC89C915}"/>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6" name="Alatunnisteen paikkamerkki 5">
            <a:extLst>
              <a:ext uri="{FF2B5EF4-FFF2-40B4-BE49-F238E27FC236}">
                <a16:creationId xmlns:a16="http://schemas.microsoft.com/office/drawing/2014/main" id="{18EBDBAD-527C-41E7-9C50-3723296A7DE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2D277872-C2F7-48F3-9735-B60E8991E51C}"/>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208741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952E4-920A-4F04-96D9-1B50E51BF33D}"/>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5078342-EA3C-4831-AF6C-8C0BEF9A05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62DA471-E3B5-4192-B075-BF7A4B7A3123}"/>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DF34D29-60DD-4877-BBC3-39C8C9DE1B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6B52A42-97A9-4DCC-8EFB-9A6683EE79C4}"/>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70A5B96-9278-4CBB-BABA-88806EB91DE6}"/>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8" name="Alatunnisteen paikkamerkki 7">
            <a:extLst>
              <a:ext uri="{FF2B5EF4-FFF2-40B4-BE49-F238E27FC236}">
                <a16:creationId xmlns:a16="http://schemas.microsoft.com/office/drawing/2014/main" id="{C7C0DFE1-293A-4216-9C1D-3547ECF60C5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72509F8C-44B7-4460-A4B5-DE7C6181537D}"/>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356485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C52014-B220-40F8-9345-58D90966D71B}"/>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C2600B3-9265-4EF2-86C4-FBB05BF04126}"/>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4" name="Alatunnisteen paikkamerkki 3">
            <a:extLst>
              <a:ext uri="{FF2B5EF4-FFF2-40B4-BE49-F238E27FC236}">
                <a16:creationId xmlns:a16="http://schemas.microsoft.com/office/drawing/2014/main" id="{4A6F9E4E-2892-41A6-A5FD-C396E191C69C}"/>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F2099284-559E-49FF-87A7-BC800DB600B6}"/>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4739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309927C-4398-4249-9A9A-DAE825F2E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2574576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A5376D6-5B00-481C-B225-324CAC118431}"/>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3" name="Alatunnisteen paikkamerkki 2">
            <a:extLst>
              <a:ext uri="{FF2B5EF4-FFF2-40B4-BE49-F238E27FC236}">
                <a16:creationId xmlns:a16="http://schemas.microsoft.com/office/drawing/2014/main" id="{0EA19002-9B3D-4E68-B130-9F87D14F811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76A6E460-2A0E-4DE1-8C8A-938CDFDC6B23}"/>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3574607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DFB3D9-096E-4845-9149-C79BC26880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540146E-1C0B-4DE9-9627-AFB0A411E7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C5C3DD7-21C7-40ED-92E9-73A97A0B6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C843414-F0EE-41B3-BA4C-5F668E01A5C8}"/>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6" name="Alatunnisteen paikkamerkki 5">
            <a:extLst>
              <a:ext uri="{FF2B5EF4-FFF2-40B4-BE49-F238E27FC236}">
                <a16:creationId xmlns:a16="http://schemas.microsoft.com/office/drawing/2014/main" id="{72EAFEE0-4571-4458-A602-4F2A814E48B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BB711BD0-4526-4E3F-83F9-A99EB80CAB8C}"/>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1661637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B1A93-5CBB-44F9-B993-120EF7EEF8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CDAA9FC-17D8-4645-98A7-4F896AD95B6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B07366E-EC6B-42F4-9289-559781E4D5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5F1070-54B4-4579-9CBF-5975D10B67D5}"/>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6" name="Alatunnisteen paikkamerkki 5">
            <a:extLst>
              <a:ext uri="{FF2B5EF4-FFF2-40B4-BE49-F238E27FC236}">
                <a16:creationId xmlns:a16="http://schemas.microsoft.com/office/drawing/2014/main" id="{882C78D2-2B57-4D74-BBC9-0AEFE30F627B}"/>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CF6F3171-7D0D-41D8-BC85-9522EB17325F}"/>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305575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F5C7F4-92BC-41A1-A41D-9007B970B808}"/>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FF32AB1-3C53-49C1-93C7-4EB748B1089C}"/>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8215D1-FD9C-4B80-B6EC-377361EEB541}"/>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5" name="Alatunnisteen paikkamerkki 4">
            <a:extLst>
              <a:ext uri="{FF2B5EF4-FFF2-40B4-BE49-F238E27FC236}">
                <a16:creationId xmlns:a16="http://schemas.microsoft.com/office/drawing/2014/main" id="{86AE523E-9826-4ECA-84E8-B40E07313AE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BB1E73BE-CEBB-4F3C-B689-DDA38D8F67E9}"/>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2532097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EE900BB-366E-4F27-840D-AA3E10D9E4F9}"/>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6686B5C-F8B5-408A-B673-6CF8CCC7B685}"/>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3FBB6D7-0241-449D-9BB1-11BF485D06B0}"/>
              </a:ext>
            </a:extLst>
          </p:cNvPr>
          <p:cNvSpPr>
            <a:spLocks noGrp="1"/>
          </p:cNvSpPr>
          <p:nvPr>
            <p:ph type="dt" sz="half" idx="10"/>
          </p:nvPr>
        </p:nvSpPr>
        <p:spPr>
          <a:xfrm>
            <a:off x="838200" y="6356350"/>
            <a:ext cx="2743200" cy="365125"/>
          </a:xfrm>
          <a:prstGeom prst="rect">
            <a:avLst/>
          </a:prstGeom>
        </p:spPr>
        <p:txBody>
          <a:bodyPr/>
          <a:lstStyle/>
          <a:p>
            <a:fld id="{1B20A8B4-71C5-4554-A131-6CA1A4CFD104}" type="datetimeFigureOut">
              <a:rPr lang="fi-FI" smtClean="0"/>
              <a:t>13.7.2021</a:t>
            </a:fld>
            <a:endParaRPr lang="fi-FI"/>
          </a:p>
        </p:txBody>
      </p:sp>
      <p:sp>
        <p:nvSpPr>
          <p:cNvPr id="5" name="Alatunnisteen paikkamerkki 4">
            <a:extLst>
              <a:ext uri="{FF2B5EF4-FFF2-40B4-BE49-F238E27FC236}">
                <a16:creationId xmlns:a16="http://schemas.microsoft.com/office/drawing/2014/main" id="{B78197AA-F6CC-47DB-A88F-BAFEBF27A43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041F4EFA-DC67-4C6A-837D-546780799CCE}"/>
              </a:ext>
            </a:extLst>
          </p:cNvPr>
          <p:cNvSpPr>
            <a:spLocks noGrp="1"/>
          </p:cNvSpPr>
          <p:nvPr>
            <p:ph type="sldNum" sz="quarter" idx="12"/>
          </p:nvPr>
        </p:nvSpPr>
        <p:spPr>
          <a:xfrm>
            <a:off x="8610600" y="6356350"/>
            <a:ext cx="2743200" cy="365125"/>
          </a:xfrm>
          <a:prstGeom prst="rect">
            <a:avLst/>
          </a:prstGeom>
        </p:spPr>
        <p:txBody>
          <a:bodyPr/>
          <a:lstStyle/>
          <a:p>
            <a:fld id="{574564FA-1380-49BA-989C-53FFAF348A9E}" type="slidenum">
              <a:rPr lang="fi-FI" smtClean="0"/>
              <a:t>‹#›</a:t>
            </a:fld>
            <a:endParaRPr lang="fi-FI"/>
          </a:p>
        </p:txBody>
      </p:sp>
    </p:spTree>
    <p:extLst>
      <p:ext uri="{BB962C8B-B14F-4D97-AF65-F5344CB8AC3E}">
        <p14:creationId xmlns:p14="http://schemas.microsoft.com/office/powerpoint/2010/main" val="115899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EA14AB-32B9-42B1-AC39-62E07B3804B5}"/>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22FDB254-2FA4-4081-AE35-5ADD650E7CC1}"/>
              </a:ext>
            </a:extLst>
          </p:cNvPr>
          <p:cNvSpPr>
            <a:spLocks noGrp="1"/>
          </p:cNvSpPr>
          <p:nvPr>
            <p:ph idx="1"/>
          </p:nvPr>
        </p:nvSpPr>
        <p:spPr>
          <a:xfrm>
            <a:off x="838200" y="1825625"/>
            <a:ext cx="10515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EDD6DA5-4180-431E-AD04-B08A2C690FA9}"/>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5" name="Alatunnisteen paikkamerkki 4">
            <a:extLst>
              <a:ext uri="{FF2B5EF4-FFF2-40B4-BE49-F238E27FC236}">
                <a16:creationId xmlns:a16="http://schemas.microsoft.com/office/drawing/2014/main" id="{4B102A9B-BD71-4FC8-A7A4-A49F16EC4DD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93E5F750-CB30-4172-BE3F-C6137BB969C9}"/>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194250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A7DE72-4C4C-415E-A76F-DCE1E13999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36EBB24-28E7-4751-9D19-1E33B74902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5F0BC12-6AE5-40E3-A76B-D112F3B0D18A}"/>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5" name="Alatunnisteen paikkamerkki 4">
            <a:extLst>
              <a:ext uri="{FF2B5EF4-FFF2-40B4-BE49-F238E27FC236}">
                <a16:creationId xmlns:a16="http://schemas.microsoft.com/office/drawing/2014/main" id="{90510F64-0B31-48F7-B1B8-0CF1DCEF35A4}"/>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8D65D1E5-9A17-4CAD-BC41-6FF9580A92FB}"/>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289631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F05DD-AD1A-4525-9B59-2433F8052694}"/>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E3E8A72B-AB29-4779-B1E9-1A6B286BBFB4}"/>
              </a:ext>
            </a:extLst>
          </p:cNvPr>
          <p:cNvSpPr>
            <a:spLocks noGrp="1"/>
          </p:cNvSpPr>
          <p:nvPr>
            <p:ph sz="half" idx="1"/>
          </p:nvPr>
        </p:nvSpPr>
        <p:spPr>
          <a:xfrm>
            <a:off x="838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240A75D-6245-4C70-BCA3-BD9704F646E5}"/>
              </a:ext>
            </a:extLst>
          </p:cNvPr>
          <p:cNvSpPr>
            <a:spLocks noGrp="1"/>
          </p:cNvSpPr>
          <p:nvPr>
            <p:ph sz="half" idx="2"/>
          </p:nvPr>
        </p:nvSpPr>
        <p:spPr>
          <a:xfrm>
            <a:off x="6172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AA96D05-1394-4CB4-9A55-41EE84C4C995}"/>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6" name="Alatunnisteen paikkamerkki 5">
            <a:extLst>
              <a:ext uri="{FF2B5EF4-FFF2-40B4-BE49-F238E27FC236}">
                <a16:creationId xmlns:a16="http://schemas.microsoft.com/office/drawing/2014/main" id="{1738789E-E7F8-42DE-9FFA-F8F0AA9F8F30}"/>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B6FEADF-DF43-4A4E-89EE-03D716F184CD}"/>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288783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8B4BA-6247-45CE-8C4E-5CBFC02695F4}"/>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D9021E7E-E5EB-4A89-B58D-614358070A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A076187-8D22-48B6-AB5D-97FB63EBFDB1}"/>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F206FE3-6F9E-4D45-9F91-49F85DC6AE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AB126B3-0B1E-498D-8A4B-B8381653F063}"/>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A321929-39CA-4D3C-885E-80BAE6600CBE}"/>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8" name="Alatunnisteen paikkamerkki 7">
            <a:extLst>
              <a:ext uri="{FF2B5EF4-FFF2-40B4-BE49-F238E27FC236}">
                <a16:creationId xmlns:a16="http://schemas.microsoft.com/office/drawing/2014/main" id="{908F77C9-1A4F-443A-854D-B56FC5648742}"/>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0020198F-9647-4C74-9BF5-151645DB326C}"/>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296804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6D9064-B38B-4DC3-92CF-A41A61352CE3}"/>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DDA0641-ABB4-4F12-B289-AA34739041CF}"/>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4" name="Alatunnisteen paikkamerkki 3">
            <a:extLst>
              <a:ext uri="{FF2B5EF4-FFF2-40B4-BE49-F238E27FC236}">
                <a16:creationId xmlns:a16="http://schemas.microsoft.com/office/drawing/2014/main" id="{51310BB2-7E79-4EE8-9007-B34FFE57839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B44D29A6-239E-49C5-A24A-F9A9843A670C}"/>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76602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3383BE4-014C-4C2C-9830-070C15301A4B}"/>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3" name="Alatunnisteen paikkamerkki 2">
            <a:extLst>
              <a:ext uri="{FF2B5EF4-FFF2-40B4-BE49-F238E27FC236}">
                <a16:creationId xmlns:a16="http://schemas.microsoft.com/office/drawing/2014/main" id="{CB2BAE77-34C0-4179-A531-23695E922F6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9D6F5691-6BCD-4EAC-96AF-EA00991E0FAA}"/>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386602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AF5011-A5E7-4C9B-A95F-2252FC6A46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5018C65-130F-4718-8D2B-442A97CF82B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8DCE672-B994-49A4-9B15-D0F2314616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8E616C7-A2E3-4DEB-A37A-C183A0F2B1FB}"/>
              </a:ext>
            </a:extLst>
          </p:cNvPr>
          <p:cNvSpPr>
            <a:spLocks noGrp="1"/>
          </p:cNvSpPr>
          <p:nvPr>
            <p:ph type="dt" sz="half" idx="10"/>
          </p:nvPr>
        </p:nvSpPr>
        <p:spPr>
          <a:xfrm>
            <a:off x="838200" y="6356350"/>
            <a:ext cx="2743200" cy="365125"/>
          </a:xfrm>
          <a:prstGeom prst="rect">
            <a:avLst/>
          </a:prstGeom>
        </p:spPr>
        <p:txBody>
          <a:bodyPr/>
          <a:lstStyle/>
          <a:p>
            <a:fld id="{FC7F4049-D1C9-4F45-B72A-F7AA8C14AB5B}" type="datetimeFigureOut">
              <a:rPr lang="fi-FI" smtClean="0"/>
              <a:t>13.7.2021</a:t>
            </a:fld>
            <a:endParaRPr lang="fi-FI"/>
          </a:p>
        </p:txBody>
      </p:sp>
      <p:sp>
        <p:nvSpPr>
          <p:cNvPr id="6" name="Alatunnisteen paikkamerkki 5">
            <a:extLst>
              <a:ext uri="{FF2B5EF4-FFF2-40B4-BE49-F238E27FC236}">
                <a16:creationId xmlns:a16="http://schemas.microsoft.com/office/drawing/2014/main" id="{778A3379-74F3-49D0-AA33-268AB2EFE8F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C60037E-0684-46D4-83F3-B0C89B7A1BA6}"/>
              </a:ext>
            </a:extLst>
          </p:cNvPr>
          <p:cNvSpPr>
            <a:spLocks noGrp="1"/>
          </p:cNvSpPr>
          <p:nvPr>
            <p:ph type="sldNum" sz="quarter" idx="12"/>
          </p:nvPr>
        </p:nvSpPr>
        <p:spPr>
          <a:xfrm>
            <a:off x="8610600" y="6356350"/>
            <a:ext cx="2743200" cy="365125"/>
          </a:xfrm>
          <a:prstGeom prst="rect">
            <a:avLst/>
          </a:prstGeom>
        </p:spPr>
        <p:txBody>
          <a:bodyPr/>
          <a:lstStyle/>
          <a:p>
            <a:fld id="{DEA0619F-F02A-4BC9-9E97-97633BC789F9}" type="slidenum">
              <a:rPr lang="fi-FI" smtClean="0"/>
              <a:t>‹#›</a:t>
            </a:fld>
            <a:endParaRPr lang="fi-FI"/>
          </a:p>
        </p:txBody>
      </p:sp>
    </p:spTree>
    <p:extLst>
      <p:ext uri="{BB962C8B-B14F-4D97-AF65-F5344CB8AC3E}">
        <p14:creationId xmlns:p14="http://schemas.microsoft.com/office/powerpoint/2010/main" val="6002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7E0CDC4-A38B-4E84-9AB1-4A06A603F10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Tree>
    <p:extLst>
      <p:ext uri="{BB962C8B-B14F-4D97-AF65-F5344CB8AC3E}">
        <p14:creationId xmlns:p14="http://schemas.microsoft.com/office/powerpoint/2010/main" val="2768574285"/>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483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7E35831-77AB-437D-86C0-CB677C879DBE}"/>
              </a:ext>
            </a:extLst>
          </p:cNvPr>
          <p:cNvSpPr>
            <a:spLocks noGrp="1"/>
          </p:cNvSpPr>
          <p:nvPr>
            <p:ph idx="1"/>
          </p:nvPr>
        </p:nvSpPr>
        <p:spPr>
          <a:xfrm>
            <a:off x="838200" y="2200094"/>
            <a:ext cx="10515600" cy="2252924"/>
          </a:xfrm>
        </p:spPr>
        <p:txBody>
          <a:bodyPr>
            <a:spAutoFit/>
          </a:bodyPr>
          <a:lstStyle/>
          <a:p>
            <a:pPr marL="0" indent="0" algn="ctr" rtl="0">
              <a:spcBef>
                <a:spcPts val="0"/>
              </a:spcBef>
              <a:spcAft>
                <a:spcPts val="0"/>
              </a:spcAft>
              <a:buNone/>
            </a:pPr>
            <a:r>
              <a:rPr lang="fi-FI" sz="6000" b="1" i="0" u="none" strike="noStrike" dirty="0">
                <a:solidFill>
                  <a:srgbClr val="000000"/>
                </a:solidFill>
                <a:effectLst/>
                <a:latin typeface="Calibri" panose="020F0502020204030204" pitchFamily="34" charset="0"/>
              </a:rPr>
              <a:t>1 Filosofian synty</a:t>
            </a:r>
          </a:p>
          <a:p>
            <a:pPr marL="0" indent="0" algn="ctr">
              <a:spcBef>
                <a:spcPts val="0"/>
              </a:spcBef>
              <a:buNone/>
            </a:pPr>
            <a:r>
              <a:rPr lang="fi-FI" sz="4400" dirty="0">
                <a:solidFill>
                  <a:srgbClr val="000000"/>
                </a:solidFill>
                <a:latin typeface="Calibri" panose="020F0502020204030204" pitchFamily="34" charset="0"/>
              </a:rPr>
              <a:t>Ydinsisällöt</a:t>
            </a:r>
            <a:endParaRPr lang="fi-FI" sz="4400" dirty="0"/>
          </a:p>
          <a:p>
            <a:pPr marL="0" indent="0" algn="ctr" rtl="0">
              <a:spcBef>
                <a:spcPts val="0"/>
              </a:spcBef>
              <a:spcAft>
                <a:spcPts val="0"/>
              </a:spcAft>
              <a:buNone/>
            </a:pPr>
            <a:endParaRPr lang="fi-FI" sz="5200" dirty="0"/>
          </a:p>
        </p:txBody>
      </p:sp>
    </p:spTree>
    <p:extLst>
      <p:ext uri="{BB962C8B-B14F-4D97-AF65-F5344CB8AC3E}">
        <p14:creationId xmlns:p14="http://schemas.microsoft.com/office/powerpoint/2010/main" val="29581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Kuva 2">
            <a:extLst>
              <a:ext uri="{FF2B5EF4-FFF2-40B4-BE49-F238E27FC236}">
                <a16:creationId xmlns:a16="http://schemas.microsoft.com/office/drawing/2014/main" id="{96077AB7-3A2C-4F5B-AE78-119BDF292917}"/>
              </a:ext>
            </a:extLst>
          </p:cNvPr>
          <p:cNvPicPr>
            <a:picLocks noChangeAspect="1"/>
          </p:cNvPicPr>
          <p:nvPr/>
        </p:nvPicPr>
        <p:blipFill>
          <a:blip r:embed="rId3"/>
          <a:stretch>
            <a:fillRect/>
          </a:stretch>
        </p:blipFill>
        <p:spPr>
          <a:xfrm>
            <a:off x="308979" y="1226878"/>
            <a:ext cx="11416529" cy="44042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6"/>
          <p:cNvSpPr txBox="1">
            <a:spLocks noGrp="1"/>
          </p:cNvSpPr>
          <p:nvPr>
            <p:ph type="title" idx="4294967295"/>
          </p:nvPr>
        </p:nvSpPr>
        <p:spPr>
          <a:xfrm>
            <a:off x="279918" y="441713"/>
            <a:ext cx="10091738" cy="935038"/>
          </a:xfrm>
          <a:prstGeom prst="rect">
            <a:avLst/>
          </a:prstGeom>
          <a:noFill/>
          <a:ln>
            <a:noFill/>
          </a:ln>
        </p:spPr>
        <p:txBody>
          <a:bodyPr spcFirstLastPara="1" wrap="square" lIns="121900" tIns="60933" rIns="121900" bIns="60933" anchor="ctr" anchorCtr="0">
            <a:normAutofit/>
          </a:bodyPr>
          <a:lstStyle/>
          <a:p>
            <a:pPr>
              <a:spcBef>
                <a:spcPts val="0"/>
              </a:spcBef>
              <a:buClr>
                <a:srgbClr val="000000"/>
              </a:buClr>
              <a:buSzPts val="1100"/>
            </a:pPr>
            <a:r>
              <a:rPr lang="en-US" dirty="0" err="1">
                <a:latin typeface="+mn-lt"/>
              </a:rPr>
              <a:t>Mitä</a:t>
            </a:r>
            <a:r>
              <a:rPr lang="en-US" dirty="0">
                <a:latin typeface="+mn-lt"/>
              </a:rPr>
              <a:t> </a:t>
            </a:r>
            <a:r>
              <a:rPr lang="en-US" dirty="0" err="1">
                <a:latin typeface="+mn-lt"/>
              </a:rPr>
              <a:t>filosofia</a:t>
            </a:r>
            <a:r>
              <a:rPr lang="en-US" dirty="0">
                <a:latin typeface="+mn-lt"/>
              </a:rPr>
              <a:t> on? (</a:t>
            </a:r>
            <a:r>
              <a:rPr lang="en-US" dirty="0" err="1">
                <a:latin typeface="+mn-lt"/>
              </a:rPr>
              <a:t>kaavio</a:t>
            </a:r>
            <a:r>
              <a:rPr lang="en-US" dirty="0">
                <a:latin typeface="+mn-lt"/>
              </a:rPr>
              <a:t>, s. 15)</a:t>
            </a:r>
            <a:endParaRPr dirty="0">
              <a:latin typeface="+mn-lt"/>
            </a:endParaRPr>
          </a:p>
        </p:txBody>
      </p:sp>
      <p:sp>
        <p:nvSpPr>
          <p:cNvPr id="75" name="Google Shape;75;p16"/>
          <p:cNvSpPr txBox="1">
            <a:spLocks noGrp="1"/>
          </p:cNvSpPr>
          <p:nvPr>
            <p:ph type="body" idx="4294967295"/>
          </p:nvPr>
        </p:nvSpPr>
        <p:spPr>
          <a:xfrm>
            <a:off x="354920" y="1728205"/>
            <a:ext cx="11177717" cy="4688082"/>
          </a:xfrm>
          <a:prstGeom prst="rect">
            <a:avLst/>
          </a:prstGeom>
          <a:noFill/>
          <a:ln>
            <a:noFill/>
          </a:ln>
        </p:spPr>
        <p:txBody>
          <a:bodyPr spcFirstLastPara="1" wrap="square" lIns="121900" tIns="60933" rIns="121900" bIns="60933" anchor="t" anchorCtr="0">
            <a:normAutofit fontScale="77500" lnSpcReduction="20000"/>
          </a:bodyPr>
          <a:lstStyle/>
          <a:p>
            <a:pPr marL="609585" indent="-422899">
              <a:lnSpc>
                <a:spcPct val="120000"/>
              </a:lnSpc>
              <a:spcBef>
                <a:spcPts val="480"/>
              </a:spcBef>
              <a:buSzPct val="56250"/>
              <a:buChar char="●"/>
            </a:pPr>
            <a:r>
              <a:rPr lang="fi-FI" sz="4267" dirty="0">
                <a:solidFill>
                  <a:schemeClr val="dk1"/>
                </a:solidFill>
                <a:ea typeface="Calibri"/>
                <a:cs typeface="Calibri"/>
                <a:sym typeface="Calibri"/>
              </a:rPr>
              <a:t>Opiskelija on tottunut ajattelemaan, että opittava tieto on itsessään selkeästi määritelty ja rajattu ja että ainoana haasteena on sitten oppia se. Siksi ei kannata heti alkuun korostaa sitä, että kysymys ”mitä filosofia on?” on itsessään filosofinen kysymys. </a:t>
            </a:r>
          </a:p>
          <a:p>
            <a:pPr marL="609585" indent="-422899">
              <a:lnSpc>
                <a:spcPct val="120000"/>
              </a:lnSpc>
              <a:spcBef>
                <a:spcPts val="480"/>
              </a:spcBef>
              <a:buSzPct val="56250"/>
              <a:buChar char="●"/>
            </a:pPr>
            <a:r>
              <a:rPr lang="fi-FI" sz="4267" dirty="0">
                <a:solidFill>
                  <a:schemeClr val="dk1"/>
                </a:solidFill>
                <a:ea typeface="Calibri"/>
                <a:cs typeface="Calibri"/>
                <a:sym typeface="Calibri"/>
              </a:rPr>
              <a:t>Yksi mahdollisuus on lähteä liikkeelle siitä, että tieto ja ajattelu ovat eri asioita. Tieto on informaatiosisältöä, jota voi välittää eteenpäin. Ajattelu taas on kysymistä ja etsimistä.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7"/>
          <p:cNvSpPr txBox="1">
            <a:spLocks noGrp="1"/>
          </p:cNvSpPr>
          <p:nvPr>
            <p:ph type="title" idx="4294967295"/>
          </p:nvPr>
        </p:nvSpPr>
        <p:spPr>
          <a:xfrm>
            <a:off x="447870" y="488367"/>
            <a:ext cx="10091738" cy="935038"/>
          </a:xfrm>
          <a:prstGeom prst="rect">
            <a:avLst/>
          </a:prstGeom>
          <a:noFill/>
          <a:ln>
            <a:noFill/>
          </a:ln>
        </p:spPr>
        <p:txBody>
          <a:bodyPr spcFirstLastPara="1" wrap="square" lIns="121900" tIns="60933" rIns="121900" bIns="60933" anchor="ctr" anchorCtr="0">
            <a:normAutofit/>
          </a:bodyPr>
          <a:lstStyle/>
          <a:p>
            <a:pPr>
              <a:spcBef>
                <a:spcPts val="0"/>
              </a:spcBef>
              <a:buClr>
                <a:srgbClr val="000000"/>
              </a:buClr>
              <a:buSzPts val="1100"/>
            </a:pPr>
            <a:r>
              <a:rPr lang="en-US" dirty="0" err="1">
                <a:latin typeface="+mn-lt"/>
              </a:rPr>
              <a:t>Filosofian</a:t>
            </a:r>
            <a:r>
              <a:rPr lang="en-US" dirty="0">
                <a:latin typeface="+mn-lt"/>
              </a:rPr>
              <a:t> </a:t>
            </a:r>
            <a:r>
              <a:rPr lang="en-US" dirty="0" err="1">
                <a:latin typeface="+mn-lt"/>
              </a:rPr>
              <a:t>synty</a:t>
            </a:r>
            <a:endParaRPr dirty="0">
              <a:latin typeface="+mn-lt"/>
            </a:endParaRPr>
          </a:p>
        </p:txBody>
      </p:sp>
      <p:sp>
        <p:nvSpPr>
          <p:cNvPr id="82" name="Google Shape;82;p17"/>
          <p:cNvSpPr txBox="1">
            <a:spLocks noGrp="1"/>
          </p:cNvSpPr>
          <p:nvPr>
            <p:ph type="body" idx="4294967295"/>
          </p:nvPr>
        </p:nvSpPr>
        <p:spPr>
          <a:xfrm>
            <a:off x="447870" y="1423405"/>
            <a:ext cx="11606925" cy="2088015"/>
          </a:xfrm>
          <a:prstGeom prst="rect">
            <a:avLst/>
          </a:prstGeom>
          <a:noFill/>
          <a:ln>
            <a:noFill/>
          </a:ln>
        </p:spPr>
        <p:txBody>
          <a:bodyPr spcFirstLastPara="1" wrap="square" lIns="121900" tIns="60933" rIns="121900" bIns="60933" anchor="t" anchorCtr="0">
            <a:normAutofit/>
          </a:bodyPr>
          <a:lstStyle/>
          <a:p>
            <a:pPr marL="609585" indent="-434329">
              <a:lnSpc>
                <a:spcPct val="100000"/>
              </a:lnSpc>
              <a:spcBef>
                <a:spcPts val="480"/>
              </a:spcBef>
              <a:buSzPct val="56250"/>
              <a:buChar char="●"/>
            </a:pPr>
            <a:r>
              <a:rPr lang="fi-FI" sz="4000" dirty="0">
                <a:solidFill>
                  <a:schemeClr val="dk1"/>
                </a:solidFill>
                <a:ea typeface="Calibri"/>
                <a:cs typeface="Calibri"/>
                <a:sym typeface="Calibri"/>
              </a:rPr>
              <a:t>Filosofiassa tutkitaan maailmaa ajattelun avulla. </a:t>
            </a:r>
          </a:p>
          <a:p>
            <a:pPr marL="609585" indent="-434329">
              <a:lnSpc>
                <a:spcPct val="100000"/>
              </a:lnSpc>
              <a:spcBef>
                <a:spcPts val="480"/>
              </a:spcBef>
              <a:buSzPct val="56250"/>
              <a:buChar char="●"/>
            </a:pPr>
            <a:r>
              <a:rPr lang="fi-FI" sz="4000" dirty="0">
                <a:solidFill>
                  <a:schemeClr val="dk1"/>
                </a:solidFill>
                <a:ea typeface="Calibri"/>
                <a:cs typeface="Calibri"/>
                <a:sym typeface="Calibri"/>
              </a:rPr>
              <a:t>Filosofia syntyi antiikin Kreikassa, kun maailmaa alettiin selittää myyttien sijaan järjen avulla.</a:t>
            </a:r>
          </a:p>
        </p:txBody>
      </p:sp>
      <p:pic>
        <p:nvPicPr>
          <p:cNvPr id="3" name="Kuva 2" descr="Kuva, joka sisältää kohteen teksti&#10;&#10;Kuvaus luotu automaattisesti">
            <a:extLst>
              <a:ext uri="{FF2B5EF4-FFF2-40B4-BE49-F238E27FC236}">
                <a16:creationId xmlns:a16="http://schemas.microsoft.com/office/drawing/2014/main" id="{D594DD04-6592-42FE-87A1-E9407E28E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672" y="3720867"/>
            <a:ext cx="7166249" cy="2985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3" name="Kuva 2">
            <a:extLst>
              <a:ext uri="{FF2B5EF4-FFF2-40B4-BE49-F238E27FC236}">
                <a16:creationId xmlns:a16="http://schemas.microsoft.com/office/drawing/2014/main" id="{9E3826F5-74B6-45E8-BF6F-52CB89A2FA13}"/>
              </a:ext>
            </a:extLst>
          </p:cNvPr>
          <p:cNvPicPr>
            <a:picLocks noChangeAspect="1"/>
          </p:cNvPicPr>
          <p:nvPr/>
        </p:nvPicPr>
        <p:blipFill>
          <a:blip r:embed="rId3"/>
          <a:stretch>
            <a:fillRect/>
          </a:stretch>
        </p:blipFill>
        <p:spPr>
          <a:xfrm>
            <a:off x="417740" y="810888"/>
            <a:ext cx="11487150" cy="5572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6"/>
          <p:cNvSpPr txBox="1">
            <a:spLocks noGrp="1"/>
          </p:cNvSpPr>
          <p:nvPr>
            <p:ph type="title" idx="4294967295"/>
          </p:nvPr>
        </p:nvSpPr>
        <p:spPr>
          <a:xfrm>
            <a:off x="279918" y="441713"/>
            <a:ext cx="10091738" cy="935038"/>
          </a:xfrm>
          <a:prstGeom prst="rect">
            <a:avLst/>
          </a:prstGeom>
          <a:noFill/>
          <a:ln>
            <a:noFill/>
          </a:ln>
        </p:spPr>
        <p:txBody>
          <a:bodyPr spcFirstLastPara="1" wrap="square" lIns="121900" tIns="60933" rIns="121900" bIns="60933" anchor="ctr" anchorCtr="0">
            <a:normAutofit/>
          </a:bodyPr>
          <a:lstStyle/>
          <a:p>
            <a:pPr>
              <a:spcBef>
                <a:spcPts val="0"/>
              </a:spcBef>
              <a:buClr>
                <a:srgbClr val="000000"/>
              </a:buClr>
              <a:buSzPts val="1100"/>
            </a:pPr>
            <a:r>
              <a:rPr lang="en-US" dirty="0" err="1">
                <a:latin typeface="+mn-lt"/>
              </a:rPr>
              <a:t>Keskeisiä</a:t>
            </a:r>
            <a:r>
              <a:rPr lang="en-US" dirty="0">
                <a:latin typeface="+mn-lt"/>
              </a:rPr>
              <a:t> </a:t>
            </a:r>
            <a:r>
              <a:rPr lang="en-US" dirty="0" err="1">
                <a:latin typeface="+mn-lt"/>
              </a:rPr>
              <a:t>käsitteitä</a:t>
            </a:r>
            <a:endParaRPr dirty="0">
              <a:latin typeface="+mn-lt"/>
            </a:endParaRPr>
          </a:p>
        </p:txBody>
      </p:sp>
      <p:sp>
        <p:nvSpPr>
          <p:cNvPr id="75" name="Google Shape;75;p16"/>
          <p:cNvSpPr txBox="1">
            <a:spLocks noGrp="1"/>
          </p:cNvSpPr>
          <p:nvPr>
            <p:ph type="body" idx="4294967295"/>
          </p:nvPr>
        </p:nvSpPr>
        <p:spPr>
          <a:xfrm>
            <a:off x="354920" y="1434979"/>
            <a:ext cx="5961903" cy="4688082"/>
          </a:xfrm>
          <a:prstGeom prst="rect">
            <a:avLst/>
          </a:prstGeom>
          <a:noFill/>
          <a:ln>
            <a:noFill/>
          </a:ln>
        </p:spPr>
        <p:txBody>
          <a:bodyPr spcFirstLastPara="1" wrap="square" lIns="121900" tIns="60933" rIns="121900" bIns="60933" anchor="t" anchorCtr="0">
            <a:noAutofit/>
          </a:bodyPr>
          <a:lstStyle/>
          <a:p>
            <a:pPr marL="609585" indent="-422899">
              <a:lnSpc>
                <a:spcPct val="100000"/>
              </a:lnSpc>
              <a:spcBef>
                <a:spcPts val="0"/>
              </a:spcBef>
              <a:buSzPct val="56250"/>
              <a:buChar char="●"/>
            </a:pPr>
            <a:r>
              <a:rPr lang="fi-FI" sz="3600" b="1" dirty="0">
                <a:solidFill>
                  <a:schemeClr val="dk1"/>
                </a:solidFill>
                <a:ea typeface="Calibri"/>
                <a:cs typeface="Calibri"/>
                <a:sym typeface="Calibri"/>
              </a:rPr>
              <a:t>Järki</a:t>
            </a:r>
            <a:r>
              <a:rPr lang="fi-FI" sz="3600" dirty="0">
                <a:solidFill>
                  <a:schemeClr val="dk1"/>
                </a:solidFill>
                <a:ea typeface="Calibri"/>
                <a:cs typeface="Calibri"/>
                <a:sym typeface="Calibri"/>
              </a:rPr>
              <a:t> on mielen kykyä nähdä asioiden järjestys.</a:t>
            </a:r>
          </a:p>
          <a:p>
            <a:pPr marL="609585" indent="-422899">
              <a:lnSpc>
                <a:spcPct val="100000"/>
              </a:lnSpc>
              <a:spcBef>
                <a:spcPts val="0"/>
              </a:spcBef>
              <a:buSzPct val="56250"/>
              <a:buChar char="●"/>
            </a:pPr>
            <a:r>
              <a:rPr lang="fi-FI" sz="3600" b="1" dirty="0">
                <a:solidFill>
                  <a:schemeClr val="dk1"/>
                </a:solidFill>
                <a:ea typeface="Calibri"/>
                <a:cs typeface="Calibri"/>
                <a:sym typeface="Calibri"/>
              </a:rPr>
              <a:t>Kritiikki</a:t>
            </a:r>
            <a:r>
              <a:rPr lang="fi-FI" sz="3600" dirty="0">
                <a:solidFill>
                  <a:schemeClr val="dk1"/>
                </a:solidFill>
                <a:ea typeface="Calibri"/>
                <a:cs typeface="Calibri"/>
                <a:sym typeface="Calibri"/>
              </a:rPr>
              <a:t> on itsestäänselvyyksien ja perinteen kyseenalaistamista.</a:t>
            </a:r>
          </a:p>
          <a:p>
            <a:pPr marL="609585" indent="-422899">
              <a:lnSpc>
                <a:spcPct val="100000"/>
              </a:lnSpc>
              <a:spcBef>
                <a:spcPts val="0"/>
              </a:spcBef>
              <a:buSzPct val="56250"/>
              <a:buChar char="●"/>
            </a:pPr>
            <a:r>
              <a:rPr lang="fi-FI" sz="3600" b="1" dirty="0">
                <a:solidFill>
                  <a:schemeClr val="dk1"/>
                </a:solidFill>
                <a:ea typeface="Calibri"/>
                <a:cs typeface="Calibri"/>
                <a:sym typeface="Calibri"/>
              </a:rPr>
              <a:t>Valistus</a:t>
            </a:r>
            <a:r>
              <a:rPr lang="fi-FI" sz="3600" dirty="0">
                <a:solidFill>
                  <a:schemeClr val="dk1"/>
                </a:solidFill>
                <a:ea typeface="Calibri"/>
                <a:cs typeface="Calibri"/>
                <a:sym typeface="Calibri"/>
              </a:rPr>
              <a:t> painotti kritiikkiä keinona taistella vääryyttä vastaan.</a:t>
            </a:r>
          </a:p>
        </p:txBody>
      </p:sp>
      <p:pic>
        <p:nvPicPr>
          <p:cNvPr id="3" name="Kuva 2" descr="Kuva, joka sisältää kohteen taivas, lentävä, ulko, pilvinen&#10;&#10;Kuvaus luotu automaattisesti">
            <a:extLst>
              <a:ext uri="{FF2B5EF4-FFF2-40B4-BE49-F238E27FC236}">
                <a16:creationId xmlns:a16="http://schemas.microsoft.com/office/drawing/2014/main" id="{770A41A2-237D-4DC5-A7E2-B3A96E4C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173" y="1952139"/>
            <a:ext cx="5477907" cy="3653763"/>
          </a:xfrm>
          <a:prstGeom prst="rect">
            <a:avLst/>
          </a:prstGeom>
        </p:spPr>
      </p:pic>
    </p:spTree>
    <p:extLst>
      <p:ext uri="{BB962C8B-B14F-4D97-AF65-F5344CB8AC3E}">
        <p14:creationId xmlns:p14="http://schemas.microsoft.com/office/powerpoint/2010/main" val="77648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22"/>
          <p:cNvSpPr txBox="1">
            <a:spLocks noGrp="1"/>
          </p:cNvSpPr>
          <p:nvPr>
            <p:ph type="title" idx="4294967295"/>
          </p:nvPr>
        </p:nvSpPr>
        <p:spPr>
          <a:xfrm>
            <a:off x="261257" y="283969"/>
            <a:ext cx="10972800" cy="1143000"/>
          </a:xfrm>
          <a:prstGeom prst="rect">
            <a:avLst/>
          </a:prstGeom>
          <a:noFill/>
          <a:ln>
            <a:noFill/>
          </a:ln>
        </p:spPr>
        <p:txBody>
          <a:bodyPr spcFirstLastPara="1" wrap="square" lIns="121900" tIns="60933" rIns="121900" bIns="60933" anchor="ctr" anchorCtr="0">
            <a:normAutofit/>
          </a:bodyPr>
          <a:lstStyle/>
          <a:p>
            <a:pPr>
              <a:spcBef>
                <a:spcPts val="0"/>
              </a:spcBef>
              <a:buClr>
                <a:srgbClr val="000000"/>
              </a:buClr>
              <a:buSzPts val="1100"/>
            </a:pPr>
            <a:r>
              <a:rPr lang="en-US" dirty="0">
                <a:latin typeface="+mn-lt"/>
              </a:rPr>
              <a:t>Taito, s. 17: </a:t>
            </a:r>
            <a:r>
              <a:rPr lang="en-US" dirty="0" err="1">
                <a:latin typeface="+mn-lt"/>
              </a:rPr>
              <a:t>Filosofoiminen</a:t>
            </a:r>
            <a:endParaRPr dirty="0">
              <a:latin typeface="+mn-lt"/>
            </a:endParaRPr>
          </a:p>
        </p:txBody>
      </p:sp>
      <p:sp>
        <p:nvSpPr>
          <p:cNvPr id="113" name="Google Shape;113;p22"/>
          <p:cNvSpPr txBox="1">
            <a:spLocks noGrp="1"/>
          </p:cNvSpPr>
          <p:nvPr>
            <p:ph type="body" idx="4294967295"/>
          </p:nvPr>
        </p:nvSpPr>
        <p:spPr>
          <a:xfrm>
            <a:off x="609600" y="1646852"/>
            <a:ext cx="11277600" cy="4837924"/>
          </a:xfrm>
          <a:prstGeom prst="rect">
            <a:avLst/>
          </a:prstGeom>
        </p:spPr>
        <p:txBody>
          <a:bodyPr spcFirstLastPara="1" wrap="square" lIns="121900" tIns="60933" rIns="121900" bIns="60933" anchor="t" anchorCtr="0">
            <a:normAutofit fontScale="92500"/>
          </a:bodyPr>
          <a:lstStyle/>
          <a:p>
            <a:pPr marL="541338" indent="-541338" fontAlgn="base">
              <a:lnSpc>
                <a:spcPct val="100000"/>
              </a:lnSpc>
              <a:spcBef>
                <a:spcPts val="0"/>
              </a:spcBef>
            </a:pPr>
            <a:r>
              <a:rPr lang="fi-FI" sz="4000" dirty="0">
                <a:solidFill>
                  <a:srgbClr val="000000"/>
                </a:solidFill>
                <a:latin typeface="Calibri" panose="020F0502020204030204" pitchFamily="34" charset="0"/>
              </a:rPr>
              <a:t>Filosofian opiskelu on filosofoinnin harjoittelemista.</a:t>
            </a:r>
          </a:p>
          <a:p>
            <a:pPr marL="541338" indent="-541338" fontAlgn="base">
              <a:lnSpc>
                <a:spcPct val="100000"/>
              </a:lnSpc>
              <a:spcBef>
                <a:spcPts val="0"/>
              </a:spcBef>
            </a:pPr>
            <a:r>
              <a:rPr lang="fi-FI" sz="4000" dirty="0">
                <a:solidFill>
                  <a:srgbClr val="000000"/>
                </a:solidFill>
                <a:latin typeface="Calibri" panose="020F0502020204030204" pitchFamily="34" charset="0"/>
              </a:rPr>
              <a:t>Filosofointiin kuuluvat mm.:</a:t>
            </a:r>
          </a:p>
          <a:p>
            <a:pPr marL="998538" lvl="1" indent="-541338" fontAlgn="base">
              <a:lnSpc>
                <a:spcPct val="100000"/>
              </a:lnSpc>
              <a:spcBef>
                <a:spcPts val="0"/>
              </a:spcBef>
            </a:pPr>
            <a:r>
              <a:rPr lang="fi-FI" sz="3600" dirty="0">
                <a:solidFill>
                  <a:srgbClr val="000000"/>
                </a:solidFill>
                <a:latin typeface="Calibri" panose="020F0502020204030204" pitchFamily="34" charset="0"/>
              </a:rPr>
              <a:t>kyseenalaistaminen</a:t>
            </a:r>
          </a:p>
          <a:p>
            <a:pPr marL="998538" lvl="1" indent="-541338" fontAlgn="base">
              <a:lnSpc>
                <a:spcPct val="100000"/>
              </a:lnSpc>
              <a:spcBef>
                <a:spcPts val="0"/>
              </a:spcBef>
            </a:pPr>
            <a:r>
              <a:rPr lang="fi-FI" sz="3600" dirty="0">
                <a:solidFill>
                  <a:srgbClr val="000000"/>
                </a:solidFill>
                <a:latin typeface="Calibri" panose="020F0502020204030204" pitchFamily="34" charset="0"/>
              </a:rPr>
              <a:t>käsitteiden merkityksen eritteleminen </a:t>
            </a:r>
          </a:p>
          <a:p>
            <a:pPr marL="998538" lvl="1" indent="-541338" fontAlgn="base">
              <a:lnSpc>
                <a:spcPct val="100000"/>
              </a:lnSpc>
              <a:spcBef>
                <a:spcPts val="0"/>
              </a:spcBef>
            </a:pPr>
            <a:r>
              <a:rPr lang="fi-FI" sz="3600" dirty="0">
                <a:solidFill>
                  <a:srgbClr val="000000"/>
                </a:solidFill>
                <a:latin typeface="Calibri" panose="020F0502020204030204" pitchFamily="34" charset="0"/>
              </a:rPr>
              <a:t>väitteiden esittäminen ja niiden perusteleminen.</a:t>
            </a:r>
          </a:p>
          <a:p>
            <a:pPr marL="998538" lvl="1" indent="-541338" fontAlgn="base">
              <a:lnSpc>
                <a:spcPct val="100000"/>
              </a:lnSpc>
              <a:spcBef>
                <a:spcPts val="0"/>
              </a:spcBef>
            </a:pPr>
            <a:r>
              <a:rPr lang="fi-FI" sz="3600" dirty="0">
                <a:solidFill>
                  <a:srgbClr val="000000"/>
                </a:solidFill>
                <a:latin typeface="Calibri" panose="020F0502020204030204" pitchFamily="34" charset="0"/>
              </a:rPr>
              <a:t>esitettyjen argumenttien arvioiminen</a:t>
            </a:r>
          </a:p>
          <a:p>
            <a:pPr marL="541338" indent="-541338" fontAlgn="base">
              <a:lnSpc>
                <a:spcPct val="100000"/>
              </a:lnSpc>
              <a:spcBef>
                <a:spcPts val="0"/>
              </a:spcBef>
            </a:pPr>
            <a:r>
              <a:rPr lang="fi-FI" sz="4000" dirty="0">
                <a:solidFill>
                  <a:srgbClr val="000000"/>
                </a:solidFill>
                <a:latin typeface="Calibri" panose="020F0502020204030204" pitchFamily="34" charset="0"/>
              </a:rPr>
              <a:t>Filosofiaa tehdään väittelemällä kasvokkain tai kirjoitusten välityksellä.</a:t>
            </a:r>
          </a:p>
        </p:txBody>
      </p:sp>
    </p:spTree>
    <p:extLst>
      <p:ext uri="{BB962C8B-B14F-4D97-AF65-F5344CB8AC3E}">
        <p14:creationId xmlns:p14="http://schemas.microsoft.com/office/powerpoint/2010/main" val="36990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174</Words>
  <Application>Microsoft Office PowerPoint</Application>
  <PresentationFormat>Laajakuva</PresentationFormat>
  <Paragraphs>20</Paragraphs>
  <Slides>7</Slides>
  <Notes>6</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7</vt:i4>
      </vt:variant>
    </vt:vector>
  </HeadingPairs>
  <TitlesOfParts>
    <vt:vector size="12" baseType="lpstr">
      <vt:lpstr>Arial</vt:lpstr>
      <vt:lpstr>Calibri</vt:lpstr>
      <vt:lpstr>Calibri Light</vt:lpstr>
      <vt:lpstr>Office-teema</vt:lpstr>
      <vt:lpstr>Mukautettu suunnittelumalli</vt:lpstr>
      <vt:lpstr>PowerPoint-esitys</vt:lpstr>
      <vt:lpstr>PowerPoint-esitys</vt:lpstr>
      <vt:lpstr>Mitä filosofia on? (kaavio, s. 15)</vt:lpstr>
      <vt:lpstr>Filosofian synty</vt:lpstr>
      <vt:lpstr>PowerPoint-esitys</vt:lpstr>
      <vt:lpstr>Keskeisiä käsitteitä</vt:lpstr>
      <vt:lpstr>Taito, s. 17: Filosofoiminen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Riina Lahtinen</dc:creator>
  <cp:lastModifiedBy>Riina Lahtinen</cp:lastModifiedBy>
  <cp:revision>34</cp:revision>
  <dcterms:created xsi:type="dcterms:W3CDTF">2021-02-17T11:51:00Z</dcterms:created>
  <dcterms:modified xsi:type="dcterms:W3CDTF">2021-07-13T11:37:47Z</dcterms:modified>
</cp:coreProperties>
</file>