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9" r:id="rId3"/>
    <p:sldId id="257" r:id="rId4"/>
    <p:sldId id="258" r:id="rId5"/>
    <p:sldId id="259" r:id="rId6"/>
    <p:sldId id="270" r:id="rId7"/>
    <p:sldId id="271" r:id="rId8"/>
    <p:sldId id="272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Qx6Fjqt8c04JALe//2cCIZVXJ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FBAA0-A6B8-4A9C-945E-95C2930AC7E3}" v="3" dt="2022-09-02T04:20:29.6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3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ikki Siitonen" userId="9b427252-67e5-47c6-9377-4f43663c5067" providerId="ADAL" clId="{0A0FBAA0-A6B8-4A9C-945E-95C2930AC7E3}"/>
    <pc:docChg chg="addSld delSld modSld">
      <pc:chgData name="Heikki Siitonen" userId="9b427252-67e5-47c6-9377-4f43663c5067" providerId="ADAL" clId="{0A0FBAA0-A6B8-4A9C-945E-95C2930AC7E3}" dt="2022-09-02T04:20:29.663" v="36"/>
      <pc:docMkLst>
        <pc:docMk/>
      </pc:docMkLst>
      <pc:sldChg chg="modSp mod">
        <pc:chgData name="Heikki Siitonen" userId="9b427252-67e5-47c6-9377-4f43663c5067" providerId="ADAL" clId="{0A0FBAA0-A6B8-4A9C-945E-95C2930AC7E3}" dt="2022-09-01T11:58:10.651" v="29" actId="15"/>
        <pc:sldMkLst>
          <pc:docMk/>
          <pc:sldMk cId="0" sldId="257"/>
        </pc:sldMkLst>
        <pc:spChg chg="mod">
          <ac:chgData name="Heikki Siitonen" userId="9b427252-67e5-47c6-9377-4f43663c5067" providerId="ADAL" clId="{0A0FBAA0-A6B8-4A9C-945E-95C2930AC7E3}" dt="2022-09-01T11:58:10.651" v="29" actId="15"/>
          <ac:spMkLst>
            <pc:docMk/>
            <pc:sldMk cId="0" sldId="257"/>
            <ac:spMk id="84" creationId="{00000000-0000-0000-0000-000000000000}"/>
          </ac:spMkLst>
        </pc:spChg>
      </pc:sldChg>
      <pc:sldChg chg="modSp mod">
        <pc:chgData name="Heikki Siitonen" userId="9b427252-67e5-47c6-9377-4f43663c5067" providerId="ADAL" clId="{0A0FBAA0-A6B8-4A9C-945E-95C2930AC7E3}" dt="2022-09-01T12:40:07.407" v="31" actId="20577"/>
        <pc:sldMkLst>
          <pc:docMk/>
          <pc:sldMk cId="0" sldId="259"/>
        </pc:sldMkLst>
        <pc:spChg chg="mod">
          <ac:chgData name="Heikki Siitonen" userId="9b427252-67e5-47c6-9377-4f43663c5067" providerId="ADAL" clId="{0A0FBAA0-A6B8-4A9C-945E-95C2930AC7E3}" dt="2022-09-01T12:40:07.407" v="31" actId="20577"/>
          <ac:spMkLst>
            <pc:docMk/>
            <pc:sldMk cId="0" sldId="259"/>
            <ac:spMk id="96" creationId="{00000000-0000-0000-0000-000000000000}"/>
          </ac:spMkLst>
        </pc:spChg>
      </pc:sldChg>
      <pc:sldChg chg="add">
        <pc:chgData name="Heikki Siitonen" userId="9b427252-67e5-47c6-9377-4f43663c5067" providerId="ADAL" clId="{0A0FBAA0-A6B8-4A9C-945E-95C2930AC7E3}" dt="2022-09-02T04:20:00.649" v="34"/>
        <pc:sldMkLst>
          <pc:docMk/>
          <pc:sldMk cId="0" sldId="270"/>
        </pc:sldMkLst>
      </pc:sldChg>
      <pc:sldChg chg="new del">
        <pc:chgData name="Heikki Siitonen" userId="9b427252-67e5-47c6-9377-4f43663c5067" providerId="ADAL" clId="{0A0FBAA0-A6B8-4A9C-945E-95C2930AC7E3}" dt="2022-09-02T04:19:57.501" v="33" actId="2696"/>
        <pc:sldMkLst>
          <pc:docMk/>
          <pc:sldMk cId="1408458086" sldId="270"/>
        </pc:sldMkLst>
      </pc:sldChg>
      <pc:sldChg chg="add">
        <pc:chgData name="Heikki Siitonen" userId="9b427252-67e5-47c6-9377-4f43663c5067" providerId="ADAL" clId="{0A0FBAA0-A6B8-4A9C-945E-95C2930AC7E3}" dt="2022-09-02T04:20:18.448" v="35"/>
        <pc:sldMkLst>
          <pc:docMk/>
          <pc:sldMk cId="0" sldId="271"/>
        </pc:sldMkLst>
      </pc:sldChg>
      <pc:sldChg chg="add">
        <pc:chgData name="Heikki Siitonen" userId="9b427252-67e5-47c6-9377-4f43663c5067" providerId="ADAL" clId="{0A0FBAA0-A6B8-4A9C-945E-95C2930AC7E3}" dt="2022-09-02T04:20:29.663" v="36"/>
        <pc:sldMkLst>
          <pc:docMk/>
          <pc:sldMk cId="0" sldId="27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ca30c001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dca30c001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ca30c001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dca30c001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ca30c001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dca30c001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dca30c001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dca30c001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ca30c001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dca30c001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c86a1cc2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dc86a1cc2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c86a1cc27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dc86a1cc27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ca30c001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dca30c001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2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>
  <p:cSld name="Otsikkodia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Otsikkodia">
  <p:cSld name="1_Otsikko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343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403"/>
            <a:ext cx="12192000" cy="685719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le.fi/plus/abitreenit/2019/kevat/FF-fi/index.html#q9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body" idx="1"/>
          </p:nvPr>
        </p:nvSpPr>
        <p:spPr>
          <a:xfrm>
            <a:off x="838200" y="2200094"/>
            <a:ext cx="10515600" cy="12920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</a:pPr>
            <a:r>
              <a:rPr lang="fi-FI" sz="6000" b="1" dirty="0">
                <a:solidFill>
                  <a:srgbClr val="000000"/>
                </a:solidFill>
              </a:rPr>
              <a:t>7 Filosofia käsitetutkimuksena</a:t>
            </a:r>
            <a:endParaRPr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FC8B70C-6488-4392-9565-9FE452A5AA46}"/>
              </a:ext>
            </a:extLst>
          </p:cNvPr>
          <p:cNvSpPr txBox="1"/>
          <p:nvPr/>
        </p:nvSpPr>
        <p:spPr>
          <a:xfrm>
            <a:off x="3215811" y="3811712"/>
            <a:ext cx="559640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6600" dirty="0"/>
              <a:t>Käsiteanalyysi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ca30c001f_0_12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2</a:t>
            </a:r>
            <a:endParaRPr/>
          </a:p>
        </p:txBody>
      </p:sp>
      <p:sp>
        <p:nvSpPr>
          <p:cNvPr id="108" name="Google Shape;108;gdca30c001f_0_12"/>
          <p:cNvSpPr txBox="1">
            <a:spLocks noGrp="1"/>
          </p:cNvSpPr>
          <p:nvPr>
            <p:ph type="subTitle" idx="1"/>
          </p:nvPr>
        </p:nvSpPr>
        <p:spPr>
          <a:xfrm>
            <a:off x="914400" y="1329101"/>
            <a:ext cx="9866700" cy="4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Vauva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(pienokainen/imeväinen, naapurin vauva, taapero/tarhalapsi, ihmisen ensimmäinen ikäkausi, vastasyntynyt, alle yhden vuoden ikäinen ihminen)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Tieto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(perusteltu käsitys, maapallo on pyöreä/olen filosofian tunnilla, luulo/usko, perusteltu tosi uskomus, perusteltu tosi uskomus, perusteltu/tosi/uskomus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ca30c001f_0_17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2</a:t>
            </a:r>
            <a:endParaRPr/>
          </a:p>
        </p:txBody>
      </p:sp>
      <p:sp>
        <p:nvSpPr>
          <p:cNvPr id="114" name="Google Shape;114;gdca30c001f_0_17"/>
          <p:cNvSpPr txBox="1">
            <a:spLocks noGrp="1"/>
          </p:cNvSpPr>
          <p:nvPr>
            <p:ph type="subTitle" idx="1"/>
          </p:nvPr>
        </p:nvSpPr>
        <p:spPr>
          <a:xfrm>
            <a:off x="914399" y="1329101"/>
            <a:ext cx="10378911" cy="4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Oikeudenmukaisuus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(reiluus, se että saa oikean numeron/palkan, kaikki jaetaan tasan, kaikki saavat sen mitä heille kuuluu, kukaan ei saa liikaa/liian vähän)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Filosofia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(Viisaustiede, käsiteanalyysi/Platonin ideaoppi, uskonto/tiede, inhimillinen tiedonala, jossa keskeisiä asioita pohditaan käsitteellisesti, opetetaan tällä tunnilla, välttämätöntä on vaikea antaa)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274" cy="8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Käsiteanalyysi kahdesta tekstistä</a:t>
            </a:r>
            <a:endParaRPr/>
          </a:p>
        </p:txBody>
      </p:sp>
      <p:sp>
        <p:nvSpPr>
          <p:cNvPr id="120" name="Google Shape;120;p7"/>
          <p:cNvSpPr txBox="1">
            <a:spLocks noGrp="1"/>
          </p:cNvSpPr>
          <p:nvPr>
            <p:ph type="subTitle" idx="1"/>
          </p:nvPr>
        </p:nvSpPr>
        <p:spPr>
          <a:xfrm>
            <a:off x="914397" y="1320384"/>
            <a:ext cx="11112140" cy="500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Lue seuraavat tekstit (teksti 1 ja teksti 2). Tekstit voi lukea joko seuraavilta dioilta tai Word-tiedostoilta opettajan aineistossa.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Analysoi seuraavia käsitteitä kahden oheisen tekstin perusteella.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työttömyys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ihmisoikeusrikkomus</a:t>
            </a: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274" cy="118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 1: YK:n yleismaailmallinen ihmisoikeuksien julistus</a:t>
            </a:r>
            <a:endParaRPr dirty="0"/>
          </a:p>
        </p:txBody>
      </p:sp>
      <p:sp>
        <p:nvSpPr>
          <p:cNvPr id="126" name="Google Shape;126;p8"/>
          <p:cNvSpPr txBox="1">
            <a:spLocks noGrp="1"/>
          </p:cNvSpPr>
          <p:nvPr>
            <p:ph type="subTitle" idx="1"/>
          </p:nvPr>
        </p:nvSpPr>
        <p:spPr>
          <a:xfrm>
            <a:off x="671000" y="1877750"/>
            <a:ext cx="112983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23. artikla (1) Jokaisella on oikeus työhön, työpaikan vapaaseen valintaan, oikeudenmukaisiin ja tyydyttäviin työehtoihin sekä suojaan työttömyyttä vastaan.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Jokaisella on oikeus ilman minkäänlaista syrjintää samaan palkkaan samasta työstä.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(3) Jokaisella työtä tekevänä on oikeus kohtuulliseen ja riittävään palkkaan, joka turvaa hänelle ja hänen perheelleen ihmisarvon mukaisen toimeentulon ja jota tarpeen vaatiessa täydentävät muut sosiaalisen suojelun keinot.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Jokaisella on oikeus perustaa ammattiyhdistyksiä ja liittyä niihin etujensa puolustamiseksi.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dca30c001f_0_22"/>
          <p:cNvSpPr txBox="1">
            <a:spLocks noGrp="1"/>
          </p:cNvSpPr>
          <p:nvPr>
            <p:ph type="ctrTitle"/>
          </p:nvPr>
        </p:nvSpPr>
        <p:spPr>
          <a:xfrm>
            <a:off x="627025" y="425675"/>
            <a:ext cx="111057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 2 (osa 1/2): Ideologisesti työtön (katkelma filosofian yo-kokeen aineistosta, kevät 2019)</a:t>
            </a: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gdca30c001f_0_22"/>
          <p:cNvSpPr txBox="1">
            <a:spLocks noGrp="1"/>
          </p:cNvSpPr>
          <p:nvPr>
            <p:ph type="subTitle" idx="1"/>
          </p:nvPr>
        </p:nvSpPr>
        <p:spPr>
          <a:xfrm>
            <a:off x="671000" y="1877750"/>
            <a:ext cx="112983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Ossi Nyman, 39, on ideologisesti työtön. Hän ei halua mennä töihin, koska hän ei halua tehdä omasta mielestään typeriä hommia. Eikä hän kursaile yhtään kertoessaan ajatusmaailmastaan.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Mikä röyhkeys! – –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Nymanin ensimmäinen romaani julkaistiin syyskuun alussa. Sen nimi on Röyhkeys. Kirja kertoo miehestä, joka välttelee töitä.</a:t>
            </a:r>
            <a:endParaRPr sz="3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3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–</a:t>
            </a:r>
            <a:endParaRPr sz="3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dca30c001f_0_27"/>
          <p:cNvSpPr txBox="1">
            <a:spLocks noGrp="1"/>
          </p:cNvSpPr>
          <p:nvPr>
            <p:ph type="ctrTitle"/>
          </p:nvPr>
        </p:nvSpPr>
        <p:spPr>
          <a:xfrm>
            <a:off x="627026" y="425675"/>
            <a:ext cx="11342400" cy="11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Teksti 2 (osa 2/2): Ideologisesti työtön (Katkelma filosofian yo:n aineistosta, kevät 2019)</a:t>
            </a: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endParaRPr sz="4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gdca30c001f_0_27"/>
          <p:cNvSpPr txBox="1">
            <a:spLocks noGrp="1"/>
          </p:cNvSpPr>
          <p:nvPr>
            <p:ph type="subTitle" idx="1"/>
          </p:nvPr>
        </p:nvSpPr>
        <p:spPr>
          <a:xfrm>
            <a:off x="671000" y="1877750"/>
            <a:ext cx="11298300" cy="4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–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Kolme, neljä viime vuotta Nyman ei kuitenkaan ole ollut toimeton, sillä hän on kirjoittanut täysipäiväisesti proosaa. Se on helpottanut huonoa omaatuntoa.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Nyt hän kuitenkin sanoo, että vaikka hän ei kirjoittaisi, ei hän silti menisi töihin. Hänen työttömyytensä on ideologista.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Nymanin mielestä on merkittävä ihmisoikeus­loukkaus, että ihmisiä pakotetaan töihin. Hän näkee itsensä tietynlaisena esitaistelijana. Moni hänen lähipiiristään ihailee hänen elämän­tapaansa ja sanoo, että älä missään nimessä mene töihin – –.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Lähde Jose Riikonen: Ideologisesti työtön. Helsingin Sanomat 13.10.2017.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i-FI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274" cy="118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Syventävä tehtävä tuntityöskentelyyn</a:t>
            </a:r>
            <a:endParaRPr dirty="0"/>
          </a:p>
        </p:txBody>
      </p:sp>
      <p:sp>
        <p:nvSpPr>
          <p:cNvPr id="144" name="Google Shape;144;p12"/>
          <p:cNvSpPr txBox="1">
            <a:spLocks noGrp="1"/>
          </p:cNvSpPr>
          <p:nvPr>
            <p:ph type="subTitle" idx="1"/>
          </p:nvPr>
        </p:nvSpPr>
        <p:spPr>
          <a:xfrm>
            <a:off x="1071155" y="1528876"/>
            <a:ext cx="9692640" cy="38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Tutustukaa Abitreenit-sivustolla seuraavaan yo-koetehtävään:</a:t>
            </a:r>
            <a:endParaRPr sz="3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marR="0" lvl="1" indent="-43180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lang="fi-FI" sz="3600" u="sng" dirty="0">
                <a:solidFill>
                  <a:schemeClr val="hlink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  <a:hlinkClick r:id="rId3"/>
              </a:rPr>
              <a:t>Kevät 2019, tehtävä 9</a:t>
            </a:r>
            <a:endParaRPr sz="3600" b="0" i="0" u="none" strike="noStrike" cap="none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/>
          <p:nvPr/>
        </p:nvSpPr>
        <p:spPr>
          <a:xfrm>
            <a:off x="809897" y="1016659"/>
            <a:ext cx="9701349" cy="8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Keksikää määritelmä…</a:t>
            </a:r>
            <a:endParaRPr dirty="0"/>
          </a:p>
        </p:txBody>
      </p:sp>
      <p:sp>
        <p:nvSpPr>
          <p:cNvPr id="84" name="Google Shape;84;p2"/>
          <p:cNvSpPr txBox="1"/>
          <p:nvPr/>
        </p:nvSpPr>
        <p:spPr>
          <a:xfrm>
            <a:off x="809897" y="1879850"/>
            <a:ext cx="32754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latin typeface="Calibri"/>
                <a:ea typeface="Calibri"/>
                <a:cs typeface="Calibri"/>
                <a:sym typeface="Calibri"/>
              </a:rPr>
              <a:t>1. Banaanille</a:t>
            </a:r>
            <a:endParaRPr/>
          </a:p>
        </p:txBody>
      </p:sp>
      <p:sp>
        <p:nvSpPr>
          <p:cNvPr id="85" name="Google Shape;85;p2"/>
          <p:cNvSpPr txBox="1"/>
          <p:nvPr/>
        </p:nvSpPr>
        <p:spPr>
          <a:xfrm>
            <a:off x="6485475" y="1879850"/>
            <a:ext cx="3848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>
                <a:latin typeface="Calibri"/>
                <a:ea typeface="Calibri"/>
                <a:cs typeface="Calibri"/>
                <a:sym typeface="Calibri"/>
              </a:rPr>
              <a:t>2. Kaverille</a:t>
            </a:r>
            <a:endParaRPr/>
          </a:p>
        </p:txBody>
      </p:sp>
      <p:pic>
        <p:nvPicPr>
          <p:cNvPr id="86" name="Google Shape;8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0225" y="2891550"/>
            <a:ext cx="4506299" cy="3006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7025" y="2891550"/>
            <a:ext cx="4506301" cy="3007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9144000" cy="8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1</a:t>
            </a:r>
            <a:endParaRPr/>
          </a:p>
        </p:txBody>
      </p:sp>
      <p:sp>
        <p:nvSpPr>
          <p:cNvPr id="84" name="Google Shape;84;p2"/>
          <p:cNvSpPr txBox="1">
            <a:spLocks noGrp="1"/>
          </p:cNvSpPr>
          <p:nvPr>
            <p:ph type="subTitle" idx="1"/>
          </p:nvPr>
        </p:nvSpPr>
        <p:spPr>
          <a:xfrm>
            <a:off x="914398" y="1329096"/>
            <a:ext cx="9866813" cy="380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Käsitteet muodostavat usein hierarkioita, esimerkiksi kissa – nisäkäs – selkärankainen – eläin – eliö (elävä olio)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Keksikää pareittain vähintään kolmen askeleen käsitehierarkioita vähintään kolmesta lukion oppiaineesta.</a:t>
            </a:r>
          </a:p>
          <a:p>
            <a:pPr marL="228600" indent="-228600">
              <a:lnSpc>
                <a:spcPct val="9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Esimerkki: </a:t>
            </a:r>
          </a:p>
          <a:p>
            <a:pPr marL="228600" lvl="6" indent="-228600">
              <a:lnSpc>
                <a:spcPct val="90000"/>
              </a:lnSpc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Kemia: kulta – metalli – alkuaine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dca30c001f_0_0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91440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1: ratkaisuesimerkkejä</a:t>
            </a:r>
            <a:endParaRPr/>
          </a:p>
        </p:txBody>
      </p:sp>
      <p:sp>
        <p:nvSpPr>
          <p:cNvPr id="90" name="Google Shape;90;gdca30c001f_0_0"/>
          <p:cNvSpPr txBox="1">
            <a:spLocks noGrp="1"/>
          </p:cNvSpPr>
          <p:nvPr>
            <p:ph type="subTitle" idx="1"/>
          </p:nvPr>
        </p:nvSpPr>
        <p:spPr>
          <a:xfrm>
            <a:off x="914400" y="1329101"/>
            <a:ext cx="9866700" cy="4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Matematiikka: binomi – polynomi – lauseke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Fysiikka: pallon liike-energia – mekaaninen energia – energia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Kemia: kulta – metalli – alkuaine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Historia: Nuijasota – sota – konflikti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Psykologia: määritelmän oppiminen – oppiminen – kognitiivinen toiminta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Kieli/äidinkieli ja kirjallisuus: apuverbi – verbi – sanaluokka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274" cy="863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2</a:t>
            </a:r>
            <a:endParaRPr/>
          </a:p>
        </p:txBody>
      </p:sp>
      <p:sp>
        <p:nvSpPr>
          <p:cNvPr id="96" name="Google Shape;96;p6"/>
          <p:cNvSpPr txBox="1">
            <a:spLocks noGrp="1"/>
          </p:cNvSpPr>
          <p:nvPr>
            <p:ph type="subTitle" idx="1"/>
          </p:nvPr>
        </p:nvSpPr>
        <p:spPr>
          <a:xfrm>
            <a:off x="924274" y="1410425"/>
            <a:ext cx="11057193" cy="50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Määrittele parin kanssa käsitteitä helpoin askelin</a:t>
            </a: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Etsi jokin toinen sana, joka tarkoittaa (melkein) samaa.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Anna esimerkki.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Sulje pois yksi asia, joka on lähellä mutta ei kuulu käsitteeseen.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Selitä käsitteen merkitys jotenkin.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5. Anna riittävä ehto.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i-FI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 Anna välttämätön ehto.</a:t>
            </a:r>
            <a:r>
              <a:rPr lang="fi-FI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3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c86a1cc27_0_10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91440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Välttämättömät ja riittävät ehdot</a:t>
            </a:r>
            <a:endParaRPr/>
          </a:p>
        </p:txBody>
      </p:sp>
      <p:sp>
        <p:nvSpPr>
          <p:cNvPr id="102" name="Google Shape;102;gdc86a1cc27_0_10"/>
          <p:cNvSpPr txBox="1">
            <a:spLocks noGrp="1"/>
          </p:cNvSpPr>
          <p:nvPr>
            <p:ph type="subTitle" idx="1"/>
          </p:nvPr>
        </p:nvSpPr>
        <p:spPr>
          <a:xfrm>
            <a:off x="914400" y="1329100"/>
            <a:ext cx="10236000" cy="3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Välttämätön ehto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asia, jota ilman olio ei kuulu käsitteen alaan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Riittävä ehto: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asia, jonka nojalla olio kuuluu käsitteen alaan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c86a1cc27_0_16"/>
          <p:cNvSpPr txBox="1">
            <a:spLocks noGrp="1"/>
          </p:cNvSpPr>
          <p:nvPr>
            <p:ph type="ctrTitle"/>
          </p:nvPr>
        </p:nvSpPr>
        <p:spPr>
          <a:xfrm>
            <a:off x="627026" y="425675"/>
            <a:ext cx="100992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Välttämättömät ja riittävät ehdot: esimerkki</a:t>
            </a:r>
            <a:endParaRPr/>
          </a:p>
        </p:txBody>
      </p:sp>
      <p:sp>
        <p:nvSpPr>
          <p:cNvPr id="108" name="Google Shape;108;gdc86a1cc27_0_16"/>
          <p:cNvSpPr txBox="1">
            <a:spLocks noGrp="1"/>
          </p:cNvSpPr>
          <p:nvPr>
            <p:ph type="subTitle" idx="1"/>
          </p:nvPr>
        </p:nvSpPr>
        <p:spPr>
          <a:xfrm>
            <a:off x="914400" y="1329100"/>
            <a:ext cx="10630800" cy="35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Esimerkkinä käsite ”presidenttiehdokas”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Välttämätön ehto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ehdokas syntyperäinen Suomen kansalainen 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450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Char char="○"/>
            </a:pPr>
            <a:r>
              <a:rPr lang="fi-FI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Riittävä ehto</a:t>
            </a: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20 000 äänioikeutetun perustama valitsijayhdistys asettanut henkilön presidenttiehdokkaaksi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150" y="900750"/>
            <a:ext cx="11887199" cy="4283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ca30c001f_0_5"/>
          <p:cNvSpPr txBox="1">
            <a:spLocks noGrp="1"/>
          </p:cNvSpPr>
          <p:nvPr>
            <p:ph type="ctrTitle"/>
          </p:nvPr>
        </p:nvSpPr>
        <p:spPr>
          <a:xfrm>
            <a:off x="627017" y="425677"/>
            <a:ext cx="10032300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</a:pPr>
            <a:r>
              <a:rPr lang="fi-FI" sz="4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Paritehtävä 2</a:t>
            </a:r>
            <a:endParaRPr/>
          </a:p>
        </p:txBody>
      </p:sp>
      <p:sp>
        <p:nvSpPr>
          <p:cNvPr id="102" name="Google Shape;102;gdca30c001f_0_5"/>
          <p:cNvSpPr txBox="1">
            <a:spLocks noGrp="1"/>
          </p:cNvSpPr>
          <p:nvPr>
            <p:ph type="subTitle" idx="1"/>
          </p:nvPr>
        </p:nvSpPr>
        <p:spPr>
          <a:xfrm>
            <a:off x="914400" y="1329101"/>
            <a:ext cx="9866700" cy="44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Käsitteitä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Vauva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Tieto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Oikeudenmukaisuus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fi-FI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Filosofia</a:t>
            </a:r>
            <a:endParaRPr sz="3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</TotalTime>
  <Words>687</Words>
  <Application>Microsoft Office PowerPoint</Application>
  <PresentationFormat>Laajakuva</PresentationFormat>
  <Paragraphs>74</Paragraphs>
  <Slides>16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PowerPoint-esitys</vt:lpstr>
      <vt:lpstr>PowerPoint-esitys</vt:lpstr>
      <vt:lpstr>Paritehtävä 1</vt:lpstr>
      <vt:lpstr>Paritehtävä 1: ratkaisuesimerkkejä</vt:lpstr>
      <vt:lpstr>Paritehtävä 2</vt:lpstr>
      <vt:lpstr>Välttämättömät ja riittävät ehdot</vt:lpstr>
      <vt:lpstr>Välttämättömät ja riittävät ehdot: esimerkki</vt:lpstr>
      <vt:lpstr>PowerPoint-esitys</vt:lpstr>
      <vt:lpstr>Paritehtävä 2</vt:lpstr>
      <vt:lpstr>Paritehtävä 2</vt:lpstr>
      <vt:lpstr>Paritehtävä 2</vt:lpstr>
      <vt:lpstr>Käsiteanalyysi kahdesta tekstistä</vt:lpstr>
      <vt:lpstr>Teksti 1: YK:n yleismaailmallinen ihmisoikeuksien julistus</vt:lpstr>
      <vt:lpstr>Teksti 2 (osa 1/2): Ideologisesti työtön (katkelma filosofian yo-kokeen aineistosta, kevät 2019) </vt:lpstr>
      <vt:lpstr>Teksti 2 (osa 2/2): Ideologisesti työtön (Katkelma filosofian yo:n aineistosta, kevät 2019) </vt:lpstr>
      <vt:lpstr>Syventävä tehtävä tuntityöskentelyyn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Riina Lahtinen</dc:creator>
  <cp:lastModifiedBy>Heikki Siitonen</cp:lastModifiedBy>
  <cp:revision>5</cp:revision>
  <dcterms:created xsi:type="dcterms:W3CDTF">2021-02-17T11:51:00Z</dcterms:created>
  <dcterms:modified xsi:type="dcterms:W3CDTF">2022-09-02T04:20:32Z</dcterms:modified>
</cp:coreProperties>
</file>