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69" r:id="rId5"/>
    <p:sldId id="270" r:id="rId6"/>
    <p:sldId id="271" r:id="rId7"/>
    <p:sldId id="263" r:id="rId8"/>
    <p:sldId id="258" r:id="rId9"/>
    <p:sldId id="272" r:id="rId10"/>
    <p:sldId id="273" r:id="rId11"/>
    <p:sldId id="264" r:id="rId12"/>
    <p:sldId id="265" r:id="rId13"/>
    <p:sldId id="266" r:id="rId14"/>
    <p:sldId id="274" r:id="rId15"/>
    <p:sldId id="259" r:id="rId16"/>
    <p:sldId id="267" r:id="rId17"/>
    <p:sldId id="275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A9730-E117-49E3-88E5-6A21FCF148CB}" v="5" dt="2022-09-20T10:33:07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ki Siitonen" userId="9b427252-67e5-47c6-9377-4f43663c5067" providerId="ADAL" clId="{123A9730-E117-49E3-88E5-6A21FCF148CB}"/>
    <pc:docChg chg="modSld">
      <pc:chgData name="Heikki Siitonen" userId="9b427252-67e5-47c6-9377-4f43663c5067" providerId="ADAL" clId="{123A9730-E117-49E3-88E5-6A21FCF148CB}" dt="2022-09-20T10:33:07.308" v="4"/>
      <pc:docMkLst>
        <pc:docMk/>
      </pc:docMkLst>
      <pc:sldChg chg="modAnim">
        <pc:chgData name="Heikki Siitonen" userId="9b427252-67e5-47c6-9377-4f43663c5067" providerId="ADAL" clId="{123A9730-E117-49E3-88E5-6A21FCF148CB}" dt="2022-09-20T10:33:07.308" v="4"/>
        <pc:sldMkLst>
          <pc:docMk/>
          <pc:sldMk cId="0" sldId="257"/>
        </pc:sldMkLst>
      </pc:sldChg>
      <pc:sldChg chg="modAnim">
        <pc:chgData name="Heikki Siitonen" userId="9b427252-67e5-47c6-9377-4f43663c5067" providerId="ADAL" clId="{123A9730-E117-49E3-88E5-6A21FCF148CB}" dt="2022-09-20T10:31:33.467" v="2"/>
        <pc:sldMkLst>
          <pc:docMk/>
          <pc:sldMk cId="1822614231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AC651-8B92-4F07-88F3-D39A8C5082CA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30A31-4127-4CF5-A9A6-1664C8592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15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4876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7559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316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1215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9647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473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907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036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533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495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4902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6530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770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453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23BEC1-28C2-4FC6-A946-69BE106B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E919A6-096E-4E5F-A86A-83A33F49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9B80D-40A9-4747-9887-F4099C71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58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121715-AA51-4BFF-BE7E-5E6C4877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B73E101-B8E3-49F4-BC57-D732F3A86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8C3D3B-48D0-4382-A309-D0AAEC1C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39673C-7ED4-4B06-BDC8-C2749DBE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C95E28-5C7D-4A57-8127-DE530943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6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9E89738-42C2-4D44-B273-DDDDE03E7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B42B5C6-703E-431A-85EA-081BEDC66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F038F5-B8DB-439D-8CB0-289FC246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B75246-B3AB-4B8F-BEF0-2A79A89E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CF7D9E-5248-4765-9F80-B0818C7C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55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83261E-BAC1-4DEA-9256-BBA5C2130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601D2C7-AC9E-4337-A74B-5596220B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16AFC6-BF5A-457C-B9A7-5D9BD457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43D26A-48AC-4CA4-A85B-8CEC12C8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A934A6-BBCE-4E6A-AB79-B7D1EFAA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286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AB303E-52C0-44AB-8BF0-69547B59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A1B404-EB89-42D6-AA46-15310D542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3E2CA7-E2F5-4CE4-8AAB-94EF6C4C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07D2BD-DFFA-4D49-A49E-292958A8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273E87-EE61-4374-81B9-E10B2FCD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6066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C080E3-5EC5-4F51-B94C-8FAB6B35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701814-D44B-4310-A36F-F668E62C1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DA8992-E6D0-4AC8-98FC-00684B7D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F4A448-52DF-4CDA-8ECB-A7478566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D32E0F-80D0-476C-8413-32742409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369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46E5EB-52B6-4492-A0CB-D670CBC8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8978DB-0419-4600-AD5B-70620210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4329CB-3EEB-46B1-8322-518A0A60C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DEC0494-9568-4212-AF3C-3CA36A48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B7C0A8-37B5-42E1-9E30-A60C4DB6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5B470BD-7DF8-4981-8C73-28F6EB71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346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907352-EDEE-4B6A-8A4F-17C382CB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92E0EF-97CB-40DE-93AA-16FD7C317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E7468F1-3604-4013-BE7A-F99999406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13DB7E3-3B8D-483A-A109-B0670B5BC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30478B6-4145-4843-B13A-9B35794B4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17708FE-77E5-4C95-8DD9-03747830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985C746-0474-424F-A804-1F527F0D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579D12-4832-4750-B055-0274438C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03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2C4834-EFD9-4089-95D0-11B8C852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9A41FF-DDC7-4C2D-9E5D-60A7F6F7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41D3F95-E9FB-4EEE-88C6-64E9EBE8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2596FD-0FF8-434F-90DB-39E40AC9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181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06EC218-C9F4-4B68-9BB7-9344EC1B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FFA44E3-0AF2-45F8-B543-359D09E8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1E9113C-D2B5-440A-BD9B-76C7C943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585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F9673B-897D-45E5-A836-44506370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0BF6CC-9950-40ED-9877-5BE0173A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552B1A5-C211-408F-AC85-2E9040C2E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00751E-2321-4597-ACEA-37CED935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31A2ED-2907-41BF-B58A-0D65A6051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888252-D227-4C64-826C-CC10949B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98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58FDA5-73DB-45DA-B9CC-79209FB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A25AC7-066F-464D-875E-467658297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A9BC6B-2354-4296-ABC8-D44DA22F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C60B3-A675-4A51-81E0-EA1DBCDA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78CA45-B7A6-40F9-AC2D-700F7B21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348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6F0D0F-DE39-4392-97D0-8CA7E2324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244E80B-12FD-4E8C-91DD-DDC8F4E66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1FCD3E-E548-428D-A0AE-B0C6D4EC8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67E7DD0-F792-4629-84BB-7B0CFB2C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4C26E48-E8DF-4336-88C3-FD8C86CD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14A59A-2D0C-4081-9691-859730F6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878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116C15-0A1C-44E5-AD99-576D747E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EC98B72-1B21-42A0-8EBD-51A9658C5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8DF2C-7FEA-4639-9993-AD611C9E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025E14-C4FC-49CF-A5EE-C6B34E5C4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D1394C-ADE7-4E08-871E-BB702D0B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1406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2016CA6-AB29-4E6E-9134-BE154CE97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252CA39-03BC-4892-B06C-7E770D3DF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62918E-6BA8-4439-A356-FAAABF46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6E178-8CCB-43C3-A19B-D87CE2A20922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F4B566-998C-4DE9-A21F-F3600AFD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54831D-8240-42D3-BBC7-A0C368B8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20B40-A45E-445D-B732-A7BB3A421C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607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62D375-F2AC-40E8-8D61-6B23ACE4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15554B-9008-4CAE-BB96-D806C41A2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2C49B9-C31B-4A89-96C4-F12EA260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C634C8-CA62-4EB3-BB0D-098ACC84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F6D7EA-4CFA-4EEC-8F27-7B4A9D4D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14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BA18B6-AC42-4A2D-A07C-3B1C57AD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42D3AC-224E-4E40-BE73-6BBFDA535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64FBD72-074B-4153-8105-E9FF28E1E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D0DEA74-70D2-44BA-ACF5-9FA00DF7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ABA4D1-FFF3-4E25-9AAA-0582CEC8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E1C256-A946-4285-B64C-580365DA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9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6F91C9-67D8-40D8-8C78-7577A348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F736A37-1608-4E77-844A-DAF5DA37D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73DF4F-7080-479B-8702-EBF6F91EF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3371349-5382-4D8D-96EF-98BE60752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20797B2-1F99-467A-8B0F-EB53D6021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FAEFC66-87E6-43F7-A2F0-B2F31572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F6F9E63-75A0-485F-84CD-B2F35D5B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CA5C404-155B-4E44-BDA5-08FFE238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34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3BF968-6D44-4D59-9766-E76119F6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8826262-5494-49CC-B446-EE8DBA28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141414A-D9EF-4770-A2DD-2A8AF4C2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1ABE1C-0AC5-4612-9ED4-54D51762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498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95E277-705F-4E41-A480-E6A69756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C2315C-8AB9-4C3B-B42E-72D537C1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6AE95A-7A24-43A9-97FA-7DB01647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11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838F8E-3AE7-4E51-963C-B058AC10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F38F17-BDDB-4E58-AB17-9C7339A4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04AC52-6C7D-4271-B661-080EC04C7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A4CBD87-3E64-41C7-807D-72B05B91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33B797-F2DA-43BF-9433-2B1910BF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4764A5A-8AD6-490B-AE09-8444B06C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512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38B45-91F2-4522-91BC-C5F5C6C0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9B16BE9-2665-40A2-862C-1D0B5848E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F13F485-00FB-41DB-B117-1FEEFA4C3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EF3E9ED-C785-4032-BF70-B295FBA8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6F9E0-61AD-4535-8DBC-AE2D51BE64A0}" type="datetimeFigureOut">
              <a:rPr lang="fi-FI" smtClean="0"/>
              <a:t>19.9.2022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72540EA-4D05-4BAB-95CD-7642B2564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3B21220-D8F2-4385-A919-3308C6E9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F0D3B-88CD-49DB-BE05-C214037AA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564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8CDBCA1-E52D-4328-A287-FA156EC4F04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9C3583C-D448-4289-A92E-55B0FE1CCD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941C1-7A44-4444-B720-10456CBB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91AF18-8B49-4C85-A41A-E6E14DFBF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61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B1CFB433-F58F-43EF-8FA5-42967437DC6F}"/>
              </a:ext>
            </a:extLst>
          </p:cNvPr>
          <p:cNvSpPr txBox="1">
            <a:spLocks/>
          </p:cNvSpPr>
          <p:nvPr/>
        </p:nvSpPr>
        <p:spPr>
          <a:xfrm>
            <a:off x="838200" y="2200094"/>
            <a:ext cx="10515600" cy="2252924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i-FI" sz="6000" b="1" dirty="0">
                <a:solidFill>
                  <a:srgbClr val="000000"/>
                </a:solidFill>
                <a:latin typeface="Calibri" panose="020F0502020204030204" pitchFamily="34" charset="0"/>
              </a:rPr>
              <a:t>14 Informaatio ja tieto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i-FI" sz="4400" dirty="0">
                <a:solidFill>
                  <a:srgbClr val="000000"/>
                </a:solidFill>
                <a:latin typeface="Calibri" panose="020F0502020204030204" pitchFamily="34" charset="0"/>
              </a:rPr>
              <a:t>Tuntityöskentely</a:t>
            </a:r>
            <a:endParaRPr lang="fi-FI" sz="4400" dirty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5200" dirty="0"/>
          </a:p>
        </p:txBody>
      </p:sp>
    </p:spTree>
    <p:extLst>
      <p:ext uri="{BB962C8B-B14F-4D97-AF65-F5344CB8AC3E}">
        <p14:creationId xmlns:p14="http://schemas.microsoft.com/office/powerpoint/2010/main" val="2707846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1" y="460375"/>
            <a:ext cx="10091600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Väite</a:t>
            </a:r>
            <a:r>
              <a:rPr lang="en-US" dirty="0">
                <a:latin typeface="+mn-lt"/>
              </a:rPr>
              <a:t> 1</a:t>
            </a:r>
            <a:endParaRPr dirty="0">
              <a:latin typeface="+mn-lt"/>
            </a:endParaRPr>
          </a:p>
        </p:txBody>
      </p:sp>
      <p:sp>
        <p:nvSpPr>
          <p:cNvPr id="2" name="Puhekupla: Soikea 1">
            <a:extLst>
              <a:ext uri="{FF2B5EF4-FFF2-40B4-BE49-F238E27FC236}">
                <a16:creationId xmlns:a16="http://schemas.microsoft.com/office/drawing/2014/main" id="{B54562C2-FE42-4CDB-8CE3-EF818614FBDC}"/>
              </a:ext>
            </a:extLst>
          </p:cNvPr>
          <p:cNvSpPr/>
          <p:nvPr/>
        </p:nvSpPr>
        <p:spPr>
          <a:xfrm>
            <a:off x="2724539" y="1623526"/>
            <a:ext cx="7147250" cy="4316902"/>
          </a:xfrm>
          <a:prstGeom prst="wedgeEllipse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4000" dirty="0"/>
              <a:t>Tiedän, että Nokian puhelimet valmistetaan edelleen kokonaan Suomessa.</a:t>
            </a:r>
          </a:p>
        </p:txBody>
      </p:sp>
    </p:spTree>
    <p:extLst>
      <p:ext uri="{BB962C8B-B14F-4D97-AF65-F5344CB8AC3E}">
        <p14:creationId xmlns:p14="http://schemas.microsoft.com/office/powerpoint/2010/main" val="407049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1" y="460375"/>
            <a:ext cx="10091600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Väite</a:t>
            </a:r>
            <a:r>
              <a:rPr lang="en-US" dirty="0">
                <a:latin typeface="+mn-lt"/>
              </a:rPr>
              <a:t> 2</a:t>
            </a:r>
            <a:endParaRPr dirty="0">
              <a:latin typeface="+mn-lt"/>
            </a:endParaRPr>
          </a:p>
        </p:txBody>
      </p:sp>
      <p:sp>
        <p:nvSpPr>
          <p:cNvPr id="2" name="Puhekupla: Soikea 1">
            <a:extLst>
              <a:ext uri="{FF2B5EF4-FFF2-40B4-BE49-F238E27FC236}">
                <a16:creationId xmlns:a16="http://schemas.microsoft.com/office/drawing/2014/main" id="{B54562C2-FE42-4CDB-8CE3-EF818614FBDC}"/>
              </a:ext>
            </a:extLst>
          </p:cNvPr>
          <p:cNvSpPr/>
          <p:nvPr/>
        </p:nvSpPr>
        <p:spPr>
          <a:xfrm>
            <a:off x="2556588" y="1623526"/>
            <a:ext cx="7315201" cy="4316902"/>
          </a:xfrm>
          <a:prstGeom prst="wedgeEllipse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4000" dirty="0"/>
              <a:t>Tiedän, että kaverini soittaa minulle illalla.</a:t>
            </a:r>
          </a:p>
        </p:txBody>
      </p:sp>
    </p:spTree>
    <p:extLst>
      <p:ext uri="{BB962C8B-B14F-4D97-AF65-F5344CB8AC3E}">
        <p14:creationId xmlns:p14="http://schemas.microsoft.com/office/powerpoint/2010/main" val="58281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1" y="460375"/>
            <a:ext cx="10091600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Väite</a:t>
            </a:r>
            <a:r>
              <a:rPr lang="en-US" dirty="0">
                <a:latin typeface="+mn-lt"/>
              </a:rPr>
              <a:t> 3</a:t>
            </a:r>
            <a:endParaRPr dirty="0">
              <a:latin typeface="+mn-lt"/>
            </a:endParaRPr>
          </a:p>
        </p:txBody>
      </p:sp>
      <p:sp>
        <p:nvSpPr>
          <p:cNvPr id="2" name="Puhekupla: Soikea 1">
            <a:extLst>
              <a:ext uri="{FF2B5EF4-FFF2-40B4-BE49-F238E27FC236}">
                <a16:creationId xmlns:a16="http://schemas.microsoft.com/office/drawing/2014/main" id="{B54562C2-FE42-4CDB-8CE3-EF818614FBDC}"/>
              </a:ext>
            </a:extLst>
          </p:cNvPr>
          <p:cNvSpPr/>
          <p:nvPr/>
        </p:nvSpPr>
        <p:spPr>
          <a:xfrm>
            <a:off x="2313995" y="1623526"/>
            <a:ext cx="7567126" cy="4316902"/>
          </a:xfrm>
          <a:prstGeom prst="wedgeEllipse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4000" dirty="0"/>
              <a:t>Puhelimeni tietää, kuka soittaa.</a:t>
            </a:r>
          </a:p>
        </p:txBody>
      </p:sp>
    </p:spTree>
    <p:extLst>
      <p:ext uri="{BB962C8B-B14F-4D97-AF65-F5344CB8AC3E}">
        <p14:creationId xmlns:p14="http://schemas.microsoft.com/office/powerpoint/2010/main" val="316849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1" y="460375"/>
            <a:ext cx="10091600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Väite</a:t>
            </a:r>
            <a:r>
              <a:rPr lang="en-US" dirty="0">
                <a:latin typeface="+mn-lt"/>
              </a:rPr>
              <a:t> 4</a:t>
            </a:r>
            <a:endParaRPr dirty="0">
              <a:latin typeface="+mn-lt"/>
            </a:endParaRPr>
          </a:p>
        </p:txBody>
      </p:sp>
      <p:sp>
        <p:nvSpPr>
          <p:cNvPr id="2" name="Puhekupla: Soikea 1">
            <a:extLst>
              <a:ext uri="{FF2B5EF4-FFF2-40B4-BE49-F238E27FC236}">
                <a16:creationId xmlns:a16="http://schemas.microsoft.com/office/drawing/2014/main" id="{B54562C2-FE42-4CDB-8CE3-EF818614FBDC}"/>
              </a:ext>
            </a:extLst>
          </p:cNvPr>
          <p:cNvSpPr/>
          <p:nvPr/>
        </p:nvSpPr>
        <p:spPr>
          <a:xfrm>
            <a:off x="2313995" y="1623526"/>
            <a:ext cx="7567126" cy="4316902"/>
          </a:xfrm>
          <a:prstGeom prst="wedgeEllipse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4000" dirty="0"/>
              <a:t>Älypuhelin on eräänlainen tietokone, joka tietää asioita.</a:t>
            </a:r>
          </a:p>
        </p:txBody>
      </p:sp>
    </p:spTree>
    <p:extLst>
      <p:ext uri="{BB962C8B-B14F-4D97-AF65-F5344CB8AC3E}">
        <p14:creationId xmlns:p14="http://schemas.microsoft.com/office/powerpoint/2010/main" val="2794695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1" y="460375"/>
            <a:ext cx="10091600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Keskustele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parisi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kanssa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koneiden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tieto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1" y="2359583"/>
            <a:ext cx="4399511" cy="2028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1338" indent="-363538" rtl="0" fontAlgn="base">
              <a:spcBef>
                <a:spcPts val="7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Voiko koneilla olla tietoa?</a:t>
            </a:r>
          </a:p>
          <a:p>
            <a:pPr marL="541338" indent="-363538" rtl="0" fontAlgn="base">
              <a:spcBef>
                <a:spcPts val="7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Miksi tai miksi ei?</a:t>
            </a:r>
          </a:p>
        </p:txBody>
      </p:sp>
      <p:pic>
        <p:nvPicPr>
          <p:cNvPr id="3" name="Kuva 2" descr="Kuva, joka sisältää kohteen automaatti&#10;&#10;Kuvaus luotu automaattisesti">
            <a:extLst>
              <a:ext uri="{FF2B5EF4-FFF2-40B4-BE49-F238E27FC236}">
                <a16:creationId xmlns:a16="http://schemas.microsoft.com/office/drawing/2014/main" id="{9B843E34-AA00-4BA7-803B-BDF5749AE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49" y="2359583"/>
            <a:ext cx="6260841" cy="41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0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1" y="460375"/>
            <a:ext cx="10091600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Väittely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tiedosta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opettajalle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2" y="1553247"/>
            <a:ext cx="10986924" cy="2398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1338" indent="-363538" rtl="0" fontAlgn="base">
              <a:spcBef>
                <a:spcPts val="7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Luvun 13 tuntityöskentelyvinkeissä on ohjeet väittelyturnauksen järjestämiseen.</a:t>
            </a:r>
          </a:p>
          <a:p>
            <a:pPr marL="541338" indent="-363538" rtl="0" fontAlgn="base">
              <a:spcBef>
                <a:spcPts val="7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Voitte jatkaa väittelyn harjoittelemista väittelemällä tietämiseen liittyvistä aiheista.</a:t>
            </a:r>
          </a:p>
        </p:txBody>
      </p:sp>
    </p:spTree>
    <p:extLst>
      <p:ext uri="{BB962C8B-B14F-4D97-AF65-F5344CB8AC3E}">
        <p14:creationId xmlns:p14="http://schemas.microsoft.com/office/powerpoint/2010/main" val="124558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1" y="460375"/>
            <a:ext cx="10091600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Väittely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tiedosta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2" y="1553247"/>
            <a:ext cx="1098692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9288" indent="-55562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Järjestäkää väittelyturnaus tietämiseen liittyvistä aiheista:</a:t>
            </a:r>
            <a:endParaRPr lang="fi-FI" sz="4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106488" lvl="2" indent="-555625" fontAlgn="base">
              <a:buFont typeface="Arial" panose="020B0604020202020204" pitchFamily="34" charset="0"/>
              <a:buChar char="•"/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Aistien avulla voidaan saavuttaa luotettavaa tietoa.</a:t>
            </a:r>
          </a:p>
          <a:p>
            <a:pPr marL="1106488" lvl="2" indent="-555625" fontAlgn="base">
              <a:buFont typeface="Arial" panose="020B0604020202020204" pitchFamily="34" charset="0"/>
              <a:buChar char="•"/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mahdollista saada tietoa Jumalan olemassaolosta.</a:t>
            </a:r>
          </a:p>
          <a:p>
            <a:pPr marL="1106488" lvl="2" indent="-555625" fontAlgn="base">
              <a:buFont typeface="Arial" panose="020B0604020202020204" pitchFamily="34" charset="0"/>
              <a:buChar char="•"/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Kaikki hyvin perustellut todet uskomukset ovat tietoa.</a:t>
            </a:r>
          </a:p>
        </p:txBody>
      </p:sp>
    </p:spTree>
    <p:extLst>
      <p:ext uri="{BB962C8B-B14F-4D97-AF65-F5344CB8AC3E}">
        <p14:creationId xmlns:p14="http://schemas.microsoft.com/office/powerpoint/2010/main" val="221411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1" y="460375"/>
            <a:ext cx="10091600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fi-FI" dirty="0" err="1">
                <a:latin typeface="+mn-lt"/>
              </a:rPr>
              <a:t>Mp</a:t>
            </a:r>
            <a:r>
              <a:rPr lang="fi-FI" dirty="0">
                <a:latin typeface="+mn-lt"/>
              </a:rPr>
              <a:t> vai fakta? (subjektiivinen vai objektiivinen?)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1" y="1553247"/>
            <a:ext cx="11220189" cy="412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57150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Shakki on pitkäveteinen peli.</a:t>
            </a:r>
          </a:p>
          <a:p>
            <a:pPr marL="228600" indent="-57150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Palaminen on aineen reagoimista hapen kanssa.</a:t>
            </a:r>
          </a:p>
          <a:p>
            <a:pPr marL="228600" indent="-57150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Kesät ovat mukavampia kuin talvet.</a:t>
            </a:r>
          </a:p>
          <a:p>
            <a:pPr marL="228600" indent="-57150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Maailman onnellisuusraportin mukaan Suomi oli maailman onnellisin maa 2021.</a:t>
            </a:r>
          </a:p>
          <a:p>
            <a:pPr marL="228600" indent="-57150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Suomessa on hyvä asua.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1" y="460375"/>
            <a:ext cx="10091600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fi-FI" dirty="0">
                <a:latin typeface="+mn-lt"/>
              </a:rPr>
              <a:t>Näkemyksiä voi perustella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1" y="1553247"/>
            <a:ext cx="11388141" cy="4667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57150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3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Yksiselitteiset faktat (esim. ”ihmiset ovat kuolevaisia”) aiheuttavat harvoin väittelyä, eikä järkevä ihminen kiistele puhtaista makuasioista (”ovatko oliivit hyvänmakuisia”).</a:t>
            </a:r>
          </a:p>
          <a:p>
            <a:pPr marL="719138" indent="-57150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3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Monet kiinnostavimmat kysymykset näyttäisivät putoavan näiden kahden väliin. Tässä yhteydessä voi puhua vaikkapa näkemyksistä ja niiden puolesta argumentoimisesta. </a:t>
            </a:r>
          </a:p>
          <a:p>
            <a:pPr marL="719138" indent="-57150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3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Esimerkiksi: Onko Suomessa hyvä asua? Pitäisikö rakentaa lisää ydinvoimaa?</a:t>
            </a:r>
          </a:p>
        </p:txBody>
      </p:sp>
    </p:spTree>
    <p:extLst>
      <p:ext uri="{BB962C8B-B14F-4D97-AF65-F5344CB8AC3E}">
        <p14:creationId xmlns:p14="http://schemas.microsoft.com/office/powerpoint/2010/main" val="222255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1" y="460375"/>
            <a:ext cx="10091600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Varmat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tiedot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1" y="1851827"/>
            <a:ext cx="11089561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Kirjoittakaa lapuille asioita, jotka ovat mielestänne varmaa tietoa. </a:t>
            </a:r>
          </a:p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3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Ryhmitelkää laput neljään ryhmään:</a:t>
            </a:r>
          </a:p>
          <a:p>
            <a:pPr marL="635000" lvl="1" fontAlgn="base"/>
            <a:r>
              <a:rPr lang="fi-FI" sz="3200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fi-FI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Tieto perustuu aisteihin ja kokemukseen</a:t>
            </a:r>
          </a:p>
          <a:p>
            <a:pPr marL="635000" lvl="1" fontAlgn="base"/>
            <a:r>
              <a:rPr lang="fi-FI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Tieto perustuu järkeilyyn</a:t>
            </a:r>
          </a:p>
          <a:p>
            <a:pPr marL="635000" lvl="1" fontAlgn="base"/>
            <a:r>
              <a:rPr lang="fi-FI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Tieto perustuu johonkin auktoriteettiin</a:t>
            </a:r>
          </a:p>
          <a:p>
            <a:pPr marL="635000" lvl="1" fontAlgn="base"/>
            <a:r>
              <a:rPr lang="fi-FI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 Rajatapaukset ja muuta outoa</a:t>
            </a:r>
          </a:p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4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1" y="460375"/>
            <a:ext cx="10091600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Tietojen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ryhmittely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1" y="1851827"/>
            <a:ext cx="110895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Ryhmitelkää laput neljään ryhmään:</a:t>
            </a:r>
          </a:p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4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7800" rtl="0" fontAlgn="base">
              <a:spcBef>
                <a:spcPts val="0"/>
              </a:spcBef>
              <a:spcAft>
                <a:spcPts val="0"/>
              </a:spcAft>
            </a:pPr>
            <a:r>
              <a:rPr lang="fi-FI" sz="4000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Tieto perustuu aisteihin ja kokemukseen</a:t>
            </a:r>
          </a:p>
          <a:p>
            <a:pPr marL="177800" rtl="0" fontAlgn="base">
              <a:spcBef>
                <a:spcPts val="0"/>
              </a:spcBef>
              <a:spcAft>
                <a:spcPts val="0"/>
              </a:spcAft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Tieto perustuu järkeilyyn</a:t>
            </a:r>
          </a:p>
          <a:p>
            <a:pPr marL="177800" rtl="0" fontAlgn="base">
              <a:spcBef>
                <a:spcPts val="0"/>
              </a:spcBef>
              <a:spcAft>
                <a:spcPts val="0"/>
              </a:spcAft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Tieto perustuu johonkin auktoriteettiin</a:t>
            </a:r>
          </a:p>
          <a:p>
            <a:pPr marL="177800" rtl="0" fontAlgn="base">
              <a:spcBef>
                <a:spcPts val="0"/>
              </a:spcBef>
              <a:spcAft>
                <a:spcPts val="0"/>
              </a:spcAft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 Rajatapaukset ja muuta outoa</a:t>
            </a:r>
          </a:p>
        </p:txBody>
      </p:sp>
    </p:spTree>
    <p:extLst>
      <p:ext uri="{BB962C8B-B14F-4D97-AF65-F5344CB8AC3E}">
        <p14:creationId xmlns:p14="http://schemas.microsoft.com/office/powerpoint/2010/main" val="116836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1" y="460375"/>
            <a:ext cx="10800312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fi-FI" dirty="0">
                <a:latin typeface="+mn-lt"/>
              </a:rPr>
              <a:t>Väitteet lohikäärmeistä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1" y="1395575"/>
            <a:ext cx="697496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rtl="0" fontAlgn="base">
              <a:spcBef>
                <a:spcPts val="0"/>
              </a:spcBef>
              <a:spcAft>
                <a:spcPts val="0"/>
              </a:spcAft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Ovatko seuraavat väitteet tietoa? Perustele.</a:t>
            </a:r>
          </a:p>
          <a:p>
            <a:pPr marL="177800" rtl="0" fontAlgn="base">
              <a:spcBef>
                <a:spcPts val="0"/>
              </a:spcBef>
              <a:spcAft>
                <a:spcPts val="0"/>
              </a:spcAft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a) 2024 on seuraava lohikäärmeen vuosi kiinalaisessa horoskoopissa.</a:t>
            </a:r>
          </a:p>
          <a:p>
            <a:pPr marL="177800" rtl="0" fontAlgn="base">
              <a:spcBef>
                <a:spcPts val="0"/>
              </a:spcBef>
              <a:spcAft>
                <a:spcPts val="0"/>
              </a:spcAft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b) Horoskooppimerkki määrittää ihmisen luonteen.</a:t>
            </a:r>
          </a:p>
          <a:p>
            <a:pPr marL="177800" rtl="0" fontAlgn="base">
              <a:spcBef>
                <a:spcPts val="0"/>
              </a:spcBef>
              <a:spcAft>
                <a:spcPts val="0"/>
              </a:spcAft>
            </a:pP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c) Lohikäärmeitä on ollut olemassa.</a:t>
            </a:r>
          </a:p>
          <a:p>
            <a:pPr marL="177800" rtl="0" fontAlgn="base">
              <a:spcBef>
                <a:spcPts val="0"/>
              </a:spcBef>
              <a:spcAft>
                <a:spcPts val="0"/>
              </a:spcAft>
            </a:pPr>
            <a:r>
              <a:rPr lang="fi-FI" sz="3600" dirty="0">
                <a:solidFill>
                  <a:srgbClr val="000000"/>
                </a:solidFill>
                <a:latin typeface="Calibri" panose="020F0502020204030204" pitchFamily="34" charset="0"/>
              </a:rPr>
              <a:t>d) L</a:t>
            </a:r>
            <a:r>
              <a:rPr lang="fi-FI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ohikäärmeitä saattaa vielä syntyä.</a:t>
            </a:r>
          </a:p>
        </p:txBody>
      </p:sp>
      <p:pic>
        <p:nvPicPr>
          <p:cNvPr id="3" name="Kuva 2" descr="Kuva, joka sisältää kohteen ruoho, ulko, sieni&#10;&#10;Kuvaus luotu automaattisesti">
            <a:extLst>
              <a:ext uri="{FF2B5EF4-FFF2-40B4-BE49-F238E27FC236}">
                <a16:creationId xmlns:a16="http://schemas.microsoft.com/office/drawing/2014/main" id="{99A9AFCE-951A-49D4-821F-62611BB95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77" y="2012579"/>
            <a:ext cx="4579123" cy="299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1" y="460375"/>
            <a:ext cx="10091600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Mietittäväksi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1" y="2094423"/>
            <a:ext cx="55689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Mistä tietää, mikä on tietoa ja mikä ei?</a:t>
            </a:r>
          </a:p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Mitkä ovat tiedon kriteerit?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7BBDBEF-CFDE-4551-9828-13C0BAEAE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47" y="1085694"/>
            <a:ext cx="4985657" cy="4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7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1" y="460375"/>
            <a:ext cx="10091600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Tiedon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perusteleminen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1" y="1851827"/>
            <a:ext cx="110895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omat havainnot</a:t>
            </a:r>
          </a:p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oma päättely tai järkeily</a:t>
            </a:r>
          </a:p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auktoriteetit</a:t>
            </a:r>
          </a:p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4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7800" rtl="0" fontAlgn="base">
              <a:spcBef>
                <a:spcPts val="0"/>
              </a:spcBef>
              <a:spcAft>
                <a:spcPts val="0"/>
              </a:spcAft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Kuinka varmoja tai luotettavia nämä ovat? </a:t>
            </a:r>
          </a:p>
          <a:p>
            <a:pPr marL="177800" rtl="0" fontAlgn="base">
              <a:spcBef>
                <a:spcPts val="0"/>
              </a:spcBef>
              <a:spcAft>
                <a:spcPts val="0"/>
              </a:spcAft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Millaisia ongelmia näihin liittyy?</a:t>
            </a:r>
          </a:p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4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27051" y="460375"/>
            <a:ext cx="10091600" cy="9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Miksei</a:t>
            </a:r>
            <a:r>
              <a:rPr lang="en-US" dirty="0">
                <a:latin typeface="+mn-lt"/>
              </a:rPr>
              <a:t> ole </a:t>
            </a:r>
            <a:r>
              <a:rPr lang="en-US" dirty="0" err="1">
                <a:latin typeface="+mn-lt"/>
              </a:rPr>
              <a:t>tietoa</a:t>
            </a:r>
            <a:r>
              <a:rPr lang="en-US" dirty="0">
                <a:latin typeface="+mn-lt"/>
              </a:rPr>
              <a:t>?</a:t>
            </a:r>
            <a:endParaRPr dirty="0">
              <a:latin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0A7273-4794-4C9C-9D8D-8F5A2019CCB0}"/>
              </a:ext>
            </a:extLst>
          </p:cNvPr>
          <p:cNvSpPr txBox="1"/>
          <p:nvPr/>
        </p:nvSpPr>
        <p:spPr>
          <a:xfrm>
            <a:off x="527051" y="1851827"/>
            <a:ext cx="110895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Seuraavilla dioilla on neljä eri väitettä.</a:t>
            </a:r>
          </a:p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Miksi niitä ei voida pitää tietona?</a:t>
            </a:r>
          </a:p>
          <a:p>
            <a:pPr marL="541338" indent="-363538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4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4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382</Words>
  <Application>Microsoft Office PowerPoint</Application>
  <PresentationFormat>Laajakuva</PresentationFormat>
  <Paragraphs>65</Paragraphs>
  <Slides>16</Slides>
  <Notes>15</Notes>
  <HiddenSlides>1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Office-teema</vt:lpstr>
      <vt:lpstr>Mukautettu suunnittelumalli</vt:lpstr>
      <vt:lpstr>PowerPoint-esitys</vt:lpstr>
      <vt:lpstr>Mp vai fakta? (subjektiivinen vai objektiivinen?)</vt:lpstr>
      <vt:lpstr>Näkemyksiä voi perustella</vt:lpstr>
      <vt:lpstr>Varmat tiedot</vt:lpstr>
      <vt:lpstr>Tietojen ryhmittely</vt:lpstr>
      <vt:lpstr>Väitteet lohikäärmeistä</vt:lpstr>
      <vt:lpstr>Mietittäväksi</vt:lpstr>
      <vt:lpstr>Tiedon perusteleminen</vt:lpstr>
      <vt:lpstr>Miksei ole tietoa?</vt:lpstr>
      <vt:lpstr>Väite 1</vt:lpstr>
      <vt:lpstr>Väite 2</vt:lpstr>
      <vt:lpstr>Väite 3</vt:lpstr>
      <vt:lpstr>Väite 4</vt:lpstr>
      <vt:lpstr>Keskustele parisi kanssa: koneiden tieto</vt:lpstr>
      <vt:lpstr>Väittely tiedosta: opettajalle</vt:lpstr>
      <vt:lpstr>Väittely tiedosta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Riina Lahtinen</dc:creator>
  <cp:lastModifiedBy>Heikki Siitonen</cp:lastModifiedBy>
  <cp:revision>35</cp:revision>
  <dcterms:created xsi:type="dcterms:W3CDTF">2021-07-07T06:35:50Z</dcterms:created>
  <dcterms:modified xsi:type="dcterms:W3CDTF">2022-09-20T10:33:12Z</dcterms:modified>
</cp:coreProperties>
</file>