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8" d="100"/>
          <a:sy n="68" d="100"/>
        </p:scale>
        <p:origin x="90" y="1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fi-FI"/>
              <a:t>Muokkaa ots. perustyyl. napsautt.</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Muokkaa alaotsikon perustyyliä napsautt.</a:t>
            </a:r>
            <a:endParaRPr lang="en-US" dirty="0"/>
          </a:p>
        </p:txBody>
      </p:sp>
      <p:sp>
        <p:nvSpPr>
          <p:cNvPr id="4" name="Date Placeholder 3"/>
          <p:cNvSpPr>
            <a:spLocks noGrp="1"/>
          </p:cNvSpPr>
          <p:nvPr>
            <p:ph type="dt" sz="half" idx="10"/>
          </p:nvPr>
        </p:nvSpPr>
        <p:spPr/>
        <p:txBody>
          <a:bodyPr/>
          <a:lstStyle/>
          <a:p>
            <a:fld id="{4E6BA6FB-80C0-4CFE-8C1A-EEBF4B4D6DDF}" type="datetimeFigureOut">
              <a:rPr lang="fi-FI" smtClean="0"/>
              <a:t>21.12.2018</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12C6B15B-B921-49B3-A165-25CC4A776BD6}" type="slidenum">
              <a:rPr lang="fi-FI" smtClean="0"/>
              <a:t>‹#›</a:t>
            </a:fld>
            <a:endParaRPr lang="fi-FI"/>
          </a:p>
        </p:txBody>
      </p:sp>
    </p:spTree>
    <p:extLst>
      <p:ext uri="{BB962C8B-B14F-4D97-AF65-F5344CB8AC3E}">
        <p14:creationId xmlns:p14="http://schemas.microsoft.com/office/powerpoint/2010/main" val="14560642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amakuva ja kuvateksti">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fi-FI"/>
              <a:t>Muokkaa ots. perustyyl. napsautt.</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i-FI"/>
              <a:t>Lisää kuva napsauttamalla kuvaketta</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a:t>
            </a:r>
          </a:p>
        </p:txBody>
      </p:sp>
      <p:sp>
        <p:nvSpPr>
          <p:cNvPr id="5" name="Date Placeholder 4"/>
          <p:cNvSpPr>
            <a:spLocks noGrp="1"/>
          </p:cNvSpPr>
          <p:nvPr>
            <p:ph type="dt" sz="half" idx="10"/>
          </p:nvPr>
        </p:nvSpPr>
        <p:spPr/>
        <p:txBody>
          <a:bodyPr/>
          <a:lstStyle/>
          <a:p>
            <a:fld id="{4E6BA6FB-80C0-4CFE-8C1A-EEBF4B4D6DDF}" type="datetimeFigureOut">
              <a:rPr lang="fi-FI" smtClean="0"/>
              <a:t>21.12.2018</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12C6B15B-B921-49B3-A165-25CC4A776BD6}" type="slidenum">
              <a:rPr lang="fi-FI" smtClean="0"/>
              <a:t>‹#›</a:t>
            </a:fld>
            <a:endParaRPr lang="fi-FI"/>
          </a:p>
        </p:txBody>
      </p:sp>
    </p:spTree>
    <p:extLst>
      <p:ext uri="{BB962C8B-B14F-4D97-AF65-F5344CB8AC3E}">
        <p14:creationId xmlns:p14="http://schemas.microsoft.com/office/powerpoint/2010/main" val="37008354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Otsikko ja kuvateksti">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fi-FI"/>
              <a:t>Muokkaa ots. perustyyl. napsautt.</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a:t>
            </a:r>
          </a:p>
        </p:txBody>
      </p:sp>
      <p:sp>
        <p:nvSpPr>
          <p:cNvPr id="4" name="Date Placeholder 3"/>
          <p:cNvSpPr>
            <a:spLocks noGrp="1"/>
          </p:cNvSpPr>
          <p:nvPr>
            <p:ph type="dt" sz="half" idx="10"/>
          </p:nvPr>
        </p:nvSpPr>
        <p:spPr/>
        <p:txBody>
          <a:bodyPr/>
          <a:lstStyle/>
          <a:p>
            <a:fld id="{4E6BA6FB-80C0-4CFE-8C1A-EEBF4B4D6DDF}" type="datetimeFigureOut">
              <a:rPr lang="fi-FI" smtClean="0"/>
              <a:t>21.12.2018</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12C6B15B-B921-49B3-A165-25CC4A776BD6}" type="slidenum">
              <a:rPr lang="fi-FI" smtClean="0"/>
              <a:t>‹#›</a:t>
            </a:fld>
            <a:endParaRPr lang="fi-FI"/>
          </a:p>
        </p:txBody>
      </p:sp>
    </p:spTree>
    <p:extLst>
      <p:ext uri="{BB962C8B-B14F-4D97-AF65-F5344CB8AC3E}">
        <p14:creationId xmlns:p14="http://schemas.microsoft.com/office/powerpoint/2010/main" val="29432098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Lainaus ja kuvateksti">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fi-FI"/>
              <a:t>Muokkaa ots. perustyyl. napsautt.</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fi-FI"/>
              <a:t>Muokkaa tekstin perustyylejä</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a:t>
            </a:r>
          </a:p>
        </p:txBody>
      </p:sp>
      <p:sp>
        <p:nvSpPr>
          <p:cNvPr id="4" name="Date Placeholder 3"/>
          <p:cNvSpPr>
            <a:spLocks noGrp="1"/>
          </p:cNvSpPr>
          <p:nvPr>
            <p:ph type="dt" sz="half" idx="10"/>
          </p:nvPr>
        </p:nvSpPr>
        <p:spPr/>
        <p:txBody>
          <a:bodyPr/>
          <a:lstStyle/>
          <a:p>
            <a:fld id="{4E6BA6FB-80C0-4CFE-8C1A-EEBF4B4D6DDF}" type="datetimeFigureOut">
              <a:rPr lang="fi-FI" smtClean="0"/>
              <a:t>21.12.2018</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12C6B15B-B921-49B3-A165-25CC4A776BD6}" type="slidenum">
              <a:rPr lang="fi-FI" smtClean="0"/>
              <a:t>‹#›</a:t>
            </a:fld>
            <a:endParaRPr lang="fi-FI"/>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23769216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imikortti">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fi-FI"/>
              <a:t>Muokkaa ots. perustyyl. napsautt.</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a:t>Muokkaa tekstin perustyylejä</a:t>
            </a:r>
          </a:p>
        </p:txBody>
      </p:sp>
      <p:sp>
        <p:nvSpPr>
          <p:cNvPr id="4" name="Date Placeholder 3"/>
          <p:cNvSpPr>
            <a:spLocks noGrp="1"/>
          </p:cNvSpPr>
          <p:nvPr>
            <p:ph type="dt" sz="half" idx="10"/>
          </p:nvPr>
        </p:nvSpPr>
        <p:spPr/>
        <p:txBody>
          <a:bodyPr/>
          <a:lstStyle/>
          <a:p>
            <a:fld id="{4E6BA6FB-80C0-4CFE-8C1A-EEBF4B4D6DDF}" type="datetimeFigureOut">
              <a:rPr lang="fi-FI" smtClean="0"/>
              <a:t>21.12.2018</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12C6B15B-B921-49B3-A165-25CC4A776BD6}" type="slidenum">
              <a:rPr lang="fi-FI" smtClean="0"/>
              <a:t>‹#›</a:t>
            </a:fld>
            <a:endParaRPr lang="fi-FI"/>
          </a:p>
        </p:txBody>
      </p:sp>
    </p:spTree>
    <p:extLst>
      <p:ext uri="{BB962C8B-B14F-4D97-AF65-F5344CB8AC3E}">
        <p14:creationId xmlns:p14="http://schemas.microsoft.com/office/powerpoint/2010/main" val="15032777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sarakett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fi-FI"/>
              <a:t>Muokkaa ots. perustyyl. napsautt.</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E6BA6FB-80C0-4CFE-8C1A-EEBF4B4D6DDF}" type="datetimeFigureOut">
              <a:rPr lang="fi-FI" smtClean="0"/>
              <a:t>21.12.2018</a:t>
            </a:fld>
            <a:endParaRPr lang="fi-FI"/>
          </a:p>
        </p:txBody>
      </p:sp>
      <p:sp>
        <p:nvSpPr>
          <p:cNvPr id="4"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12C6B15B-B921-49B3-A165-25CC4A776BD6}" type="slidenum">
              <a:rPr lang="fi-FI" smtClean="0"/>
              <a:t>‹#›</a:t>
            </a:fld>
            <a:endParaRPr lang="fi-FI"/>
          </a:p>
        </p:txBody>
      </p:sp>
    </p:spTree>
    <p:extLst>
      <p:ext uri="{BB962C8B-B14F-4D97-AF65-F5344CB8AC3E}">
        <p14:creationId xmlns:p14="http://schemas.microsoft.com/office/powerpoint/2010/main" val="25824344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kuvan sarak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fi-FI"/>
              <a:t>Muokkaa ots. perustyyl. napsautt.</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i-FI"/>
              <a:t>Lisää kuva napsauttamalla kuvaketta</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i-FI"/>
              <a:t>Lisää kuva napsauttamalla kuvaketta</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i-FI"/>
              <a:t>Lisää kuva napsauttamalla kuvaketta</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E6BA6FB-80C0-4CFE-8C1A-EEBF4B4D6DDF}" type="datetimeFigureOut">
              <a:rPr lang="fi-FI" smtClean="0"/>
              <a:t>21.12.2018</a:t>
            </a:fld>
            <a:endParaRPr lang="fi-FI"/>
          </a:p>
        </p:txBody>
      </p:sp>
      <p:sp>
        <p:nvSpPr>
          <p:cNvPr id="4"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12C6B15B-B921-49B3-A165-25CC4A776BD6}" type="slidenum">
              <a:rPr lang="fi-FI" smtClean="0"/>
              <a:t>‹#›</a:t>
            </a:fld>
            <a:endParaRPr lang="fi-FI"/>
          </a:p>
        </p:txBody>
      </p:sp>
    </p:spTree>
    <p:extLst>
      <p:ext uri="{BB962C8B-B14F-4D97-AF65-F5344CB8AC3E}">
        <p14:creationId xmlns:p14="http://schemas.microsoft.com/office/powerpoint/2010/main" val="5137696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ots. perustyyl. napsautt.</a:t>
            </a:r>
            <a:endParaRPr lang="en-US" dirty="0"/>
          </a:p>
        </p:txBody>
      </p:sp>
      <p:sp>
        <p:nvSpPr>
          <p:cNvPr id="3" name="Vertical Text Placeholder 2"/>
          <p:cNvSpPr>
            <a:spLocks noGrp="1"/>
          </p:cNvSpPr>
          <p:nvPr>
            <p:ph type="body" orient="vert" idx="1"/>
          </p:nvPr>
        </p:nvSpPr>
        <p:spPr/>
        <p:txBody>
          <a:bodyPr vert="eaVert" anchor="t" anchorCtr="0"/>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4E6BA6FB-80C0-4CFE-8C1A-EEBF4B4D6DDF}" type="datetimeFigureOut">
              <a:rPr lang="fi-FI" smtClean="0"/>
              <a:t>21.12.2018</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12C6B15B-B921-49B3-A165-25CC4A776BD6}" type="slidenum">
              <a:rPr lang="fi-FI" smtClean="0"/>
              <a:t>‹#›</a:t>
            </a:fld>
            <a:endParaRPr lang="fi-FI"/>
          </a:p>
        </p:txBody>
      </p:sp>
    </p:spTree>
    <p:extLst>
      <p:ext uri="{BB962C8B-B14F-4D97-AF65-F5344CB8AC3E}">
        <p14:creationId xmlns:p14="http://schemas.microsoft.com/office/powerpoint/2010/main" val="7769542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fi-FI"/>
              <a:t>Muokkaa ots. perustyyl. napsautt.</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4E6BA6FB-80C0-4CFE-8C1A-EEBF4B4D6DDF}" type="datetimeFigureOut">
              <a:rPr lang="fi-FI" smtClean="0"/>
              <a:t>21.12.2018</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12C6B15B-B921-49B3-A165-25CC4A776BD6}" type="slidenum">
              <a:rPr lang="fi-FI" smtClean="0"/>
              <a:t>‹#›</a:t>
            </a:fld>
            <a:endParaRPr lang="fi-FI"/>
          </a:p>
        </p:txBody>
      </p:sp>
    </p:spTree>
    <p:extLst>
      <p:ext uri="{BB962C8B-B14F-4D97-AF65-F5344CB8AC3E}">
        <p14:creationId xmlns:p14="http://schemas.microsoft.com/office/powerpoint/2010/main" val="14537797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ots. perustyyl. napsautt.</a:t>
            </a:r>
            <a:endParaRPr lang="en-US" dirty="0"/>
          </a:p>
        </p:txBody>
      </p:sp>
      <p:sp>
        <p:nvSpPr>
          <p:cNvPr id="3" name="Content Placeholder 2"/>
          <p:cNvSpPr>
            <a:spLocks noGrp="1"/>
          </p:cNvSpPr>
          <p:nvPr>
            <p:ph idx="1"/>
          </p:nvPr>
        </p:nvSpPr>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US" dirty="0"/>
          </a:p>
        </p:txBody>
      </p:sp>
      <p:sp>
        <p:nvSpPr>
          <p:cNvPr id="7" name="Date Placeholder 3"/>
          <p:cNvSpPr>
            <a:spLocks noGrp="1"/>
          </p:cNvSpPr>
          <p:nvPr>
            <p:ph type="dt" sz="half" idx="10"/>
          </p:nvPr>
        </p:nvSpPr>
        <p:spPr/>
        <p:txBody>
          <a:bodyPr/>
          <a:lstStyle/>
          <a:p>
            <a:fld id="{4E6BA6FB-80C0-4CFE-8C1A-EEBF4B4D6DDF}" type="datetimeFigureOut">
              <a:rPr lang="fi-FI" smtClean="0"/>
              <a:t>21.12.2018</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12C6B15B-B921-49B3-A165-25CC4A776BD6}" type="slidenum">
              <a:rPr lang="fi-FI" smtClean="0"/>
              <a:t>‹#›</a:t>
            </a:fld>
            <a:endParaRPr lang="fi-FI"/>
          </a:p>
        </p:txBody>
      </p:sp>
    </p:spTree>
    <p:extLst>
      <p:ext uri="{BB962C8B-B14F-4D97-AF65-F5344CB8AC3E}">
        <p14:creationId xmlns:p14="http://schemas.microsoft.com/office/powerpoint/2010/main" val="41060236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fi-FI"/>
              <a:t>Muokkaa ots. perustyyl. napsautt.</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a:t>Muokkaa tekstin perustyylejä</a:t>
            </a:r>
          </a:p>
        </p:txBody>
      </p:sp>
      <p:sp>
        <p:nvSpPr>
          <p:cNvPr id="4" name="Date Placeholder 3"/>
          <p:cNvSpPr>
            <a:spLocks noGrp="1"/>
          </p:cNvSpPr>
          <p:nvPr>
            <p:ph type="dt" sz="half" idx="10"/>
          </p:nvPr>
        </p:nvSpPr>
        <p:spPr/>
        <p:txBody>
          <a:bodyPr/>
          <a:lstStyle/>
          <a:p>
            <a:fld id="{4E6BA6FB-80C0-4CFE-8C1A-EEBF4B4D6DDF}" type="datetimeFigureOut">
              <a:rPr lang="fi-FI" smtClean="0"/>
              <a:t>21.12.2018</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12C6B15B-B921-49B3-A165-25CC4A776BD6}" type="slidenum">
              <a:rPr lang="fi-FI" smtClean="0"/>
              <a:t>‹#›</a:t>
            </a:fld>
            <a:endParaRPr lang="fi-FI"/>
          </a:p>
        </p:txBody>
      </p:sp>
    </p:spTree>
    <p:extLst>
      <p:ext uri="{BB962C8B-B14F-4D97-AF65-F5344CB8AC3E}">
        <p14:creationId xmlns:p14="http://schemas.microsoft.com/office/powerpoint/2010/main" val="2217233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ots. perustyyl. napsautt.</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US" dirty="0"/>
          </a:p>
        </p:txBody>
      </p:sp>
      <p:sp>
        <p:nvSpPr>
          <p:cNvPr id="5" name="Date Placeholder 4"/>
          <p:cNvSpPr>
            <a:spLocks noGrp="1"/>
          </p:cNvSpPr>
          <p:nvPr>
            <p:ph type="dt" sz="half" idx="10"/>
          </p:nvPr>
        </p:nvSpPr>
        <p:spPr/>
        <p:txBody>
          <a:bodyPr/>
          <a:lstStyle/>
          <a:p>
            <a:fld id="{4E6BA6FB-80C0-4CFE-8C1A-EEBF4B4D6DDF}" type="datetimeFigureOut">
              <a:rPr lang="fi-FI" smtClean="0"/>
              <a:t>21.12.2018</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12C6B15B-B921-49B3-A165-25CC4A776BD6}" type="slidenum">
              <a:rPr lang="fi-FI" smtClean="0"/>
              <a:t>‹#›</a:t>
            </a:fld>
            <a:endParaRPr lang="fi-FI"/>
          </a:p>
        </p:txBody>
      </p:sp>
    </p:spTree>
    <p:extLst>
      <p:ext uri="{BB962C8B-B14F-4D97-AF65-F5344CB8AC3E}">
        <p14:creationId xmlns:p14="http://schemas.microsoft.com/office/powerpoint/2010/main" val="37313807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i-FI"/>
              <a:t>Muokkaa ots. perustyyl. napsautt.</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US" dirty="0"/>
          </a:p>
        </p:txBody>
      </p:sp>
      <p:sp>
        <p:nvSpPr>
          <p:cNvPr id="7" name="Date Placeholder 6"/>
          <p:cNvSpPr>
            <a:spLocks noGrp="1"/>
          </p:cNvSpPr>
          <p:nvPr>
            <p:ph type="dt" sz="half" idx="10"/>
          </p:nvPr>
        </p:nvSpPr>
        <p:spPr/>
        <p:txBody>
          <a:bodyPr/>
          <a:lstStyle/>
          <a:p>
            <a:fld id="{4E6BA6FB-80C0-4CFE-8C1A-EEBF4B4D6DDF}" type="datetimeFigureOut">
              <a:rPr lang="fi-FI" smtClean="0"/>
              <a:t>21.12.2018</a:t>
            </a:fld>
            <a:endParaRPr lang="fi-FI"/>
          </a:p>
        </p:txBody>
      </p:sp>
      <p:sp>
        <p:nvSpPr>
          <p:cNvPr id="8" name="Footer Placeholder 7"/>
          <p:cNvSpPr>
            <a:spLocks noGrp="1"/>
          </p:cNvSpPr>
          <p:nvPr>
            <p:ph type="ftr" sz="quarter" idx="11"/>
          </p:nvPr>
        </p:nvSpPr>
        <p:spPr/>
        <p:txBody>
          <a:bodyPr/>
          <a:lstStyle/>
          <a:p>
            <a:endParaRPr lang="fi-FI"/>
          </a:p>
        </p:txBody>
      </p:sp>
      <p:sp>
        <p:nvSpPr>
          <p:cNvPr id="9" name="Slide Number Placeholder 8"/>
          <p:cNvSpPr>
            <a:spLocks noGrp="1"/>
          </p:cNvSpPr>
          <p:nvPr>
            <p:ph type="sldNum" sz="quarter" idx="12"/>
          </p:nvPr>
        </p:nvSpPr>
        <p:spPr/>
        <p:txBody>
          <a:bodyPr/>
          <a:lstStyle/>
          <a:p>
            <a:fld id="{12C6B15B-B921-49B3-A165-25CC4A776BD6}" type="slidenum">
              <a:rPr lang="fi-FI" smtClean="0"/>
              <a:t>‹#›</a:t>
            </a:fld>
            <a:endParaRPr lang="fi-FI"/>
          </a:p>
        </p:txBody>
      </p:sp>
    </p:spTree>
    <p:extLst>
      <p:ext uri="{BB962C8B-B14F-4D97-AF65-F5344CB8AC3E}">
        <p14:creationId xmlns:p14="http://schemas.microsoft.com/office/powerpoint/2010/main" val="41545238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ots. perustyyl. napsautt.</a:t>
            </a:r>
            <a:endParaRPr lang="en-US" dirty="0"/>
          </a:p>
        </p:txBody>
      </p:sp>
      <p:sp>
        <p:nvSpPr>
          <p:cNvPr id="7" name="Date Placeholder 2"/>
          <p:cNvSpPr>
            <a:spLocks noGrp="1"/>
          </p:cNvSpPr>
          <p:nvPr>
            <p:ph type="dt" sz="half" idx="10"/>
          </p:nvPr>
        </p:nvSpPr>
        <p:spPr/>
        <p:txBody>
          <a:bodyPr/>
          <a:lstStyle/>
          <a:p>
            <a:fld id="{4E6BA6FB-80C0-4CFE-8C1A-EEBF4B4D6DDF}" type="datetimeFigureOut">
              <a:rPr lang="fi-FI" smtClean="0"/>
              <a:t>21.12.2018</a:t>
            </a:fld>
            <a:endParaRPr lang="fi-FI"/>
          </a:p>
        </p:txBody>
      </p:sp>
      <p:sp>
        <p:nvSpPr>
          <p:cNvPr id="5" name="Footer Placeholder 3"/>
          <p:cNvSpPr>
            <a:spLocks noGrp="1"/>
          </p:cNvSpPr>
          <p:nvPr>
            <p:ph type="ftr" sz="quarter" idx="11"/>
          </p:nvPr>
        </p:nvSpPr>
        <p:spPr/>
        <p:txBody>
          <a:bodyPr/>
          <a:lstStyle/>
          <a:p>
            <a:endParaRPr lang="fi-FI"/>
          </a:p>
        </p:txBody>
      </p:sp>
      <p:sp>
        <p:nvSpPr>
          <p:cNvPr id="6" name="Slide Number Placeholder 4"/>
          <p:cNvSpPr>
            <a:spLocks noGrp="1"/>
          </p:cNvSpPr>
          <p:nvPr>
            <p:ph type="sldNum" sz="quarter" idx="12"/>
          </p:nvPr>
        </p:nvSpPr>
        <p:spPr/>
        <p:txBody>
          <a:bodyPr/>
          <a:lstStyle/>
          <a:p>
            <a:fld id="{12C6B15B-B921-49B3-A165-25CC4A776BD6}" type="slidenum">
              <a:rPr lang="fi-FI" smtClean="0"/>
              <a:t>‹#›</a:t>
            </a:fld>
            <a:endParaRPr lang="fi-FI"/>
          </a:p>
        </p:txBody>
      </p:sp>
    </p:spTree>
    <p:extLst>
      <p:ext uri="{BB962C8B-B14F-4D97-AF65-F5344CB8AC3E}">
        <p14:creationId xmlns:p14="http://schemas.microsoft.com/office/powerpoint/2010/main" val="817782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E6BA6FB-80C0-4CFE-8C1A-EEBF4B4D6DDF}" type="datetimeFigureOut">
              <a:rPr lang="fi-FI" smtClean="0"/>
              <a:t>21.12.2018</a:t>
            </a:fld>
            <a:endParaRPr lang="fi-FI"/>
          </a:p>
        </p:txBody>
      </p:sp>
      <p:sp>
        <p:nvSpPr>
          <p:cNvPr id="5" name="Footer Placeholder 2"/>
          <p:cNvSpPr>
            <a:spLocks noGrp="1"/>
          </p:cNvSpPr>
          <p:nvPr>
            <p:ph type="ftr" sz="quarter" idx="11"/>
          </p:nvPr>
        </p:nvSpPr>
        <p:spPr/>
        <p:txBody>
          <a:bodyPr/>
          <a:lstStyle/>
          <a:p>
            <a:endParaRPr lang="fi-FI"/>
          </a:p>
        </p:txBody>
      </p:sp>
      <p:sp>
        <p:nvSpPr>
          <p:cNvPr id="6" name="Slide Number Placeholder 3"/>
          <p:cNvSpPr>
            <a:spLocks noGrp="1"/>
          </p:cNvSpPr>
          <p:nvPr>
            <p:ph type="sldNum" sz="quarter" idx="12"/>
          </p:nvPr>
        </p:nvSpPr>
        <p:spPr/>
        <p:txBody>
          <a:bodyPr/>
          <a:lstStyle/>
          <a:p>
            <a:fld id="{12C6B15B-B921-49B3-A165-25CC4A776BD6}" type="slidenum">
              <a:rPr lang="fi-FI" smtClean="0"/>
              <a:t>‹#›</a:t>
            </a:fld>
            <a:endParaRPr lang="fi-FI"/>
          </a:p>
        </p:txBody>
      </p:sp>
    </p:spTree>
    <p:extLst>
      <p:ext uri="{BB962C8B-B14F-4D97-AF65-F5344CB8AC3E}">
        <p14:creationId xmlns:p14="http://schemas.microsoft.com/office/powerpoint/2010/main" val="7468650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Kuvatekstillinen sisältö">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fi-FI"/>
              <a:t>Muokkaa ots. perustyyl. napsautt.</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a:t>
            </a:r>
          </a:p>
        </p:txBody>
      </p:sp>
      <p:sp>
        <p:nvSpPr>
          <p:cNvPr id="7" name="Date Placeholder 4"/>
          <p:cNvSpPr>
            <a:spLocks noGrp="1"/>
          </p:cNvSpPr>
          <p:nvPr>
            <p:ph type="dt" sz="half" idx="10"/>
          </p:nvPr>
        </p:nvSpPr>
        <p:spPr/>
        <p:txBody>
          <a:bodyPr/>
          <a:lstStyle/>
          <a:p>
            <a:fld id="{4E6BA6FB-80C0-4CFE-8C1A-EEBF4B4D6DDF}" type="datetimeFigureOut">
              <a:rPr lang="fi-FI" smtClean="0"/>
              <a:t>21.12.2018</a:t>
            </a:fld>
            <a:endParaRPr lang="fi-FI"/>
          </a:p>
        </p:txBody>
      </p:sp>
      <p:sp>
        <p:nvSpPr>
          <p:cNvPr id="5" name="Footer Placeholder 5"/>
          <p:cNvSpPr>
            <a:spLocks noGrp="1"/>
          </p:cNvSpPr>
          <p:nvPr>
            <p:ph type="ftr" sz="quarter" idx="11"/>
          </p:nvPr>
        </p:nvSpPr>
        <p:spPr/>
        <p:txBody>
          <a:bodyPr/>
          <a:lstStyle/>
          <a:p>
            <a:endParaRPr lang="fi-FI"/>
          </a:p>
        </p:txBody>
      </p:sp>
      <p:sp>
        <p:nvSpPr>
          <p:cNvPr id="6" name="Slide Number Placeholder 6"/>
          <p:cNvSpPr>
            <a:spLocks noGrp="1"/>
          </p:cNvSpPr>
          <p:nvPr>
            <p:ph type="sldNum" sz="quarter" idx="12"/>
          </p:nvPr>
        </p:nvSpPr>
        <p:spPr/>
        <p:txBody>
          <a:bodyPr/>
          <a:lstStyle/>
          <a:p>
            <a:fld id="{12C6B15B-B921-49B3-A165-25CC4A776BD6}" type="slidenum">
              <a:rPr lang="fi-FI" smtClean="0"/>
              <a:t>‹#›</a:t>
            </a:fld>
            <a:endParaRPr lang="fi-FI"/>
          </a:p>
        </p:txBody>
      </p:sp>
    </p:spTree>
    <p:extLst>
      <p:ext uri="{BB962C8B-B14F-4D97-AF65-F5344CB8AC3E}">
        <p14:creationId xmlns:p14="http://schemas.microsoft.com/office/powerpoint/2010/main" val="26689622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uvatekstillinen kuva">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fi-FI"/>
              <a:t>Muokkaa ots. perustyyl. napsautt.</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i-FI"/>
              <a:t>Lisää kuva napsauttamalla kuvaketta</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a:t>
            </a:r>
          </a:p>
        </p:txBody>
      </p:sp>
      <p:sp>
        <p:nvSpPr>
          <p:cNvPr id="5" name="Date Placeholder 4"/>
          <p:cNvSpPr>
            <a:spLocks noGrp="1"/>
          </p:cNvSpPr>
          <p:nvPr>
            <p:ph type="dt" sz="half" idx="10"/>
          </p:nvPr>
        </p:nvSpPr>
        <p:spPr/>
        <p:txBody>
          <a:bodyPr/>
          <a:lstStyle/>
          <a:p>
            <a:fld id="{4E6BA6FB-80C0-4CFE-8C1A-EEBF4B4D6DDF}" type="datetimeFigureOut">
              <a:rPr lang="fi-FI" smtClean="0"/>
              <a:t>21.12.2018</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12C6B15B-B921-49B3-A165-25CC4A776BD6}" type="slidenum">
              <a:rPr lang="fi-FI" smtClean="0"/>
              <a:t>‹#›</a:t>
            </a:fld>
            <a:endParaRPr lang="fi-FI"/>
          </a:p>
        </p:txBody>
      </p:sp>
    </p:spTree>
    <p:extLst>
      <p:ext uri="{BB962C8B-B14F-4D97-AF65-F5344CB8AC3E}">
        <p14:creationId xmlns:p14="http://schemas.microsoft.com/office/powerpoint/2010/main" val="32103616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fi-FI"/>
              <a:t>Muokkaa ots. perustyyl. napsautt.</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E6BA6FB-80C0-4CFE-8C1A-EEBF4B4D6DDF}" type="datetimeFigureOut">
              <a:rPr lang="fi-FI" smtClean="0"/>
              <a:t>21.12.2018</a:t>
            </a:fld>
            <a:endParaRPr lang="fi-FI"/>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fi-FI"/>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12C6B15B-B921-49B3-A165-25CC4A776BD6}" type="slidenum">
              <a:rPr lang="fi-FI" smtClean="0"/>
              <a:t>‹#›</a:t>
            </a:fld>
            <a:endParaRPr lang="fi-FI"/>
          </a:p>
        </p:txBody>
      </p:sp>
    </p:spTree>
    <p:extLst>
      <p:ext uri="{BB962C8B-B14F-4D97-AF65-F5344CB8AC3E}">
        <p14:creationId xmlns:p14="http://schemas.microsoft.com/office/powerpoint/2010/main" val="80043040"/>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37.jpg"/><Relationship Id="rId4" Type="http://schemas.openxmlformats.org/officeDocument/2006/relationships/image" Target="../media/image36.jpg"/></Relationships>
</file>

<file path=ppt/slides/_rels/slide2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0B89D25-9CFE-4D52-B17F-0AAD16433663}"/>
              </a:ext>
            </a:extLst>
          </p:cNvPr>
          <p:cNvSpPr>
            <a:spLocks noGrp="1"/>
          </p:cNvSpPr>
          <p:nvPr>
            <p:ph type="ctrTitle"/>
          </p:nvPr>
        </p:nvSpPr>
        <p:spPr>
          <a:xfrm>
            <a:off x="551801" y="5638800"/>
            <a:ext cx="6650857" cy="861420"/>
          </a:xfrm>
        </p:spPr>
        <p:txBody>
          <a:bodyPr/>
          <a:lstStyle/>
          <a:p>
            <a:r>
              <a:rPr lang="fi-FI" dirty="0"/>
              <a:t>   </a:t>
            </a:r>
          </a:p>
        </p:txBody>
      </p:sp>
      <p:sp>
        <p:nvSpPr>
          <p:cNvPr id="3" name="Alaotsikko 2">
            <a:extLst>
              <a:ext uri="{FF2B5EF4-FFF2-40B4-BE49-F238E27FC236}">
                <a16:creationId xmlns:a16="http://schemas.microsoft.com/office/drawing/2014/main" id="{4F3ABD1A-96E3-4F1D-9D13-6D82BB56C666}"/>
              </a:ext>
            </a:extLst>
          </p:cNvPr>
          <p:cNvSpPr>
            <a:spLocks noGrp="1"/>
          </p:cNvSpPr>
          <p:nvPr>
            <p:ph type="subTitle" idx="1"/>
          </p:nvPr>
        </p:nvSpPr>
        <p:spPr/>
        <p:txBody>
          <a:bodyPr/>
          <a:lstStyle/>
          <a:p>
            <a:r>
              <a:rPr lang="fi-FI" dirty="0"/>
              <a:t>   </a:t>
            </a:r>
          </a:p>
        </p:txBody>
      </p:sp>
      <p:pic>
        <p:nvPicPr>
          <p:cNvPr id="5" name="Kuva 4">
            <a:extLst>
              <a:ext uri="{FF2B5EF4-FFF2-40B4-BE49-F238E27FC236}">
                <a16:creationId xmlns:a16="http://schemas.microsoft.com/office/drawing/2014/main" id="{B9CCDE33-5B26-47AF-BA9A-75743BC687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6994" y="745697"/>
            <a:ext cx="8056164" cy="5366606"/>
          </a:xfrm>
          <a:prstGeom prst="rect">
            <a:avLst/>
          </a:prstGeom>
        </p:spPr>
      </p:pic>
    </p:spTree>
    <p:extLst>
      <p:ext uri="{BB962C8B-B14F-4D97-AF65-F5344CB8AC3E}">
        <p14:creationId xmlns:p14="http://schemas.microsoft.com/office/powerpoint/2010/main" val="22038639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C818CD-8BFF-4D61-9239-E0EC2651D4E3}"/>
              </a:ext>
            </a:extLst>
          </p:cNvPr>
          <p:cNvSpPr>
            <a:spLocks noGrp="1"/>
          </p:cNvSpPr>
          <p:nvPr>
            <p:ph type="title"/>
          </p:nvPr>
        </p:nvSpPr>
        <p:spPr>
          <a:xfrm>
            <a:off x="1715256" y="621530"/>
            <a:ext cx="7639760" cy="658630"/>
          </a:xfrm>
        </p:spPr>
        <p:txBody>
          <a:bodyPr/>
          <a:lstStyle/>
          <a:p>
            <a:pPr algn="ctr"/>
            <a:r>
              <a:rPr lang="fi-FI" sz="3600" dirty="0"/>
              <a:t>WALESIN LUONTO</a:t>
            </a:r>
          </a:p>
        </p:txBody>
      </p:sp>
      <p:sp>
        <p:nvSpPr>
          <p:cNvPr id="3" name="Sisällön paikkamerkki 2">
            <a:extLst>
              <a:ext uri="{FF2B5EF4-FFF2-40B4-BE49-F238E27FC236}">
                <a16:creationId xmlns:a16="http://schemas.microsoft.com/office/drawing/2014/main" id="{1AF18C99-2C3F-40A9-8D5C-ADD1FF21BD0B}"/>
              </a:ext>
            </a:extLst>
          </p:cNvPr>
          <p:cNvSpPr>
            <a:spLocks noGrp="1"/>
          </p:cNvSpPr>
          <p:nvPr>
            <p:ph idx="1"/>
          </p:nvPr>
        </p:nvSpPr>
        <p:spPr>
          <a:xfrm>
            <a:off x="616133" y="1490212"/>
            <a:ext cx="10959734" cy="1168584"/>
          </a:xfrm>
        </p:spPr>
        <p:txBody>
          <a:bodyPr>
            <a:normAutofit fontScale="92500" lnSpcReduction="20000"/>
          </a:bodyPr>
          <a:lstStyle/>
          <a:p>
            <a:pPr marL="0" indent="0">
              <a:buNone/>
            </a:pPr>
            <a:r>
              <a:rPr lang="fi-FI" dirty="0"/>
              <a:t>Walesin luonto on varmasti sen tärkein matkailukohde. Walesissa on paljon kansallispuistoja ja Walesia kuvaillaankin ”luonnollisen kauneuden merkittäväksi alueeksi”.</a:t>
            </a:r>
          </a:p>
          <a:p>
            <a:pPr marL="0" indent="0">
              <a:buNone/>
            </a:pPr>
            <a:r>
              <a:rPr lang="fi-FI" dirty="0"/>
              <a:t>Walesin alueella on paljon pyöräilyreittejä, mutta upeimman kokemuksen saa monen mielestä vain ratsastusretkillä alueeseen tutustuen. </a:t>
            </a:r>
          </a:p>
          <a:p>
            <a:pPr marL="0" indent="0">
              <a:buNone/>
            </a:pPr>
            <a:endParaRPr lang="fi-FI" dirty="0"/>
          </a:p>
        </p:txBody>
      </p:sp>
      <p:pic>
        <p:nvPicPr>
          <p:cNvPr id="4" name="Kuva 3">
            <a:extLst>
              <a:ext uri="{FF2B5EF4-FFF2-40B4-BE49-F238E27FC236}">
                <a16:creationId xmlns:a16="http://schemas.microsoft.com/office/drawing/2014/main" id="{D7BF9468-52C4-4A9E-9FF7-FC56ADD72989}"/>
              </a:ext>
            </a:extLst>
          </p:cNvPr>
          <p:cNvPicPr>
            <a:picLocks noChangeAspect="1"/>
          </p:cNvPicPr>
          <p:nvPr/>
        </p:nvPicPr>
        <p:blipFill>
          <a:blip r:embed="rId2"/>
          <a:stretch>
            <a:fillRect/>
          </a:stretch>
        </p:blipFill>
        <p:spPr>
          <a:xfrm>
            <a:off x="870433" y="5000962"/>
            <a:ext cx="2798307" cy="1566808"/>
          </a:xfrm>
          <a:prstGeom prst="rect">
            <a:avLst/>
          </a:prstGeom>
        </p:spPr>
      </p:pic>
      <p:pic>
        <p:nvPicPr>
          <p:cNvPr id="6" name="Kuva 5">
            <a:extLst>
              <a:ext uri="{FF2B5EF4-FFF2-40B4-BE49-F238E27FC236}">
                <a16:creationId xmlns:a16="http://schemas.microsoft.com/office/drawing/2014/main" id="{8C2758C6-F8AC-49BB-9C26-17E83EAC1C9E}"/>
              </a:ext>
            </a:extLst>
          </p:cNvPr>
          <p:cNvPicPr>
            <a:picLocks noChangeAspect="1"/>
          </p:cNvPicPr>
          <p:nvPr/>
        </p:nvPicPr>
        <p:blipFill>
          <a:blip r:embed="rId3"/>
          <a:stretch>
            <a:fillRect/>
          </a:stretch>
        </p:blipFill>
        <p:spPr>
          <a:xfrm>
            <a:off x="870433" y="2868848"/>
            <a:ext cx="2847079" cy="1896020"/>
          </a:xfrm>
          <a:prstGeom prst="rect">
            <a:avLst/>
          </a:prstGeom>
        </p:spPr>
      </p:pic>
      <p:pic>
        <p:nvPicPr>
          <p:cNvPr id="7" name="Kuva 6">
            <a:extLst>
              <a:ext uri="{FF2B5EF4-FFF2-40B4-BE49-F238E27FC236}">
                <a16:creationId xmlns:a16="http://schemas.microsoft.com/office/drawing/2014/main" id="{B3E36FF4-96C3-4A0D-A54B-697D50CFD408}"/>
              </a:ext>
            </a:extLst>
          </p:cNvPr>
          <p:cNvPicPr>
            <a:picLocks noChangeAspect="1"/>
          </p:cNvPicPr>
          <p:nvPr/>
        </p:nvPicPr>
        <p:blipFill>
          <a:blip r:embed="rId4"/>
          <a:stretch>
            <a:fillRect/>
          </a:stretch>
        </p:blipFill>
        <p:spPr>
          <a:xfrm>
            <a:off x="3960735" y="3307483"/>
            <a:ext cx="8052513" cy="2903396"/>
          </a:xfrm>
          <a:prstGeom prst="rect">
            <a:avLst/>
          </a:prstGeom>
        </p:spPr>
      </p:pic>
    </p:spTree>
    <p:extLst>
      <p:ext uri="{BB962C8B-B14F-4D97-AF65-F5344CB8AC3E}">
        <p14:creationId xmlns:p14="http://schemas.microsoft.com/office/powerpoint/2010/main" val="40700467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6D630AE-9F33-402D-BDDF-3DB5FC6A433B}"/>
              </a:ext>
            </a:extLst>
          </p:cNvPr>
          <p:cNvSpPr>
            <a:spLocks noGrp="1"/>
          </p:cNvSpPr>
          <p:nvPr>
            <p:ph type="title"/>
          </p:nvPr>
        </p:nvSpPr>
        <p:spPr>
          <a:xfrm>
            <a:off x="4586068" y="225083"/>
            <a:ext cx="5753686" cy="872197"/>
          </a:xfrm>
        </p:spPr>
        <p:txBody>
          <a:bodyPr/>
          <a:lstStyle/>
          <a:p>
            <a:pPr algn="r"/>
            <a:r>
              <a:rPr lang="fi-FI" dirty="0"/>
              <a:t>POHJOIS-IRLANTI </a:t>
            </a:r>
          </a:p>
        </p:txBody>
      </p:sp>
      <p:sp>
        <p:nvSpPr>
          <p:cNvPr id="3" name="Sisällön paikkamerkki 2">
            <a:extLst>
              <a:ext uri="{FF2B5EF4-FFF2-40B4-BE49-F238E27FC236}">
                <a16:creationId xmlns:a16="http://schemas.microsoft.com/office/drawing/2014/main" id="{FFC3D99D-2FFE-478C-8C64-580C813B20A5}"/>
              </a:ext>
            </a:extLst>
          </p:cNvPr>
          <p:cNvSpPr>
            <a:spLocks noGrp="1"/>
          </p:cNvSpPr>
          <p:nvPr>
            <p:ph idx="1"/>
          </p:nvPr>
        </p:nvSpPr>
        <p:spPr>
          <a:xfrm>
            <a:off x="168813" y="977705"/>
            <a:ext cx="7512148" cy="5655212"/>
          </a:xfrm>
        </p:spPr>
        <p:txBody>
          <a:bodyPr>
            <a:normAutofit fontScale="92500" lnSpcReduction="20000"/>
          </a:bodyPr>
          <a:lstStyle/>
          <a:p>
            <a:pPr marL="0" indent="0">
              <a:buNone/>
            </a:pPr>
            <a:r>
              <a:rPr lang="fi-FI" b="1" dirty="0"/>
              <a:t>Belfast</a:t>
            </a:r>
          </a:p>
          <a:p>
            <a:pPr marL="0" indent="0">
              <a:buNone/>
            </a:pPr>
            <a:r>
              <a:rPr lang="fi-FI" dirty="0"/>
              <a:t>Belfast ei menneiden vuosikymmenten aikana ollut kovinkaan suosittu matkakohde levottomuuksiensa takia. Nykyään Pohjois-Irlannin pääkaupunki on rauhoittunut ja matkailijatkin löytävät perille kaupunkiin. Tungosta alueella ei kuitenkaan ole, sillä itse kaupungissa asuu noin 300 000 asukasta eikä turistejakaan </a:t>
            </a:r>
            <a:r>
              <a:rPr lang="fi-FI" dirty="0" err="1"/>
              <a:t>ylenmäärin</a:t>
            </a:r>
            <a:r>
              <a:rPr lang="fi-FI" dirty="0"/>
              <a:t> ole. </a:t>
            </a:r>
          </a:p>
          <a:p>
            <a:pPr marL="0" indent="0">
              <a:buNone/>
            </a:pPr>
            <a:r>
              <a:rPr lang="fi-FI" dirty="0"/>
              <a:t>Pohjois-Irlannin levoton menneisyys on yksi suosittu turistikohde, sillä Berliinin tavoin Belfastiin rakennetiin muuri protestanttien ja katolisten asuinalueiden väliin. Toisin kuin Berliinin muuri, Belfastissa muuri on vielä pystyssä.</a:t>
            </a:r>
          </a:p>
          <a:p>
            <a:pPr marL="0" indent="0">
              <a:buNone/>
            </a:pPr>
            <a:r>
              <a:rPr lang="fi-FI" b="1" dirty="0"/>
              <a:t>Nähtävyyksiä ja kierroksia</a:t>
            </a:r>
          </a:p>
          <a:p>
            <a:pPr marL="0" indent="0">
              <a:buNone/>
            </a:pPr>
            <a:r>
              <a:rPr lang="fi-FI" dirty="0"/>
              <a:t>Titanic-museo on aika uusi ja arkkitehtuurisesti merkittävä paikka.  Titanic Belfast on varmasti suosituin turistikohde koko kaupungissa. Telakka-alueella, jossa myös Titanic rakennettiin, on esillä vanha sotalaiva HSM Caroline, joka osallistui vuonna 1916 ensimmäisen maailmansodan suurimpaan meritaisteluun ja oli ainoa Britannian laiva, joka palasi taistelusta takaisin. Laiva on kunnostettu sisältä ja sinne pääsee käymään nähdäkseen millaisissa oloissa sotilaat purjehtivat.</a:t>
            </a:r>
          </a:p>
          <a:p>
            <a:pPr marL="0" indent="0">
              <a:buNone/>
            </a:pPr>
            <a:endParaRPr lang="fi-FI" dirty="0"/>
          </a:p>
        </p:txBody>
      </p:sp>
      <p:pic>
        <p:nvPicPr>
          <p:cNvPr id="4" name="Kuva 3">
            <a:extLst>
              <a:ext uri="{FF2B5EF4-FFF2-40B4-BE49-F238E27FC236}">
                <a16:creationId xmlns:a16="http://schemas.microsoft.com/office/drawing/2014/main" id="{EEEE68BE-E17F-440E-991F-DA41AB8DB41C}"/>
              </a:ext>
            </a:extLst>
          </p:cNvPr>
          <p:cNvPicPr>
            <a:picLocks noChangeAspect="1"/>
          </p:cNvPicPr>
          <p:nvPr/>
        </p:nvPicPr>
        <p:blipFill>
          <a:blip r:embed="rId2"/>
          <a:stretch>
            <a:fillRect/>
          </a:stretch>
        </p:blipFill>
        <p:spPr>
          <a:xfrm>
            <a:off x="8684473" y="3429000"/>
            <a:ext cx="2780017" cy="1493649"/>
          </a:xfrm>
          <a:prstGeom prst="rect">
            <a:avLst/>
          </a:prstGeom>
        </p:spPr>
      </p:pic>
      <p:pic>
        <p:nvPicPr>
          <p:cNvPr id="5" name="Kuva 4">
            <a:extLst>
              <a:ext uri="{FF2B5EF4-FFF2-40B4-BE49-F238E27FC236}">
                <a16:creationId xmlns:a16="http://schemas.microsoft.com/office/drawing/2014/main" id="{50BE4972-9F6F-4920-BFF4-C454E4BA843F}"/>
              </a:ext>
            </a:extLst>
          </p:cNvPr>
          <p:cNvPicPr>
            <a:picLocks noChangeAspect="1"/>
          </p:cNvPicPr>
          <p:nvPr/>
        </p:nvPicPr>
        <p:blipFill>
          <a:blip r:embed="rId3"/>
          <a:stretch>
            <a:fillRect/>
          </a:stretch>
        </p:blipFill>
        <p:spPr>
          <a:xfrm>
            <a:off x="9016735" y="5127074"/>
            <a:ext cx="2115495" cy="1505843"/>
          </a:xfrm>
          <a:prstGeom prst="rect">
            <a:avLst/>
          </a:prstGeom>
        </p:spPr>
      </p:pic>
      <p:pic>
        <p:nvPicPr>
          <p:cNvPr id="7" name="Kuva 6">
            <a:extLst>
              <a:ext uri="{FF2B5EF4-FFF2-40B4-BE49-F238E27FC236}">
                <a16:creationId xmlns:a16="http://schemas.microsoft.com/office/drawing/2014/main" id="{F9729347-09F9-4472-A983-96FD3E1974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2240" y="1567225"/>
            <a:ext cx="2762250" cy="1657350"/>
          </a:xfrm>
          <a:prstGeom prst="rect">
            <a:avLst/>
          </a:prstGeom>
        </p:spPr>
      </p:pic>
    </p:spTree>
    <p:extLst>
      <p:ext uri="{BB962C8B-B14F-4D97-AF65-F5344CB8AC3E}">
        <p14:creationId xmlns:p14="http://schemas.microsoft.com/office/powerpoint/2010/main" val="42906487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1CEF17B-A533-4CA6-B9D1-929FC6C5E19B}"/>
              </a:ext>
            </a:extLst>
          </p:cNvPr>
          <p:cNvSpPr>
            <a:spLocks noGrp="1"/>
          </p:cNvSpPr>
          <p:nvPr>
            <p:ph type="title"/>
          </p:nvPr>
        </p:nvSpPr>
        <p:spPr>
          <a:xfrm flipH="1" flipV="1">
            <a:off x="422032" y="-126609"/>
            <a:ext cx="224080" cy="579327"/>
          </a:xfrm>
        </p:spPr>
        <p:txBody>
          <a:bodyPr/>
          <a:lstStyle/>
          <a:p>
            <a:r>
              <a:rPr lang="fi-FI" dirty="0"/>
              <a:t> </a:t>
            </a:r>
          </a:p>
        </p:txBody>
      </p:sp>
      <p:sp>
        <p:nvSpPr>
          <p:cNvPr id="3" name="Sisällön paikkamerkki 2">
            <a:extLst>
              <a:ext uri="{FF2B5EF4-FFF2-40B4-BE49-F238E27FC236}">
                <a16:creationId xmlns:a16="http://schemas.microsoft.com/office/drawing/2014/main" id="{C568D38C-8391-451B-BF55-EE2A51C5F880}"/>
              </a:ext>
            </a:extLst>
          </p:cNvPr>
          <p:cNvSpPr>
            <a:spLocks noGrp="1"/>
          </p:cNvSpPr>
          <p:nvPr>
            <p:ph idx="1"/>
          </p:nvPr>
        </p:nvSpPr>
        <p:spPr>
          <a:xfrm>
            <a:off x="3601329" y="0"/>
            <a:ext cx="5210567" cy="6858000"/>
          </a:xfrm>
        </p:spPr>
        <p:txBody>
          <a:bodyPr/>
          <a:lstStyle/>
          <a:p>
            <a:pPr marL="0" indent="0" algn="ctr">
              <a:buNone/>
            </a:pPr>
            <a:endParaRPr lang="fi-FI" dirty="0"/>
          </a:p>
          <a:p>
            <a:pPr marL="0" indent="0" algn="ctr">
              <a:buNone/>
            </a:pPr>
            <a:r>
              <a:rPr lang="fi-FI" dirty="0"/>
              <a:t>Pohjois-Irlannissa on kuvattu myös maailmankuulua </a:t>
            </a:r>
            <a:r>
              <a:rPr lang="fi-FI" dirty="0" err="1"/>
              <a:t>Game</a:t>
            </a:r>
            <a:r>
              <a:rPr lang="fi-FI" dirty="0"/>
              <a:t> of </a:t>
            </a:r>
            <a:r>
              <a:rPr lang="fi-FI" dirty="0" err="1"/>
              <a:t>Thrones</a:t>
            </a:r>
            <a:r>
              <a:rPr lang="fi-FI" dirty="0"/>
              <a:t> -sarjaa ja kuvauspaikoille järjestetäänkin kierroksia, joissa oppaat hyvin yksityiskohtaisesti kertovat kuvausten sijainneista. </a:t>
            </a:r>
            <a:r>
              <a:rPr lang="fi-FI" dirty="0" err="1"/>
              <a:t>Ulster</a:t>
            </a:r>
            <a:r>
              <a:rPr lang="fi-FI" dirty="0"/>
              <a:t> </a:t>
            </a:r>
            <a:r>
              <a:rPr lang="fi-FI" dirty="0" err="1"/>
              <a:t>Museumissa</a:t>
            </a:r>
            <a:r>
              <a:rPr lang="fi-FI" dirty="0"/>
              <a:t> on </a:t>
            </a:r>
            <a:r>
              <a:rPr lang="fi-FI" dirty="0" err="1"/>
              <a:t>Game</a:t>
            </a:r>
            <a:r>
              <a:rPr lang="fi-FI" dirty="0"/>
              <a:t> of </a:t>
            </a:r>
            <a:r>
              <a:rPr lang="fi-FI" dirty="0" err="1"/>
              <a:t>Thronesiin</a:t>
            </a:r>
            <a:r>
              <a:rPr lang="fi-FI" dirty="0"/>
              <a:t> liittyvä näyttely, joka on kovin suosittu. Museossa on tämän lisäksi näytteillä dinosauruksen luurankoja ja jättiläishirviä.</a:t>
            </a:r>
          </a:p>
          <a:p>
            <a:pPr marL="0" indent="0" algn="ctr">
              <a:buNone/>
            </a:pPr>
            <a:r>
              <a:rPr lang="fi-FI" dirty="0"/>
              <a:t>Myös </a:t>
            </a:r>
            <a:r>
              <a:rPr lang="fi-FI" dirty="0" err="1"/>
              <a:t>Vikings</a:t>
            </a:r>
            <a:r>
              <a:rPr lang="fi-FI" dirty="0"/>
              <a:t>-sarjaa on kuvattu Pohjois-Irlannissa ja tämän sarjan kuvauspaikat kiinnostavat myös varmasti monia. </a:t>
            </a:r>
          </a:p>
          <a:p>
            <a:pPr marL="0" indent="0" algn="ctr">
              <a:buNone/>
            </a:pPr>
            <a:r>
              <a:rPr lang="fi-FI" dirty="0"/>
              <a:t>Yksi tärkeä nähtävyys Pohjois-Irlannissa on </a:t>
            </a:r>
            <a:r>
              <a:rPr lang="fi-FI" dirty="0" err="1"/>
              <a:t>Giant’s</a:t>
            </a:r>
            <a:r>
              <a:rPr lang="fi-FI" dirty="0"/>
              <a:t> </a:t>
            </a:r>
            <a:r>
              <a:rPr lang="fi-FI" dirty="0" err="1"/>
              <a:t>Causeway</a:t>
            </a:r>
            <a:r>
              <a:rPr lang="fi-FI" dirty="0"/>
              <a:t>, joka on 40 000 basalttikivestä muodostunut. Muodostelma on tullut tulivuorenpurkauksesta ja siitä, kun laava on sitten vähitellen jähmettynyt. </a:t>
            </a:r>
          </a:p>
          <a:p>
            <a:pPr marL="0" indent="0" algn="ctr">
              <a:buNone/>
            </a:pPr>
            <a:endParaRPr lang="fi-FI" dirty="0"/>
          </a:p>
        </p:txBody>
      </p:sp>
      <p:pic>
        <p:nvPicPr>
          <p:cNvPr id="4" name="Kuva 3">
            <a:extLst>
              <a:ext uri="{FF2B5EF4-FFF2-40B4-BE49-F238E27FC236}">
                <a16:creationId xmlns:a16="http://schemas.microsoft.com/office/drawing/2014/main" id="{C568AAC9-EDE7-413F-B674-7CC2CA21D232}"/>
              </a:ext>
            </a:extLst>
          </p:cNvPr>
          <p:cNvPicPr>
            <a:picLocks noChangeAspect="1"/>
          </p:cNvPicPr>
          <p:nvPr/>
        </p:nvPicPr>
        <p:blipFill>
          <a:blip r:embed="rId2"/>
          <a:stretch>
            <a:fillRect/>
          </a:stretch>
        </p:blipFill>
        <p:spPr>
          <a:xfrm>
            <a:off x="192515" y="2179966"/>
            <a:ext cx="3408814" cy="2554112"/>
          </a:xfrm>
          <a:prstGeom prst="rect">
            <a:avLst/>
          </a:prstGeom>
        </p:spPr>
      </p:pic>
      <p:pic>
        <p:nvPicPr>
          <p:cNvPr id="5" name="Kuva 4">
            <a:extLst>
              <a:ext uri="{FF2B5EF4-FFF2-40B4-BE49-F238E27FC236}">
                <a16:creationId xmlns:a16="http://schemas.microsoft.com/office/drawing/2014/main" id="{EEFA9CF9-FCDD-43AA-B288-FAD1C3A390DB}"/>
              </a:ext>
            </a:extLst>
          </p:cNvPr>
          <p:cNvPicPr>
            <a:picLocks noChangeAspect="1"/>
          </p:cNvPicPr>
          <p:nvPr/>
        </p:nvPicPr>
        <p:blipFill>
          <a:blip r:embed="rId3"/>
          <a:stretch>
            <a:fillRect/>
          </a:stretch>
        </p:blipFill>
        <p:spPr>
          <a:xfrm>
            <a:off x="8811896" y="2431635"/>
            <a:ext cx="3175184" cy="1994729"/>
          </a:xfrm>
          <a:prstGeom prst="rect">
            <a:avLst/>
          </a:prstGeom>
        </p:spPr>
      </p:pic>
    </p:spTree>
    <p:extLst>
      <p:ext uri="{BB962C8B-B14F-4D97-AF65-F5344CB8AC3E}">
        <p14:creationId xmlns:p14="http://schemas.microsoft.com/office/powerpoint/2010/main" val="19490824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EFAF64B-58EB-49ED-A1F7-5528F7E8D4A5}"/>
              </a:ext>
            </a:extLst>
          </p:cNvPr>
          <p:cNvSpPr>
            <a:spLocks noGrp="1"/>
          </p:cNvSpPr>
          <p:nvPr>
            <p:ph type="title"/>
          </p:nvPr>
        </p:nvSpPr>
        <p:spPr>
          <a:xfrm>
            <a:off x="225085" y="452718"/>
            <a:ext cx="6302324" cy="1404217"/>
          </a:xfrm>
        </p:spPr>
        <p:txBody>
          <a:bodyPr/>
          <a:lstStyle/>
          <a:p>
            <a:r>
              <a:rPr lang="fi-FI" dirty="0"/>
              <a:t>ENGLANTI</a:t>
            </a:r>
          </a:p>
        </p:txBody>
      </p:sp>
      <p:sp>
        <p:nvSpPr>
          <p:cNvPr id="3" name="Sisällön paikkamerkki 2">
            <a:extLst>
              <a:ext uri="{FF2B5EF4-FFF2-40B4-BE49-F238E27FC236}">
                <a16:creationId xmlns:a16="http://schemas.microsoft.com/office/drawing/2014/main" id="{325F888E-DD5C-455E-8BA0-ED28CB2E7521}"/>
              </a:ext>
            </a:extLst>
          </p:cNvPr>
          <p:cNvSpPr>
            <a:spLocks noGrp="1"/>
          </p:cNvSpPr>
          <p:nvPr>
            <p:ph idx="1"/>
          </p:nvPr>
        </p:nvSpPr>
        <p:spPr>
          <a:xfrm>
            <a:off x="225084" y="2052919"/>
            <a:ext cx="7638756" cy="4249408"/>
          </a:xfrm>
        </p:spPr>
        <p:txBody>
          <a:bodyPr/>
          <a:lstStyle/>
          <a:p>
            <a:pPr marL="0" indent="0">
              <a:buNone/>
            </a:pPr>
            <a:r>
              <a:rPr lang="fi-FI" sz="2400" b="1" dirty="0"/>
              <a:t>Lontoo</a:t>
            </a:r>
          </a:p>
          <a:p>
            <a:pPr marL="0" indent="0">
              <a:buNone/>
            </a:pPr>
            <a:r>
              <a:rPr lang="fi-FI" sz="2400" dirty="0"/>
              <a:t>Lontoo on kulttuurin keskus ja todella suosittu turistikohde. Pääosin Lontoossa on aika kallista, mutta kaupungista löytyy myös valtavasti </a:t>
            </a:r>
            <a:r>
              <a:rPr lang="fi-FI" sz="2400" dirty="0" err="1"/>
              <a:t>hostelleja</a:t>
            </a:r>
            <a:r>
              <a:rPr lang="fi-FI" sz="2400" dirty="0"/>
              <a:t>, jotka eivät ole niin kalliita. Eniten ruuhkaa Lontoossa on kesäisin. </a:t>
            </a:r>
          </a:p>
          <a:p>
            <a:pPr marL="0" indent="0">
              <a:buNone/>
            </a:pPr>
            <a:r>
              <a:rPr lang="fi-FI" sz="2400" dirty="0"/>
              <a:t>Tunnetuimpia nähtävyyksiä Lontoossa ovat </a:t>
            </a:r>
            <a:r>
              <a:rPr lang="fi-FI" sz="2400" dirty="0" err="1"/>
              <a:t>Big</a:t>
            </a:r>
            <a:r>
              <a:rPr lang="fi-FI" sz="2400" dirty="0"/>
              <a:t> Ben -kellotorni, London </a:t>
            </a:r>
            <a:r>
              <a:rPr lang="fi-FI" sz="2400" dirty="0" err="1"/>
              <a:t>Eye</a:t>
            </a:r>
            <a:r>
              <a:rPr lang="fi-FI" sz="2400" dirty="0"/>
              <a:t> -maailmanpyörä, Madame </a:t>
            </a:r>
            <a:r>
              <a:rPr lang="fi-FI" sz="2400" dirty="0" err="1"/>
              <a:t>Tussauds</a:t>
            </a:r>
            <a:r>
              <a:rPr lang="fi-FI" sz="2400" dirty="0"/>
              <a:t> -vahakabinetti, Hyde Park -puisto ja </a:t>
            </a:r>
            <a:r>
              <a:rPr lang="fi-FI" sz="2400" dirty="0" err="1"/>
              <a:t>Buckinhamin</a:t>
            </a:r>
            <a:r>
              <a:rPr lang="fi-FI" sz="2400" dirty="0"/>
              <a:t> palatsi. </a:t>
            </a:r>
          </a:p>
          <a:p>
            <a:pPr marL="0" indent="0">
              <a:buNone/>
            </a:pPr>
            <a:endParaRPr lang="fi-FI" dirty="0"/>
          </a:p>
        </p:txBody>
      </p:sp>
      <p:pic>
        <p:nvPicPr>
          <p:cNvPr id="4" name="Kuva 3">
            <a:extLst>
              <a:ext uri="{FF2B5EF4-FFF2-40B4-BE49-F238E27FC236}">
                <a16:creationId xmlns:a16="http://schemas.microsoft.com/office/drawing/2014/main" id="{3CFD6ED1-C378-4D4B-87E1-FF4CD784D09F}"/>
              </a:ext>
            </a:extLst>
          </p:cNvPr>
          <p:cNvPicPr>
            <a:picLocks noChangeAspect="1"/>
          </p:cNvPicPr>
          <p:nvPr/>
        </p:nvPicPr>
        <p:blipFill>
          <a:blip r:embed="rId2"/>
          <a:stretch>
            <a:fillRect/>
          </a:stretch>
        </p:blipFill>
        <p:spPr>
          <a:xfrm>
            <a:off x="7745266" y="2642973"/>
            <a:ext cx="3932261" cy="2584928"/>
          </a:xfrm>
          <a:prstGeom prst="rect">
            <a:avLst/>
          </a:prstGeom>
        </p:spPr>
      </p:pic>
    </p:spTree>
    <p:extLst>
      <p:ext uri="{BB962C8B-B14F-4D97-AF65-F5344CB8AC3E}">
        <p14:creationId xmlns:p14="http://schemas.microsoft.com/office/powerpoint/2010/main" val="18371320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5842F22B-E271-416C-9D31-7A812E2716CC}"/>
              </a:ext>
            </a:extLst>
          </p:cNvPr>
          <p:cNvSpPr>
            <a:spLocks noGrp="1"/>
          </p:cNvSpPr>
          <p:nvPr>
            <p:ph idx="1"/>
          </p:nvPr>
        </p:nvSpPr>
        <p:spPr>
          <a:xfrm>
            <a:off x="5838092" y="1294228"/>
            <a:ext cx="6119446" cy="5922498"/>
          </a:xfrm>
        </p:spPr>
        <p:txBody>
          <a:bodyPr/>
          <a:lstStyle/>
          <a:p>
            <a:pPr marL="0" indent="0">
              <a:buNone/>
            </a:pPr>
            <a:r>
              <a:rPr lang="fi-FI" dirty="0"/>
              <a:t> Niin sanottujen tavallisten turistikohteiden lisäksi Lontoossa kannattaa käydä katsomassa musikaaleja ja konsertteja, joita on Lontoossa paljon ja ne ovat kuuluja myös laadustaan. Lontoossa esitetään paljon klassikkonäytelmiä kuten esimerkiksi Chicago tai vaikkapa Cats. </a:t>
            </a:r>
          </a:p>
          <a:p>
            <a:pPr marL="0" indent="0">
              <a:buNone/>
            </a:pPr>
            <a:r>
              <a:rPr lang="fi-FI" dirty="0"/>
              <a:t>Lontooseen lähtiessä kannattaa ottaa selvää jo etukäteen erilaisista paikoista, joissa haluaa käydä ja yrittää etsiä katseltavaa muistakin, kuin pelkistä tavallisista turistikohteista, sillä suurkaupungista löytyy kaikkea. </a:t>
            </a:r>
          </a:p>
          <a:p>
            <a:pPr marL="0" indent="0">
              <a:buNone/>
            </a:pPr>
            <a:r>
              <a:rPr lang="fi-FI" dirty="0"/>
              <a:t>Myös erilaisia paikkoja kannattaa käydä tutkimassa esimerkiksi yksi suosittu kohde on Sherlock Holmesin ovi. </a:t>
            </a:r>
          </a:p>
          <a:p>
            <a:pPr marL="0" indent="0">
              <a:buNone/>
            </a:pPr>
            <a:endParaRPr lang="fi-FI" dirty="0"/>
          </a:p>
        </p:txBody>
      </p:sp>
      <p:sp>
        <p:nvSpPr>
          <p:cNvPr id="4" name="Otsikko 3">
            <a:extLst>
              <a:ext uri="{FF2B5EF4-FFF2-40B4-BE49-F238E27FC236}">
                <a16:creationId xmlns:a16="http://schemas.microsoft.com/office/drawing/2014/main" id="{74BD6839-433B-47EE-B072-7BEDE495828F}"/>
              </a:ext>
            </a:extLst>
          </p:cNvPr>
          <p:cNvSpPr>
            <a:spLocks noGrp="1"/>
          </p:cNvSpPr>
          <p:nvPr>
            <p:ph type="title"/>
          </p:nvPr>
        </p:nvSpPr>
        <p:spPr>
          <a:xfrm flipV="1">
            <a:off x="646111" y="112542"/>
            <a:ext cx="1717261" cy="340176"/>
          </a:xfrm>
        </p:spPr>
        <p:txBody>
          <a:bodyPr/>
          <a:lstStyle/>
          <a:p>
            <a:r>
              <a:rPr lang="fi-FI" dirty="0"/>
              <a:t>         </a:t>
            </a:r>
          </a:p>
        </p:txBody>
      </p:sp>
      <p:pic>
        <p:nvPicPr>
          <p:cNvPr id="6" name="Kuva 5">
            <a:extLst>
              <a:ext uri="{FF2B5EF4-FFF2-40B4-BE49-F238E27FC236}">
                <a16:creationId xmlns:a16="http://schemas.microsoft.com/office/drawing/2014/main" id="{0CAB3A74-D27B-406A-8974-27B791E7E6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8259" y="2000860"/>
            <a:ext cx="5032548" cy="3351677"/>
          </a:xfrm>
          <a:prstGeom prst="rect">
            <a:avLst/>
          </a:prstGeom>
        </p:spPr>
      </p:pic>
    </p:spTree>
    <p:extLst>
      <p:ext uri="{BB962C8B-B14F-4D97-AF65-F5344CB8AC3E}">
        <p14:creationId xmlns:p14="http://schemas.microsoft.com/office/powerpoint/2010/main" val="29289262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EB88015-FCAE-444B-9626-FA666A784172}"/>
              </a:ext>
            </a:extLst>
          </p:cNvPr>
          <p:cNvSpPr>
            <a:spLocks noGrp="1"/>
          </p:cNvSpPr>
          <p:nvPr>
            <p:ph type="title"/>
          </p:nvPr>
        </p:nvSpPr>
        <p:spPr/>
        <p:txBody>
          <a:bodyPr/>
          <a:lstStyle/>
          <a:p>
            <a:pPr algn="ctr"/>
            <a:r>
              <a:rPr lang="fi-FI" dirty="0"/>
              <a:t>LINNAT</a:t>
            </a:r>
          </a:p>
        </p:txBody>
      </p:sp>
      <p:sp>
        <p:nvSpPr>
          <p:cNvPr id="3" name="Sisällön paikkamerkki 2">
            <a:extLst>
              <a:ext uri="{FF2B5EF4-FFF2-40B4-BE49-F238E27FC236}">
                <a16:creationId xmlns:a16="http://schemas.microsoft.com/office/drawing/2014/main" id="{BA7E8BE5-9F7E-45DF-95DF-DEBFF33F30AB}"/>
              </a:ext>
            </a:extLst>
          </p:cNvPr>
          <p:cNvSpPr>
            <a:spLocks noGrp="1"/>
          </p:cNvSpPr>
          <p:nvPr>
            <p:ph idx="1"/>
          </p:nvPr>
        </p:nvSpPr>
        <p:spPr>
          <a:xfrm>
            <a:off x="464234" y="1589649"/>
            <a:ext cx="10396024" cy="1266094"/>
          </a:xfrm>
        </p:spPr>
        <p:txBody>
          <a:bodyPr/>
          <a:lstStyle/>
          <a:p>
            <a:pPr marL="0" indent="0" algn="ctr">
              <a:buNone/>
            </a:pPr>
            <a:r>
              <a:rPr lang="fi-FI" dirty="0"/>
              <a:t>Englannissa on jonkin verran linnoja. Esimerkiksi Leedsin linna on yksi Englannin kauneimmista linnoista. Linnan yhteydessä on myös kaulapantamuseo, jossa on näytillä koirien kaulapantoja 400 vuoden ajalta.</a:t>
            </a:r>
          </a:p>
        </p:txBody>
      </p:sp>
      <p:pic>
        <p:nvPicPr>
          <p:cNvPr id="5" name="Kuva 4">
            <a:extLst>
              <a:ext uri="{FF2B5EF4-FFF2-40B4-BE49-F238E27FC236}">
                <a16:creationId xmlns:a16="http://schemas.microsoft.com/office/drawing/2014/main" id="{FF4D2180-DF2A-4099-B284-098D91CB27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45594"/>
            <a:ext cx="12192000" cy="4012406"/>
          </a:xfrm>
          <a:prstGeom prst="rect">
            <a:avLst/>
          </a:prstGeom>
        </p:spPr>
      </p:pic>
    </p:spTree>
    <p:extLst>
      <p:ext uri="{BB962C8B-B14F-4D97-AF65-F5344CB8AC3E}">
        <p14:creationId xmlns:p14="http://schemas.microsoft.com/office/powerpoint/2010/main" val="41066180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49F0AAF-3004-44C1-ACE5-3D6616D97722}"/>
              </a:ext>
            </a:extLst>
          </p:cNvPr>
          <p:cNvSpPr>
            <a:spLocks noGrp="1"/>
          </p:cNvSpPr>
          <p:nvPr>
            <p:ph type="title"/>
          </p:nvPr>
        </p:nvSpPr>
        <p:spPr/>
        <p:txBody>
          <a:bodyPr/>
          <a:lstStyle/>
          <a:p>
            <a:r>
              <a:rPr lang="fi-FI" dirty="0"/>
              <a:t> </a:t>
            </a:r>
          </a:p>
        </p:txBody>
      </p:sp>
      <p:sp>
        <p:nvSpPr>
          <p:cNvPr id="3" name="Sisällön paikkamerkki 2">
            <a:extLst>
              <a:ext uri="{FF2B5EF4-FFF2-40B4-BE49-F238E27FC236}">
                <a16:creationId xmlns:a16="http://schemas.microsoft.com/office/drawing/2014/main" id="{3946C609-5114-4B04-872B-5C724BD3974E}"/>
              </a:ext>
            </a:extLst>
          </p:cNvPr>
          <p:cNvSpPr>
            <a:spLocks noGrp="1"/>
          </p:cNvSpPr>
          <p:nvPr>
            <p:ph idx="1"/>
          </p:nvPr>
        </p:nvSpPr>
        <p:spPr>
          <a:xfrm>
            <a:off x="267287" y="452719"/>
            <a:ext cx="10185008" cy="2976282"/>
          </a:xfrm>
        </p:spPr>
        <p:txBody>
          <a:bodyPr/>
          <a:lstStyle/>
          <a:p>
            <a:pPr marL="0" indent="0">
              <a:buNone/>
            </a:pPr>
            <a:r>
              <a:rPr lang="fi-FI" dirty="0"/>
              <a:t> Doverissa on Englannin suurin keskiaikainen linnoitus, Doverin linna. Linnaan pääse vierailemaan ja siellä voi tutustua sotaa varten tehtyyn louhittuun tunneliverkostoon. </a:t>
            </a:r>
          </a:p>
          <a:p>
            <a:pPr marL="0" indent="0">
              <a:buNone/>
            </a:pPr>
            <a:r>
              <a:rPr lang="fi-FI" dirty="0"/>
              <a:t>Englannissa järjestetään myös päiväretkiä, joilla käydään niin Leedsin, Doverin kuin Canterburynkin linnassa.</a:t>
            </a:r>
          </a:p>
          <a:p>
            <a:pPr marL="0" indent="0">
              <a:buNone/>
            </a:pPr>
            <a:r>
              <a:rPr lang="fi-FI" dirty="0" err="1"/>
              <a:t>Alnwickin</a:t>
            </a:r>
            <a:r>
              <a:rPr lang="fi-FI" dirty="0"/>
              <a:t> linna sijaitsee aivan Skotlannin rajalla. Linna on melko kuuluisa, sillä se on esiintynyt muun muassa Harry Potter elokuvissa.  </a:t>
            </a:r>
          </a:p>
          <a:p>
            <a:pPr marL="0" indent="0">
              <a:buNone/>
            </a:pPr>
            <a:endParaRPr lang="fi-FI" dirty="0"/>
          </a:p>
        </p:txBody>
      </p:sp>
      <p:pic>
        <p:nvPicPr>
          <p:cNvPr id="4" name="Kuva 3">
            <a:extLst>
              <a:ext uri="{FF2B5EF4-FFF2-40B4-BE49-F238E27FC236}">
                <a16:creationId xmlns:a16="http://schemas.microsoft.com/office/drawing/2014/main" id="{E8BB9093-21A6-49B4-B272-673A27C573F1}"/>
              </a:ext>
            </a:extLst>
          </p:cNvPr>
          <p:cNvPicPr>
            <a:picLocks noChangeAspect="1"/>
          </p:cNvPicPr>
          <p:nvPr/>
        </p:nvPicPr>
        <p:blipFill>
          <a:blip r:embed="rId2"/>
          <a:stretch>
            <a:fillRect/>
          </a:stretch>
        </p:blipFill>
        <p:spPr>
          <a:xfrm>
            <a:off x="869451" y="4102365"/>
            <a:ext cx="2059381" cy="1540722"/>
          </a:xfrm>
          <a:prstGeom prst="rect">
            <a:avLst/>
          </a:prstGeom>
        </p:spPr>
      </p:pic>
      <p:pic>
        <p:nvPicPr>
          <p:cNvPr id="5" name="Kuva 4">
            <a:extLst>
              <a:ext uri="{FF2B5EF4-FFF2-40B4-BE49-F238E27FC236}">
                <a16:creationId xmlns:a16="http://schemas.microsoft.com/office/drawing/2014/main" id="{448E1A58-4CBD-4E22-AF44-FBFCA38427A0}"/>
              </a:ext>
            </a:extLst>
          </p:cNvPr>
          <p:cNvPicPr>
            <a:picLocks noChangeAspect="1"/>
          </p:cNvPicPr>
          <p:nvPr/>
        </p:nvPicPr>
        <p:blipFill>
          <a:blip r:embed="rId3"/>
          <a:stretch>
            <a:fillRect/>
          </a:stretch>
        </p:blipFill>
        <p:spPr>
          <a:xfrm>
            <a:off x="3696589" y="3765683"/>
            <a:ext cx="3326404" cy="2214089"/>
          </a:xfrm>
          <a:prstGeom prst="rect">
            <a:avLst/>
          </a:prstGeom>
        </p:spPr>
      </p:pic>
      <p:pic>
        <p:nvPicPr>
          <p:cNvPr id="6" name="Kuva 5">
            <a:extLst>
              <a:ext uri="{FF2B5EF4-FFF2-40B4-BE49-F238E27FC236}">
                <a16:creationId xmlns:a16="http://schemas.microsoft.com/office/drawing/2014/main" id="{C4AB4AAF-2DAA-4D6A-8CCA-93D5FBD627B9}"/>
              </a:ext>
            </a:extLst>
          </p:cNvPr>
          <p:cNvPicPr>
            <a:picLocks noChangeAspect="1"/>
          </p:cNvPicPr>
          <p:nvPr/>
        </p:nvPicPr>
        <p:blipFill>
          <a:blip r:embed="rId4"/>
          <a:stretch>
            <a:fillRect/>
          </a:stretch>
        </p:blipFill>
        <p:spPr>
          <a:xfrm>
            <a:off x="7790750" y="3564022"/>
            <a:ext cx="3923286" cy="2617409"/>
          </a:xfrm>
          <a:prstGeom prst="rect">
            <a:avLst/>
          </a:prstGeom>
        </p:spPr>
      </p:pic>
    </p:spTree>
    <p:extLst>
      <p:ext uri="{BB962C8B-B14F-4D97-AF65-F5344CB8AC3E}">
        <p14:creationId xmlns:p14="http://schemas.microsoft.com/office/powerpoint/2010/main" val="3956017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FF85300-8C4F-4E68-8ABB-C9AE962BA89D}"/>
              </a:ext>
            </a:extLst>
          </p:cNvPr>
          <p:cNvSpPr>
            <a:spLocks noGrp="1"/>
          </p:cNvSpPr>
          <p:nvPr>
            <p:ph type="title"/>
          </p:nvPr>
        </p:nvSpPr>
        <p:spPr/>
        <p:txBody>
          <a:bodyPr/>
          <a:lstStyle/>
          <a:p>
            <a:r>
              <a:rPr lang="fi-FI" dirty="0"/>
              <a:t>  </a:t>
            </a:r>
          </a:p>
        </p:txBody>
      </p:sp>
      <p:sp>
        <p:nvSpPr>
          <p:cNvPr id="3" name="Sisällön paikkamerkki 2">
            <a:extLst>
              <a:ext uri="{FF2B5EF4-FFF2-40B4-BE49-F238E27FC236}">
                <a16:creationId xmlns:a16="http://schemas.microsoft.com/office/drawing/2014/main" id="{EEE34C82-DCC0-40B7-BDFF-91DFC1175405}"/>
              </a:ext>
            </a:extLst>
          </p:cNvPr>
          <p:cNvSpPr>
            <a:spLocks noGrp="1"/>
          </p:cNvSpPr>
          <p:nvPr>
            <p:ph idx="1"/>
          </p:nvPr>
        </p:nvSpPr>
        <p:spPr>
          <a:xfrm>
            <a:off x="1622729" y="1841732"/>
            <a:ext cx="8946541" cy="4195481"/>
          </a:xfrm>
        </p:spPr>
        <p:txBody>
          <a:bodyPr/>
          <a:lstStyle/>
          <a:p>
            <a:pPr marL="0" indent="0">
              <a:buNone/>
            </a:pPr>
            <a:r>
              <a:rPr lang="fi-FI" dirty="0"/>
              <a:t> Windsorin linna                                                         </a:t>
            </a:r>
            <a:r>
              <a:rPr lang="fi-FI" dirty="0" err="1"/>
              <a:t>Warwickin</a:t>
            </a:r>
            <a:r>
              <a:rPr lang="fi-FI" dirty="0"/>
              <a:t> linna</a:t>
            </a:r>
          </a:p>
          <a:p>
            <a:pPr marL="0" indent="0">
              <a:buNone/>
            </a:pPr>
            <a:endParaRPr lang="fi-FI" dirty="0"/>
          </a:p>
        </p:txBody>
      </p:sp>
      <p:pic>
        <p:nvPicPr>
          <p:cNvPr id="4" name="Kuva 3">
            <a:extLst>
              <a:ext uri="{FF2B5EF4-FFF2-40B4-BE49-F238E27FC236}">
                <a16:creationId xmlns:a16="http://schemas.microsoft.com/office/drawing/2014/main" id="{1C657603-25CB-4DBE-908A-DF3FF780AEDB}"/>
              </a:ext>
            </a:extLst>
          </p:cNvPr>
          <p:cNvPicPr>
            <a:picLocks noChangeAspect="1"/>
          </p:cNvPicPr>
          <p:nvPr/>
        </p:nvPicPr>
        <p:blipFill>
          <a:blip r:embed="rId2"/>
          <a:stretch>
            <a:fillRect/>
          </a:stretch>
        </p:blipFill>
        <p:spPr>
          <a:xfrm>
            <a:off x="646111" y="2688208"/>
            <a:ext cx="4413887" cy="2944623"/>
          </a:xfrm>
          <a:prstGeom prst="rect">
            <a:avLst/>
          </a:prstGeom>
        </p:spPr>
      </p:pic>
      <p:pic>
        <p:nvPicPr>
          <p:cNvPr id="5" name="Kuva 4">
            <a:extLst>
              <a:ext uri="{FF2B5EF4-FFF2-40B4-BE49-F238E27FC236}">
                <a16:creationId xmlns:a16="http://schemas.microsoft.com/office/drawing/2014/main" id="{AA2E52CA-A530-472F-83AA-D8C6C1E3A908}"/>
              </a:ext>
            </a:extLst>
          </p:cNvPr>
          <p:cNvPicPr>
            <a:picLocks noChangeAspect="1"/>
          </p:cNvPicPr>
          <p:nvPr/>
        </p:nvPicPr>
        <p:blipFill>
          <a:blip r:embed="rId3"/>
          <a:stretch>
            <a:fillRect/>
          </a:stretch>
        </p:blipFill>
        <p:spPr>
          <a:xfrm>
            <a:off x="6436580" y="2688208"/>
            <a:ext cx="4423847" cy="2944623"/>
          </a:xfrm>
          <a:prstGeom prst="rect">
            <a:avLst/>
          </a:prstGeom>
        </p:spPr>
      </p:pic>
    </p:spTree>
    <p:extLst>
      <p:ext uri="{BB962C8B-B14F-4D97-AF65-F5344CB8AC3E}">
        <p14:creationId xmlns:p14="http://schemas.microsoft.com/office/powerpoint/2010/main" val="33683632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188F542-4B04-46DE-B002-B0CCF4CA28C3}"/>
              </a:ext>
            </a:extLst>
          </p:cNvPr>
          <p:cNvSpPr>
            <a:spLocks noGrp="1"/>
          </p:cNvSpPr>
          <p:nvPr>
            <p:ph type="title"/>
          </p:nvPr>
        </p:nvSpPr>
        <p:spPr/>
        <p:txBody>
          <a:bodyPr/>
          <a:lstStyle/>
          <a:p>
            <a:r>
              <a:rPr lang="fi-FI" dirty="0"/>
              <a:t>Lake </a:t>
            </a:r>
            <a:r>
              <a:rPr lang="fi-FI" dirty="0" err="1"/>
              <a:t>District</a:t>
            </a:r>
            <a:r>
              <a:rPr lang="fi-FI" dirty="0"/>
              <a:t> eli järvialue</a:t>
            </a:r>
          </a:p>
        </p:txBody>
      </p:sp>
      <p:sp>
        <p:nvSpPr>
          <p:cNvPr id="3" name="Sisällön paikkamerkki 2">
            <a:extLst>
              <a:ext uri="{FF2B5EF4-FFF2-40B4-BE49-F238E27FC236}">
                <a16:creationId xmlns:a16="http://schemas.microsoft.com/office/drawing/2014/main" id="{3D4123C3-F1F1-43F2-9ED6-5FB344BAD9F4}"/>
              </a:ext>
            </a:extLst>
          </p:cNvPr>
          <p:cNvSpPr>
            <a:spLocks noGrp="1"/>
          </p:cNvSpPr>
          <p:nvPr>
            <p:ph idx="1"/>
          </p:nvPr>
        </p:nvSpPr>
        <p:spPr>
          <a:xfrm>
            <a:off x="1104293" y="2209801"/>
            <a:ext cx="8946541" cy="4195481"/>
          </a:xfrm>
        </p:spPr>
        <p:txBody>
          <a:bodyPr/>
          <a:lstStyle/>
          <a:p>
            <a:pPr marL="0" indent="0">
              <a:buNone/>
            </a:pPr>
            <a:r>
              <a:rPr lang="fi-FI" dirty="0"/>
              <a:t>    </a:t>
            </a:r>
          </a:p>
        </p:txBody>
      </p:sp>
      <p:pic>
        <p:nvPicPr>
          <p:cNvPr id="5" name="Kuva 4">
            <a:extLst>
              <a:ext uri="{FF2B5EF4-FFF2-40B4-BE49-F238E27FC236}">
                <a16:creationId xmlns:a16="http://schemas.microsoft.com/office/drawing/2014/main" id="{D226DD3C-D697-4F06-AA99-18C9828A85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0587" y="1600608"/>
            <a:ext cx="9770247" cy="4804674"/>
          </a:xfrm>
          <a:prstGeom prst="rect">
            <a:avLst/>
          </a:prstGeom>
        </p:spPr>
      </p:pic>
    </p:spTree>
    <p:extLst>
      <p:ext uri="{BB962C8B-B14F-4D97-AF65-F5344CB8AC3E}">
        <p14:creationId xmlns:p14="http://schemas.microsoft.com/office/powerpoint/2010/main" val="3980098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E266609-739D-4CAC-B4CB-DAB19282FA1E}"/>
              </a:ext>
            </a:extLst>
          </p:cNvPr>
          <p:cNvSpPr>
            <a:spLocks noGrp="1"/>
          </p:cNvSpPr>
          <p:nvPr>
            <p:ph type="title"/>
          </p:nvPr>
        </p:nvSpPr>
        <p:spPr>
          <a:xfrm>
            <a:off x="2367560" y="864198"/>
            <a:ext cx="7456880" cy="855577"/>
          </a:xfrm>
        </p:spPr>
        <p:txBody>
          <a:bodyPr/>
          <a:lstStyle/>
          <a:p>
            <a:pPr algn="ctr"/>
            <a:r>
              <a:rPr lang="fi-FI" dirty="0"/>
              <a:t>JALKAPALLO</a:t>
            </a:r>
          </a:p>
        </p:txBody>
      </p:sp>
      <p:sp>
        <p:nvSpPr>
          <p:cNvPr id="3" name="Sisällön paikkamerkki 2">
            <a:extLst>
              <a:ext uri="{FF2B5EF4-FFF2-40B4-BE49-F238E27FC236}">
                <a16:creationId xmlns:a16="http://schemas.microsoft.com/office/drawing/2014/main" id="{CC1A5039-B1E7-4075-98B8-A554C7BA83E1}"/>
              </a:ext>
            </a:extLst>
          </p:cNvPr>
          <p:cNvSpPr>
            <a:spLocks noGrp="1"/>
          </p:cNvSpPr>
          <p:nvPr>
            <p:ph idx="1"/>
          </p:nvPr>
        </p:nvSpPr>
        <p:spPr>
          <a:xfrm>
            <a:off x="1609750" y="1732487"/>
            <a:ext cx="8687802" cy="1267057"/>
          </a:xfrm>
        </p:spPr>
        <p:txBody>
          <a:bodyPr>
            <a:normAutofit lnSpcReduction="10000"/>
          </a:bodyPr>
          <a:lstStyle/>
          <a:p>
            <a:pPr marL="0" indent="0" algn="ctr">
              <a:buNone/>
            </a:pPr>
            <a:r>
              <a:rPr lang="fi-FI" dirty="0"/>
              <a:t>Iso-Britannia on jalkapallo maa. Valioliiga on maailmankuulu jalkapallosarja. Jalkapallo-otteluihin pääsee helposti esimerkiksi pakettimatkoilla. Valioliigan ottelut ovat kuitenkin kalliita. Liput otteluun saattavat maksaa useita satoja euroja</a:t>
            </a:r>
          </a:p>
        </p:txBody>
      </p:sp>
      <p:pic>
        <p:nvPicPr>
          <p:cNvPr id="5" name="Kuva 4">
            <a:extLst>
              <a:ext uri="{FF2B5EF4-FFF2-40B4-BE49-F238E27FC236}">
                <a16:creationId xmlns:a16="http://schemas.microsoft.com/office/drawing/2014/main" id="{BFC10BB0-FCD2-4BFC-99BB-D98650A69C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1583" y="2999544"/>
            <a:ext cx="6408834" cy="3605237"/>
          </a:xfrm>
          <a:prstGeom prst="rect">
            <a:avLst/>
          </a:prstGeom>
        </p:spPr>
      </p:pic>
    </p:spTree>
    <p:extLst>
      <p:ext uri="{BB962C8B-B14F-4D97-AF65-F5344CB8AC3E}">
        <p14:creationId xmlns:p14="http://schemas.microsoft.com/office/powerpoint/2010/main" val="13132407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3FB43F2-A61A-4C18-AB49-A2AC11C9E005}"/>
              </a:ext>
            </a:extLst>
          </p:cNvPr>
          <p:cNvSpPr>
            <a:spLocks noGrp="1"/>
          </p:cNvSpPr>
          <p:nvPr>
            <p:ph type="title"/>
          </p:nvPr>
        </p:nvSpPr>
        <p:spPr/>
        <p:txBody>
          <a:bodyPr/>
          <a:lstStyle/>
          <a:p>
            <a:r>
              <a:rPr lang="fi-FI" sz="4800" dirty="0"/>
              <a:t>ISO-BRITANNIA</a:t>
            </a:r>
          </a:p>
        </p:txBody>
      </p:sp>
      <p:sp>
        <p:nvSpPr>
          <p:cNvPr id="3" name="Sisällön paikkamerkki 2">
            <a:extLst>
              <a:ext uri="{FF2B5EF4-FFF2-40B4-BE49-F238E27FC236}">
                <a16:creationId xmlns:a16="http://schemas.microsoft.com/office/drawing/2014/main" id="{49E66F07-767D-499B-B35D-27B00046163F}"/>
              </a:ext>
            </a:extLst>
          </p:cNvPr>
          <p:cNvSpPr>
            <a:spLocks noGrp="1"/>
          </p:cNvSpPr>
          <p:nvPr>
            <p:ph idx="1"/>
          </p:nvPr>
        </p:nvSpPr>
        <p:spPr>
          <a:xfrm>
            <a:off x="759657" y="1561514"/>
            <a:ext cx="6977574" cy="5711484"/>
          </a:xfrm>
        </p:spPr>
        <p:txBody>
          <a:bodyPr>
            <a:normAutofit/>
          </a:bodyPr>
          <a:lstStyle/>
          <a:p>
            <a:pPr marL="0" indent="0">
              <a:buNone/>
            </a:pPr>
            <a:r>
              <a:rPr lang="fi-FI" sz="2800" b="1" dirty="0"/>
              <a:t>Väkiluku: 64 308 261</a:t>
            </a:r>
            <a:endParaRPr lang="fi-FI" sz="2800" dirty="0"/>
          </a:p>
          <a:p>
            <a:pPr marL="0" indent="0">
              <a:buNone/>
            </a:pPr>
            <a:r>
              <a:rPr lang="fi-FI" sz="2800" b="1" dirty="0"/>
              <a:t>Väestötiheys: 265,8/km</a:t>
            </a:r>
            <a:r>
              <a:rPr lang="fi-FI" sz="2800" b="1" baseline="30000" dirty="0"/>
              <a:t>2</a:t>
            </a:r>
            <a:endParaRPr lang="fi-FI" sz="2800" dirty="0"/>
          </a:p>
          <a:p>
            <a:pPr marL="0" indent="0">
              <a:buNone/>
            </a:pPr>
            <a:r>
              <a:rPr lang="fi-FI" sz="2800" b="1" dirty="0"/>
              <a:t>Virallinen kieli: englanti</a:t>
            </a:r>
            <a:endParaRPr lang="fi-FI" sz="2800" dirty="0"/>
          </a:p>
          <a:p>
            <a:pPr marL="0" indent="0">
              <a:buNone/>
            </a:pPr>
            <a:r>
              <a:rPr lang="fi-FI" sz="2800" b="1" dirty="0"/>
              <a:t>Pinta-ala: 243 610 km</a:t>
            </a:r>
            <a:r>
              <a:rPr lang="fi-FI" sz="2800" b="1" baseline="30000" dirty="0"/>
              <a:t>2</a:t>
            </a:r>
            <a:endParaRPr lang="fi-FI" sz="2800" dirty="0"/>
          </a:p>
          <a:p>
            <a:pPr marL="0" indent="0">
              <a:buNone/>
            </a:pPr>
            <a:r>
              <a:rPr lang="fi-FI" sz="2800" b="1" dirty="0"/>
              <a:t>Hallintomuoto: Parlamentaarinen monarkia</a:t>
            </a:r>
            <a:endParaRPr lang="fi-FI" sz="2800" dirty="0"/>
          </a:p>
          <a:p>
            <a:pPr marL="0" indent="0">
              <a:buNone/>
            </a:pPr>
            <a:r>
              <a:rPr lang="fi-FI" sz="2800" b="1" dirty="0"/>
              <a:t>Hallitsija: Elisabet II</a:t>
            </a:r>
            <a:endParaRPr lang="fi-FI" sz="2800" dirty="0"/>
          </a:p>
          <a:p>
            <a:pPr marL="0" indent="0">
              <a:buNone/>
            </a:pPr>
            <a:r>
              <a:rPr lang="fi-FI" sz="2800" b="1" dirty="0"/>
              <a:t>Pääministeri: </a:t>
            </a:r>
            <a:r>
              <a:rPr lang="fi-FI" sz="2800" b="1" dirty="0" err="1"/>
              <a:t>Theresa</a:t>
            </a:r>
            <a:r>
              <a:rPr lang="fi-FI" sz="2800" b="1" dirty="0"/>
              <a:t> </a:t>
            </a:r>
            <a:r>
              <a:rPr lang="fi-FI" sz="2800" b="1" dirty="0" err="1"/>
              <a:t>May</a:t>
            </a:r>
            <a:endParaRPr lang="fi-FI" sz="2800" dirty="0"/>
          </a:p>
          <a:p>
            <a:pPr marL="0" indent="0">
              <a:buNone/>
            </a:pPr>
            <a:r>
              <a:rPr lang="fi-FI" sz="2800" b="1" dirty="0"/>
              <a:t>Valuutta: Englannin punta</a:t>
            </a:r>
            <a:endParaRPr lang="fi-FI" sz="2800" dirty="0"/>
          </a:p>
          <a:p>
            <a:pPr marL="0" indent="0">
              <a:buNone/>
            </a:pPr>
            <a:endParaRPr lang="fi-FI" dirty="0"/>
          </a:p>
        </p:txBody>
      </p:sp>
      <p:pic>
        <p:nvPicPr>
          <p:cNvPr id="7" name="Kuva 6">
            <a:extLst>
              <a:ext uri="{FF2B5EF4-FFF2-40B4-BE49-F238E27FC236}">
                <a16:creationId xmlns:a16="http://schemas.microsoft.com/office/drawing/2014/main" id="{2EA2D509-1085-43F4-ABED-72390E114B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61128" y="2229729"/>
            <a:ext cx="4597891" cy="3066757"/>
          </a:xfrm>
          <a:prstGeom prst="rect">
            <a:avLst/>
          </a:prstGeom>
        </p:spPr>
      </p:pic>
    </p:spTree>
    <p:extLst>
      <p:ext uri="{BB962C8B-B14F-4D97-AF65-F5344CB8AC3E}">
        <p14:creationId xmlns:p14="http://schemas.microsoft.com/office/powerpoint/2010/main" val="24928793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E53F7AD-B387-4C0B-A851-032B361B73DA}"/>
              </a:ext>
            </a:extLst>
          </p:cNvPr>
          <p:cNvSpPr>
            <a:spLocks noGrp="1"/>
          </p:cNvSpPr>
          <p:nvPr>
            <p:ph type="title"/>
          </p:nvPr>
        </p:nvSpPr>
        <p:spPr/>
        <p:txBody>
          <a:bodyPr/>
          <a:lstStyle/>
          <a:p>
            <a:pPr algn="ctr"/>
            <a:r>
              <a:rPr lang="fi-FI" dirty="0"/>
              <a:t>JANE AUSTEN</a:t>
            </a:r>
          </a:p>
        </p:txBody>
      </p:sp>
      <p:sp>
        <p:nvSpPr>
          <p:cNvPr id="3" name="Sisällön paikkamerkki 2">
            <a:extLst>
              <a:ext uri="{FF2B5EF4-FFF2-40B4-BE49-F238E27FC236}">
                <a16:creationId xmlns:a16="http://schemas.microsoft.com/office/drawing/2014/main" id="{22F0A0FC-C494-4DB9-B257-303CB9495801}"/>
              </a:ext>
            </a:extLst>
          </p:cNvPr>
          <p:cNvSpPr>
            <a:spLocks noGrp="1"/>
          </p:cNvSpPr>
          <p:nvPr>
            <p:ph idx="1"/>
          </p:nvPr>
        </p:nvSpPr>
        <p:spPr>
          <a:xfrm>
            <a:off x="646111" y="1335465"/>
            <a:ext cx="10038300" cy="2476879"/>
          </a:xfrm>
        </p:spPr>
        <p:txBody>
          <a:bodyPr/>
          <a:lstStyle/>
          <a:p>
            <a:pPr marL="0" indent="0">
              <a:buNone/>
            </a:pPr>
            <a:r>
              <a:rPr lang="fi-FI" dirty="0"/>
              <a:t>Jane Austen on englantilainen kuuluisa romantiikan ajan kirjailija, joka eli 1700-luvulla. Hänen kuuluisimpia teoksiaan ovat muun muassa Ylpeys ja ennakkoluulo sekä Järki ja tunteet. Monista hänen kirjoistaan on tehty niin elokuvia, kuin pitempiäkin sarjoja, joita on kuvattu kartanoissa ympäri Englantia. Moniin näistä kartanoista pääsee, jos ei sisälle, niin ainakin ulos ihailemaan tilaa, mutta moniin pääsee myös sisälle. Englannissa on paljon ylipäätään tiloja ja niiden kartanoita, joihin järjestetään jonkinlaisia kierroksia. </a:t>
            </a:r>
          </a:p>
        </p:txBody>
      </p:sp>
      <p:pic>
        <p:nvPicPr>
          <p:cNvPr id="4" name="Kuva 3">
            <a:extLst>
              <a:ext uri="{FF2B5EF4-FFF2-40B4-BE49-F238E27FC236}">
                <a16:creationId xmlns:a16="http://schemas.microsoft.com/office/drawing/2014/main" id="{708DE0B0-3F7E-4898-BD12-134AA5CE43DF}"/>
              </a:ext>
            </a:extLst>
          </p:cNvPr>
          <p:cNvPicPr>
            <a:picLocks noChangeAspect="1"/>
          </p:cNvPicPr>
          <p:nvPr/>
        </p:nvPicPr>
        <p:blipFill>
          <a:blip r:embed="rId2"/>
          <a:stretch>
            <a:fillRect/>
          </a:stretch>
        </p:blipFill>
        <p:spPr>
          <a:xfrm>
            <a:off x="167809" y="4366837"/>
            <a:ext cx="2559683" cy="1743075"/>
          </a:xfrm>
          <a:prstGeom prst="rect">
            <a:avLst/>
          </a:prstGeom>
        </p:spPr>
      </p:pic>
      <p:pic>
        <p:nvPicPr>
          <p:cNvPr id="6" name="Kuva 5">
            <a:extLst>
              <a:ext uri="{FF2B5EF4-FFF2-40B4-BE49-F238E27FC236}">
                <a16:creationId xmlns:a16="http://schemas.microsoft.com/office/drawing/2014/main" id="{F24B83AA-84D0-4559-A49E-D10A29C507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4691" y="3905459"/>
            <a:ext cx="2962414" cy="2204453"/>
          </a:xfrm>
          <a:prstGeom prst="rect">
            <a:avLst/>
          </a:prstGeom>
        </p:spPr>
      </p:pic>
      <p:pic>
        <p:nvPicPr>
          <p:cNvPr id="8" name="Kuva 7">
            <a:extLst>
              <a:ext uri="{FF2B5EF4-FFF2-40B4-BE49-F238E27FC236}">
                <a16:creationId xmlns:a16="http://schemas.microsoft.com/office/drawing/2014/main" id="{55579E7D-AECC-4A9F-A874-61292B41FF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2258" y="4343406"/>
            <a:ext cx="2628900" cy="1743075"/>
          </a:xfrm>
          <a:prstGeom prst="rect">
            <a:avLst/>
          </a:prstGeom>
        </p:spPr>
      </p:pic>
      <p:pic>
        <p:nvPicPr>
          <p:cNvPr id="10" name="Kuva 9">
            <a:extLst>
              <a:ext uri="{FF2B5EF4-FFF2-40B4-BE49-F238E27FC236}">
                <a16:creationId xmlns:a16="http://schemas.microsoft.com/office/drawing/2014/main" id="{8AABDE5D-D770-4C4D-B0D1-A62FE390AF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64304" y="4343406"/>
            <a:ext cx="3190755" cy="1789936"/>
          </a:xfrm>
          <a:prstGeom prst="rect">
            <a:avLst/>
          </a:prstGeom>
        </p:spPr>
      </p:pic>
    </p:spTree>
    <p:extLst>
      <p:ext uri="{BB962C8B-B14F-4D97-AF65-F5344CB8AC3E}">
        <p14:creationId xmlns:p14="http://schemas.microsoft.com/office/powerpoint/2010/main" val="31821285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19AD19B-93FF-44F2-AF47-D066C93EE02E}"/>
              </a:ext>
            </a:extLst>
          </p:cNvPr>
          <p:cNvSpPr>
            <a:spLocks noGrp="1"/>
          </p:cNvSpPr>
          <p:nvPr>
            <p:ph type="title"/>
          </p:nvPr>
        </p:nvSpPr>
        <p:spPr>
          <a:xfrm>
            <a:off x="589840" y="326109"/>
            <a:ext cx="9404723" cy="1066593"/>
          </a:xfrm>
        </p:spPr>
        <p:txBody>
          <a:bodyPr/>
          <a:lstStyle/>
          <a:p>
            <a:pPr algn="ctr"/>
            <a:r>
              <a:rPr lang="fi-FI" dirty="0"/>
              <a:t>HARRY POTTER</a:t>
            </a:r>
          </a:p>
        </p:txBody>
      </p:sp>
      <p:sp>
        <p:nvSpPr>
          <p:cNvPr id="3" name="Sisällön paikkamerkki 2">
            <a:extLst>
              <a:ext uri="{FF2B5EF4-FFF2-40B4-BE49-F238E27FC236}">
                <a16:creationId xmlns:a16="http://schemas.microsoft.com/office/drawing/2014/main" id="{EEDDE8B5-BFD2-4C1E-ADF9-E5726929E9BF}"/>
              </a:ext>
            </a:extLst>
          </p:cNvPr>
          <p:cNvSpPr>
            <a:spLocks noGrp="1"/>
          </p:cNvSpPr>
          <p:nvPr>
            <p:ph idx="1"/>
          </p:nvPr>
        </p:nvSpPr>
        <p:spPr>
          <a:xfrm>
            <a:off x="365760" y="1266093"/>
            <a:ext cx="6879102" cy="5591908"/>
          </a:xfrm>
        </p:spPr>
        <p:txBody>
          <a:bodyPr>
            <a:normAutofit/>
          </a:bodyPr>
          <a:lstStyle/>
          <a:p>
            <a:pPr marL="0" indent="0">
              <a:buNone/>
            </a:pPr>
            <a:endParaRPr lang="fi-FI" dirty="0"/>
          </a:p>
          <a:p>
            <a:pPr marL="0" indent="0">
              <a:buNone/>
            </a:pPr>
            <a:r>
              <a:rPr lang="fi-FI" dirty="0"/>
              <a:t>Skotlanti on Harry Potterin alkulähde. Harry Potterin kirjoittaja J.K. Rowling on kotoisin Edinburghista ja kaupungissa on kahvila nimeltään </a:t>
            </a:r>
            <a:r>
              <a:rPr lang="fi-FI" dirty="0" err="1"/>
              <a:t>The</a:t>
            </a:r>
            <a:r>
              <a:rPr lang="fi-FI" dirty="0"/>
              <a:t> </a:t>
            </a:r>
            <a:r>
              <a:rPr lang="fi-FI" dirty="0" err="1"/>
              <a:t>Elephant</a:t>
            </a:r>
            <a:r>
              <a:rPr lang="fi-FI" dirty="0"/>
              <a:t> House, jossa Rowling keksi koko ajatuksen Harry Potterista. Edinburghista, </a:t>
            </a:r>
            <a:r>
              <a:rPr lang="fi-FI" dirty="0" err="1"/>
              <a:t>Greyfriarsin</a:t>
            </a:r>
            <a:r>
              <a:rPr lang="fi-FI" dirty="0"/>
              <a:t> hautausmaalta voi löytää myös Thomas </a:t>
            </a:r>
            <a:r>
              <a:rPr lang="fi-FI" dirty="0" err="1"/>
              <a:t>Riddelin</a:t>
            </a:r>
            <a:r>
              <a:rPr lang="fi-FI" dirty="0"/>
              <a:t> hautakiven, joka toimi Rowlingin innoituksena </a:t>
            </a:r>
            <a:r>
              <a:rPr lang="fi-FI" dirty="0" err="1"/>
              <a:t>Voldemortin</a:t>
            </a:r>
            <a:r>
              <a:rPr lang="fi-FI" dirty="0"/>
              <a:t> keksimiseen. </a:t>
            </a:r>
          </a:p>
          <a:p>
            <a:pPr marL="0" indent="0">
              <a:buNone/>
            </a:pPr>
            <a:r>
              <a:rPr lang="fi-FI" dirty="0"/>
              <a:t>Skotlannissa on myös muuta Harry Potter -faneille. </a:t>
            </a:r>
            <a:r>
              <a:rPr lang="fi-FI" dirty="0" err="1"/>
              <a:t>Glenfinnan</a:t>
            </a:r>
            <a:r>
              <a:rPr lang="fi-FI" dirty="0"/>
              <a:t> on sillalla kulkeva junarata, joka nähdään Harry Potter -elokuvissa oppilaiden kulkiessa Tylypahkan pikajunalla kouluun. Erityisen kuuluisa silta on kohtauksesta, jossa Harry ja Ron matkaavat lentävällä Ford </a:t>
            </a:r>
            <a:r>
              <a:rPr lang="fi-FI" dirty="0" err="1"/>
              <a:t>Anglialla</a:t>
            </a:r>
            <a:r>
              <a:rPr lang="fi-FI" dirty="0"/>
              <a:t> kouluun. </a:t>
            </a:r>
          </a:p>
          <a:p>
            <a:pPr marL="0" indent="0">
              <a:buNone/>
            </a:pPr>
            <a:endParaRPr lang="fi-FI" dirty="0"/>
          </a:p>
        </p:txBody>
      </p:sp>
      <p:pic>
        <p:nvPicPr>
          <p:cNvPr id="5" name="Kuva 4">
            <a:extLst>
              <a:ext uri="{FF2B5EF4-FFF2-40B4-BE49-F238E27FC236}">
                <a16:creationId xmlns:a16="http://schemas.microsoft.com/office/drawing/2014/main" id="{B5828D29-11F6-4672-AF2F-02A676F174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85538" y="2380957"/>
            <a:ext cx="4642588" cy="2611456"/>
          </a:xfrm>
          <a:prstGeom prst="rect">
            <a:avLst/>
          </a:prstGeom>
        </p:spPr>
      </p:pic>
    </p:spTree>
    <p:extLst>
      <p:ext uri="{BB962C8B-B14F-4D97-AF65-F5344CB8AC3E}">
        <p14:creationId xmlns:p14="http://schemas.microsoft.com/office/powerpoint/2010/main" val="24417863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7CD0021-CA73-4968-A9F1-A4C9DB3B08CE}"/>
              </a:ext>
            </a:extLst>
          </p:cNvPr>
          <p:cNvSpPr>
            <a:spLocks noGrp="1"/>
          </p:cNvSpPr>
          <p:nvPr>
            <p:ph type="title"/>
          </p:nvPr>
        </p:nvSpPr>
        <p:spPr>
          <a:xfrm>
            <a:off x="646112" y="452718"/>
            <a:ext cx="6247058" cy="156883"/>
          </a:xfrm>
        </p:spPr>
        <p:txBody>
          <a:bodyPr/>
          <a:lstStyle/>
          <a:p>
            <a:r>
              <a:rPr lang="fi-FI" dirty="0"/>
              <a:t> </a:t>
            </a:r>
          </a:p>
        </p:txBody>
      </p:sp>
      <p:sp>
        <p:nvSpPr>
          <p:cNvPr id="3" name="Sisällön paikkamerkki 2">
            <a:extLst>
              <a:ext uri="{FF2B5EF4-FFF2-40B4-BE49-F238E27FC236}">
                <a16:creationId xmlns:a16="http://schemas.microsoft.com/office/drawing/2014/main" id="{1CDA87A8-8C95-418C-8014-2B5979BA8C6E}"/>
              </a:ext>
            </a:extLst>
          </p:cNvPr>
          <p:cNvSpPr>
            <a:spLocks noGrp="1"/>
          </p:cNvSpPr>
          <p:nvPr>
            <p:ph idx="1"/>
          </p:nvPr>
        </p:nvSpPr>
        <p:spPr>
          <a:xfrm>
            <a:off x="1588647" y="452718"/>
            <a:ext cx="8526023" cy="3602294"/>
          </a:xfrm>
        </p:spPr>
        <p:txBody>
          <a:bodyPr/>
          <a:lstStyle/>
          <a:p>
            <a:pPr marL="0" indent="0">
              <a:buNone/>
            </a:pPr>
            <a:r>
              <a:rPr lang="fi-FI" dirty="0"/>
              <a:t> Harry Potter -elokuvien sisäpihakohtauksia on kuvattu Oxfordin yliopiston sisäpihoilla. </a:t>
            </a:r>
          </a:p>
          <a:p>
            <a:pPr marL="0" indent="0">
              <a:buNone/>
            </a:pPr>
            <a:r>
              <a:rPr lang="fi-FI" dirty="0"/>
              <a:t>Varmasti monille Harry Potter -faneille tärkein kohde on kuitenkin Lontoon läheisyydessä sijaitsevat Warner Bros Harry Potter -studiot. Studioilla on esillä lavastustarvikkeita, roolivaatteita ja paljon muita asioita, joita on käytetty Harry Potter -elokuvien tekemiseen.</a:t>
            </a:r>
          </a:p>
          <a:p>
            <a:pPr marL="0" indent="0">
              <a:buNone/>
            </a:pPr>
            <a:endParaRPr lang="fi-FI" dirty="0"/>
          </a:p>
        </p:txBody>
      </p:sp>
      <p:pic>
        <p:nvPicPr>
          <p:cNvPr id="8" name="Kuva 7">
            <a:extLst>
              <a:ext uri="{FF2B5EF4-FFF2-40B4-BE49-F238E27FC236}">
                <a16:creationId xmlns:a16="http://schemas.microsoft.com/office/drawing/2014/main" id="{71489321-B190-4951-972E-B7EDF89538E5}"/>
              </a:ext>
            </a:extLst>
          </p:cNvPr>
          <p:cNvPicPr>
            <a:picLocks noChangeAspect="1"/>
          </p:cNvPicPr>
          <p:nvPr/>
        </p:nvPicPr>
        <p:blipFill>
          <a:blip r:embed="rId2"/>
          <a:stretch>
            <a:fillRect/>
          </a:stretch>
        </p:blipFill>
        <p:spPr>
          <a:xfrm>
            <a:off x="646112" y="2933778"/>
            <a:ext cx="4633362" cy="3475021"/>
          </a:xfrm>
          <a:prstGeom prst="rect">
            <a:avLst/>
          </a:prstGeom>
        </p:spPr>
      </p:pic>
      <p:pic>
        <p:nvPicPr>
          <p:cNvPr id="9" name="Kuva 8">
            <a:extLst>
              <a:ext uri="{FF2B5EF4-FFF2-40B4-BE49-F238E27FC236}">
                <a16:creationId xmlns:a16="http://schemas.microsoft.com/office/drawing/2014/main" id="{DDC883BE-5ECF-47DD-B2B7-0D4127EA3F81}"/>
              </a:ext>
            </a:extLst>
          </p:cNvPr>
          <p:cNvPicPr>
            <a:picLocks noChangeAspect="1"/>
          </p:cNvPicPr>
          <p:nvPr/>
        </p:nvPicPr>
        <p:blipFill>
          <a:blip r:embed="rId3"/>
          <a:stretch>
            <a:fillRect/>
          </a:stretch>
        </p:blipFill>
        <p:spPr>
          <a:xfrm>
            <a:off x="6222009" y="3107528"/>
            <a:ext cx="5108891" cy="3127519"/>
          </a:xfrm>
          <a:prstGeom prst="rect">
            <a:avLst/>
          </a:prstGeom>
        </p:spPr>
      </p:pic>
    </p:spTree>
    <p:extLst>
      <p:ext uri="{BB962C8B-B14F-4D97-AF65-F5344CB8AC3E}">
        <p14:creationId xmlns:p14="http://schemas.microsoft.com/office/powerpoint/2010/main" val="3214971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13D6738-D75D-48BF-99C1-F42A90C7026B}"/>
              </a:ext>
            </a:extLst>
          </p:cNvPr>
          <p:cNvSpPr>
            <a:spLocks noGrp="1"/>
          </p:cNvSpPr>
          <p:nvPr>
            <p:ph type="title"/>
          </p:nvPr>
        </p:nvSpPr>
        <p:spPr>
          <a:xfrm>
            <a:off x="874220" y="916952"/>
            <a:ext cx="9404723" cy="1400530"/>
          </a:xfrm>
        </p:spPr>
        <p:txBody>
          <a:bodyPr/>
          <a:lstStyle/>
          <a:p>
            <a:pPr algn="ctr"/>
            <a:r>
              <a:rPr lang="fi-FI" dirty="0"/>
              <a:t>ELÄMYKSIÄ RATSASTUSKILPAILUISTA</a:t>
            </a:r>
          </a:p>
        </p:txBody>
      </p:sp>
      <p:sp>
        <p:nvSpPr>
          <p:cNvPr id="3" name="Sisällön paikkamerkki 2">
            <a:extLst>
              <a:ext uri="{FF2B5EF4-FFF2-40B4-BE49-F238E27FC236}">
                <a16:creationId xmlns:a16="http://schemas.microsoft.com/office/drawing/2014/main" id="{B89632CB-38D6-483F-B75F-36319FD6248C}"/>
              </a:ext>
            </a:extLst>
          </p:cNvPr>
          <p:cNvSpPr>
            <a:spLocks noGrp="1"/>
          </p:cNvSpPr>
          <p:nvPr>
            <p:ph idx="1"/>
          </p:nvPr>
        </p:nvSpPr>
        <p:spPr/>
        <p:txBody>
          <a:bodyPr>
            <a:normAutofit lnSpcReduction="10000"/>
          </a:bodyPr>
          <a:lstStyle/>
          <a:p>
            <a:pPr marL="0" indent="0" algn="ctr">
              <a:buNone/>
            </a:pPr>
            <a:r>
              <a:rPr lang="fi-FI" dirty="0"/>
              <a:t>Laukkaurheilu on hyvin suosittu laji Britanniassa. Britanniassa järjestetään monia maailmankuuluja laukkakilpailua, joista kuuluisin on Royal </a:t>
            </a:r>
            <a:r>
              <a:rPr lang="fi-FI" dirty="0" err="1"/>
              <a:t>Ascot</a:t>
            </a:r>
            <a:r>
              <a:rPr lang="fi-FI" dirty="0"/>
              <a:t>. Royal </a:t>
            </a:r>
            <a:r>
              <a:rPr lang="fi-FI" dirty="0" err="1"/>
              <a:t>Ascot</a:t>
            </a:r>
            <a:r>
              <a:rPr lang="fi-FI" dirty="0"/>
              <a:t> on Britannian tunnetuin laukkakilpailu ja monelle niin hevos- kuin ihan tavallisellekin ihmiselle tapahtumassa käyminen on elämys. Laukkakilpailut järjestetään </a:t>
            </a:r>
            <a:r>
              <a:rPr lang="fi-FI" dirty="0" err="1"/>
              <a:t>Ascotin</a:t>
            </a:r>
            <a:r>
              <a:rPr lang="fi-FI" dirty="0"/>
              <a:t> kylässä, jonka laukkaradan omistaa </a:t>
            </a:r>
            <a:r>
              <a:rPr lang="fi-FI" dirty="0" err="1"/>
              <a:t>The</a:t>
            </a:r>
            <a:r>
              <a:rPr lang="fi-FI" dirty="0"/>
              <a:t> </a:t>
            </a:r>
            <a:r>
              <a:rPr lang="fi-FI" dirty="0" err="1"/>
              <a:t>Crown</a:t>
            </a:r>
            <a:r>
              <a:rPr lang="fi-FI" dirty="0"/>
              <a:t> </a:t>
            </a:r>
            <a:r>
              <a:rPr lang="fi-FI" dirty="0" err="1"/>
              <a:t>Estate</a:t>
            </a:r>
            <a:r>
              <a:rPr lang="fi-FI" dirty="0"/>
              <a:t>.</a:t>
            </a:r>
          </a:p>
          <a:p>
            <a:pPr marL="0" indent="0" algn="ctr">
              <a:buNone/>
            </a:pPr>
            <a:r>
              <a:rPr lang="fi-FI" dirty="0"/>
              <a:t>Tapahtumaan osallistuu Englannin kuningatar Elizabeth II, kuningasperheen jäseniä ja muuta brittieliittiä. Pukukoodi tapahtumassa on tiukka: miehillä kuuluu olla saketti ja silinteri ja naisilla hattu, olat peittävät hihat ja tietyn pituinen mekko. Tapahtumassa nähdään naisilla usein mitä erikoisimpia hattuja ja tapahtuma on hatuistaan melko kuuluisa.</a:t>
            </a:r>
          </a:p>
          <a:p>
            <a:pPr marL="0" indent="0" algn="ctr">
              <a:buNone/>
            </a:pPr>
            <a:r>
              <a:rPr lang="fi-FI" dirty="0"/>
              <a:t>Britanniassa on myös paljon muuta nähtävää hevosihmisille, kuten vaikkapa </a:t>
            </a:r>
            <a:r>
              <a:rPr lang="fi-FI" dirty="0" err="1"/>
              <a:t>Badmintonin</a:t>
            </a:r>
            <a:r>
              <a:rPr lang="fi-FI" dirty="0"/>
              <a:t> kenttäratsastuskilpailut.</a:t>
            </a:r>
          </a:p>
          <a:p>
            <a:pPr marL="0" indent="0">
              <a:buNone/>
            </a:pPr>
            <a:endParaRPr lang="fi-FI" dirty="0"/>
          </a:p>
        </p:txBody>
      </p:sp>
    </p:spTree>
    <p:extLst>
      <p:ext uri="{BB962C8B-B14F-4D97-AF65-F5344CB8AC3E}">
        <p14:creationId xmlns:p14="http://schemas.microsoft.com/office/powerpoint/2010/main" val="16688306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61A32C7-1A5C-4813-BE9C-43CBF70D9105}"/>
              </a:ext>
            </a:extLst>
          </p:cNvPr>
          <p:cNvSpPr>
            <a:spLocks noGrp="1"/>
          </p:cNvSpPr>
          <p:nvPr>
            <p:ph type="title"/>
          </p:nvPr>
        </p:nvSpPr>
        <p:spPr>
          <a:xfrm flipV="1">
            <a:off x="646111" y="-393895"/>
            <a:ext cx="746591" cy="846613"/>
          </a:xfrm>
        </p:spPr>
        <p:txBody>
          <a:bodyPr/>
          <a:lstStyle/>
          <a:p>
            <a:r>
              <a:rPr lang="fi-FI" dirty="0"/>
              <a:t>  </a:t>
            </a:r>
          </a:p>
        </p:txBody>
      </p:sp>
      <p:sp>
        <p:nvSpPr>
          <p:cNvPr id="3" name="Sisällön paikkamerkki 2">
            <a:extLst>
              <a:ext uri="{FF2B5EF4-FFF2-40B4-BE49-F238E27FC236}">
                <a16:creationId xmlns:a16="http://schemas.microsoft.com/office/drawing/2014/main" id="{B8970AAE-BA03-43B9-A852-69EEEF403F4C}"/>
              </a:ext>
            </a:extLst>
          </p:cNvPr>
          <p:cNvSpPr>
            <a:spLocks noGrp="1"/>
          </p:cNvSpPr>
          <p:nvPr>
            <p:ph idx="1"/>
          </p:nvPr>
        </p:nvSpPr>
        <p:spPr/>
        <p:txBody>
          <a:bodyPr/>
          <a:lstStyle/>
          <a:p>
            <a:pPr marL="0" indent="0">
              <a:buNone/>
            </a:pPr>
            <a:r>
              <a:rPr lang="fi-FI" dirty="0"/>
              <a:t>  </a:t>
            </a:r>
          </a:p>
        </p:txBody>
      </p:sp>
      <p:pic>
        <p:nvPicPr>
          <p:cNvPr id="4" name="Kuva 3">
            <a:extLst>
              <a:ext uri="{FF2B5EF4-FFF2-40B4-BE49-F238E27FC236}">
                <a16:creationId xmlns:a16="http://schemas.microsoft.com/office/drawing/2014/main" id="{55EED4D2-D888-4FA4-90C2-D9945C3C4DB0}"/>
              </a:ext>
            </a:extLst>
          </p:cNvPr>
          <p:cNvPicPr>
            <a:picLocks noChangeAspect="1"/>
          </p:cNvPicPr>
          <p:nvPr/>
        </p:nvPicPr>
        <p:blipFill>
          <a:blip r:embed="rId2"/>
          <a:stretch>
            <a:fillRect/>
          </a:stretch>
        </p:blipFill>
        <p:spPr>
          <a:xfrm>
            <a:off x="646111" y="1793631"/>
            <a:ext cx="6672468" cy="4454768"/>
          </a:xfrm>
          <a:prstGeom prst="rect">
            <a:avLst/>
          </a:prstGeom>
        </p:spPr>
      </p:pic>
      <p:pic>
        <p:nvPicPr>
          <p:cNvPr id="5" name="Kuva 4">
            <a:extLst>
              <a:ext uri="{FF2B5EF4-FFF2-40B4-BE49-F238E27FC236}">
                <a16:creationId xmlns:a16="http://schemas.microsoft.com/office/drawing/2014/main" id="{8B922A9F-8476-4389-8447-6446D1D72398}"/>
              </a:ext>
            </a:extLst>
          </p:cNvPr>
          <p:cNvPicPr>
            <a:picLocks noChangeAspect="1"/>
          </p:cNvPicPr>
          <p:nvPr/>
        </p:nvPicPr>
        <p:blipFill>
          <a:blip r:embed="rId3"/>
          <a:stretch>
            <a:fillRect/>
          </a:stretch>
        </p:blipFill>
        <p:spPr>
          <a:xfrm>
            <a:off x="8144065" y="1793631"/>
            <a:ext cx="2944623" cy="1969179"/>
          </a:xfrm>
          <a:prstGeom prst="rect">
            <a:avLst/>
          </a:prstGeom>
        </p:spPr>
      </p:pic>
      <p:pic>
        <p:nvPicPr>
          <p:cNvPr id="6" name="Kuva 5">
            <a:extLst>
              <a:ext uri="{FF2B5EF4-FFF2-40B4-BE49-F238E27FC236}">
                <a16:creationId xmlns:a16="http://schemas.microsoft.com/office/drawing/2014/main" id="{195D118B-6F1A-4FB5-9BA5-FAA94251B021}"/>
              </a:ext>
            </a:extLst>
          </p:cNvPr>
          <p:cNvPicPr>
            <a:picLocks noChangeAspect="1"/>
          </p:cNvPicPr>
          <p:nvPr/>
        </p:nvPicPr>
        <p:blipFill>
          <a:blip r:embed="rId4"/>
          <a:stretch>
            <a:fillRect/>
          </a:stretch>
        </p:blipFill>
        <p:spPr>
          <a:xfrm>
            <a:off x="8175579" y="4119006"/>
            <a:ext cx="3048264" cy="1969179"/>
          </a:xfrm>
          <a:prstGeom prst="rect">
            <a:avLst/>
          </a:prstGeom>
        </p:spPr>
      </p:pic>
    </p:spTree>
    <p:extLst>
      <p:ext uri="{BB962C8B-B14F-4D97-AF65-F5344CB8AC3E}">
        <p14:creationId xmlns:p14="http://schemas.microsoft.com/office/powerpoint/2010/main" val="27880277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71A6140-3E07-493C-8B45-E50C5308767F}"/>
              </a:ext>
            </a:extLst>
          </p:cNvPr>
          <p:cNvSpPr>
            <a:spLocks noGrp="1"/>
          </p:cNvSpPr>
          <p:nvPr>
            <p:ph type="title"/>
          </p:nvPr>
        </p:nvSpPr>
        <p:spPr>
          <a:xfrm>
            <a:off x="646111" y="452718"/>
            <a:ext cx="9404723" cy="1010322"/>
          </a:xfrm>
        </p:spPr>
        <p:txBody>
          <a:bodyPr/>
          <a:lstStyle/>
          <a:p>
            <a:r>
              <a:rPr lang="fi-FI" dirty="0"/>
              <a:t>LENTOJEN JA MAJOITUSTEN HINTA</a:t>
            </a:r>
          </a:p>
        </p:txBody>
      </p:sp>
      <p:sp>
        <p:nvSpPr>
          <p:cNvPr id="3" name="Sisällön paikkamerkki 2">
            <a:extLst>
              <a:ext uri="{FF2B5EF4-FFF2-40B4-BE49-F238E27FC236}">
                <a16:creationId xmlns:a16="http://schemas.microsoft.com/office/drawing/2014/main" id="{1C1D3D91-104C-442F-9E5F-754A81BD42C4}"/>
              </a:ext>
            </a:extLst>
          </p:cNvPr>
          <p:cNvSpPr>
            <a:spLocks noGrp="1"/>
          </p:cNvSpPr>
          <p:nvPr>
            <p:ph idx="1"/>
          </p:nvPr>
        </p:nvSpPr>
        <p:spPr/>
        <p:txBody>
          <a:bodyPr/>
          <a:lstStyle/>
          <a:p>
            <a:pPr marL="0" indent="0">
              <a:buNone/>
            </a:pPr>
            <a:r>
              <a:rPr lang="fi-FI" dirty="0"/>
              <a:t> </a:t>
            </a:r>
          </a:p>
        </p:txBody>
      </p:sp>
      <p:pic>
        <p:nvPicPr>
          <p:cNvPr id="4" name="Kuva 3">
            <a:extLst>
              <a:ext uri="{FF2B5EF4-FFF2-40B4-BE49-F238E27FC236}">
                <a16:creationId xmlns:a16="http://schemas.microsoft.com/office/drawing/2014/main" id="{3D34B5C9-B330-43D7-8293-2CD8877A455C}"/>
              </a:ext>
            </a:extLst>
          </p:cNvPr>
          <p:cNvPicPr>
            <a:picLocks noChangeAspect="1"/>
          </p:cNvPicPr>
          <p:nvPr/>
        </p:nvPicPr>
        <p:blipFill>
          <a:blip r:embed="rId2"/>
          <a:stretch>
            <a:fillRect/>
          </a:stretch>
        </p:blipFill>
        <p:spPr>
          <a:xfrm>
            <a:off x="1103312" y="1944736"/>
            <a:ext cx="9458703" cy="4303663"/>
          </a:xfrm>
          <a:prstGeom prst="rect">
            <a:avLst/>
          </a:prstGeom>
        </p:spPr>
      </p:pic>
    </p:spTree>
    <p:extLst>
      <p:ext uri="{BB962C8B-B14F-4D97-AF65-F5344CB8AC3E}">
        <p14:creationId xmlns:p14="http://schemas.microsoft.com/office/powerpoint/2010/main" val="15641181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9A4F97E-515A-4137-ABBA-0F53650916A3}"/>
              </a:ext>
            </a:extLst>
          </p:cNvPr>
          <p:cNvSpPr>
            <a:spLocks noGrp="1"/>
          </p:cNvSpPr>
          <p:nvPr>
            <p:ph type="title"/>
          </p:nvPr>
        </p:nvSpPr>
        <p:spPr/>
        <p:txBody>
          <a:bodyPr/>
          <a:lstStyle/>
          <a:p>
            <a:r>
              <a:rPr lang="fi-FI" dirty="0"/>
              <a:t>  </a:t>
            </a:r>
          </a:p>
        </p:txBody>
      </p:sp>
      <p:sp>
        <p:nvSpPr>
          <p:cNvPr id="3" name="Sisällön paikkamerkki 2">
            <a:extLst>
              <a:ext uri="{FF2B5EF4-FFF2-40B4-BE49-F238E27FC236}">
                <a16:creationId xmlns:a16="http://schemas.microsoft.com/office/drawing/2014/main" id="{E13F2251-E3B5-4B00-9B66-2E3C9393A742}"/>
              </a:ext>
            </a:extLst>
          </p:cNvPr>
          <p:cNvSpPr>
            <a:spLocks noGrp="1"/>
          </p:cNvSpPr>
          <p:nvPr>
            <p:ph idx="1"/>
          </p:nvPr>
        </p:nvSpPr>
        <p:spPr/>
        <p:txBody>
          <a:bodyPr/>
          <a:lstStyle/>
          <a:p>
            <a:pPr marL="0" indent="0">
              <a:buNone/>
            </a:pPr>
            <a:r>
              <a:rPr lang="fi-FI" dirty="0"/>
              <a:t>  </a:t>
            </a:r>
          </a:p>
        </p:txBody>
      </p:sp>
      <p:pic>
        <p:nvPicPr>
          <p:cNvPr id="4" name="Kuva 3">
            <a:extLst>
              <a:ext uri="{FF2B5EF4-FFF2-40B4-BE49-F238E27FC236}">
                <a16:creationId xmlns:a16="http://schemas.microsoft.com/office/drawing/2014/main" id="{E5F4719B-CBD6-47AE-999B-754CC85A9F56}"/>
              </a:ext>
            </a:extLst>
          </p:cNvPr>
          <p:cNvPicPr>
            <a:picLocks noChangeAspect="1"/>
          </p:cNvPicPr>
          <p:nvPr/>
        </p:nvPicPr>
        <p:blipFill>
          <a:blip r:embed="rId2"/>
          <a:stretch>
            <a:fillRect/>
          </a:stretch>
        </p:blipFill>
        <p:spPr>
          <a:xfrm>
            <a:off x="1103312" y="1853248"/>
            <a:ext cx="9911204" cy="4195481"/>
          </a:xfrm>
          <a:prstGeom prst="rect">
            <a:avLst/>
          </a:prstGeom>
        </p:spPr>
      </p:pic>
    </p:spTree>
    <p:extLst>
      <p:ext uri="{BB962C8B-B14F-4D97-AF65-F5344CB8AC3E}">
        <p14:creationId xmlns:p14="http://schemas.microsoft.com/office/powerpoint/2010/main" val="23885210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A679365-A0A3-4C7F-AA17-BECEF87492D6}"/>
              </a:ext>
            </a:extLst>
          </p:cNvPr>
          <p:cNvSpPr>
            <a:spLocks noGrp="1"/>
          </p:cNvSpPr>
          <p:nvPr>
            <p:ph type="title"/>
          </p:nvPr>
        </p:nvSpPr>
        <p:spPr/>
        <p:txBody>
          <a:bodyPr/>
          <a:lstStyle/>
          <a:p>
            <a:r>
              <a:rPr lang="fi-FI" dirty="0"/>
              <a:t>LÄHTEET</a:t>
            </a:r>
          </a:p>
        </p:txBody>
      </p:sp>
      <p:sp>
        <p:nvSpPr>
          <p:cNvPr id="3" name="Sisällön paikkamerkki 2">
            <a:extLst>
              <a:ext uri="{FF2B5EF4-FFF2-40B4-BE49-F238E27FC236}">
                <a16:creationId xmlns:a16="http://schemas.microsoft.com/office/drawing/2014/main" id="{3A1C1D16-D7F9-493F-BAC8-093FAF9A0C13}"/>
              </a:ext>
            </a:extLst>
          </p:cNvPr>
          <p:cNvSpPr>
            <a:spLocks noGrp="1"/>
          </p:cNvSpPr>
          <p:nvPr>
            <p:ph idx="1"/>
          </p:nvPr>
        </p:nvSpPr>
        <p:spPr/>
        <p:txBody>
          <a:bodyPr>
            <a:normAutofit fontScale="92500" lnSpcReduction="20000"/>
          </a:bodyPr>
          <a:lstStyle/>
          <a:p>
            <a:pPr marL="0" indent="0">
              <a:buNone/>
            </a:pPr>
            <a:endParaRPr lang="fi-FI" dirty="0"/>
          </a:p>
          <a:p>
            <a:r>
              <a:rPr lang="fi-FI" dirty="0"/>
              <a:t>https://www.napsu.fi/matkailu/artikkelit/edinburgh </a:t>
            </a:r>
          </a:p>
          <a:p>
            <a:r>
              <a:rPr lang="fi-FI" dirty="0"/>
              <a:t>https://www.rantapallo.fi/kaupunkilomat/kaupunkilomailijan-viisi-vinkkia-edinburghiin/ </a:t>
            </a:r>
          </a:p>
          <a:p>
            <a:r>
              <a:rPr lang="fi-FI" dirty="0"/>
              <a:t>http://www.matka24.com/fi/matka24-nyt/2/ostoskatua-jylhia-kalliomaisemia-ja-pubielamaa-wales </a:t>
            </a:r>
          </a:p>
          <a:p>
            <a:r>
              <a:rPr lang="fi-FI" dirty="0"/>
              <a:t>https://kerranelamassa.fi/belfast/ </a:t>
            </a:r>
          </a:p>
          <a:p>
            <a:r>
              <a:rPr lang="fi-FI" dirty="0"/>
              <a:t>https://kerranelamassa.fi/englanti-matkailu/ </a:t>
            </a:r>
          </a:p>
          <a:p>
            <a:r>
              <a:rPr lang="fi-FI" dirty="0"/>
              <a:t>https://www.travelonthebrain.net/jane-austen-filming-locations/ </a:t>
            </a:r>
          </a:p>
          <a:p>
            <a:r>
              <a:rPr lang="fi-FI" dirty="0"/>
              <a:t>https://www.rantapallo.fi/iso-britannia/lontoo/ </a:t>
            </a:r>
          </a:p>
          <a:p>
            <a:r>
              <a:rPr lang="fi-FI" dirty="0"/>
              <a:t>https://fi.wikipedia.org/wiki/Britannian_talous </a:t>
            </a:r>
          </a:p>
          <a:p>
            <a:r>
              <a:rPr lang="fi-FI" dirty="0"/>
              <a:t>https://www.stat.fi/tup/tietotrendit/tt_05_06_kestava-kehitys.html </a:t>
            </a:r>
          </a:p>
          <a:p>
            <a:endParaRPr lang="fi-FI" dirty="0"/>
          </a:p>
        </p:txBody>
      </p:sp>
    </p:spTree>
    <p:extLst>
      <p:ext uri="{BB962C8B-B14F-4D97-AF65-F5344CB8AC3E}">
        <p14:creationId xmlns:p14="http://schemas.microsoft.com/office/powerpoint/2010/main" val="7879251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2BD5B77-A79C-4827-8390-9A118ABC02F2}"/>
              </a:ext>
            </a:extLst>
          </p:cNvPr>
          <p:cNvSpPr>
            <a:spLocks noGrp="1"/>
          </p:cNvSpPr>
          <p:nvPr>
            <p:ph type="title"/>
          </p:nvPr>
        </p:nvSpPr>
        <p:spPr>
          <a:xfrm>
            <a:off x="646111" y="452718"/>
            <a:ext cx="6851969" cy="1052525"/>
          </a:xfrm>
        </p:spPr>
        <p:txBody>
          <a:bodyPr/>
          <a:lstStyle/>
          <a:p>
            <a:r>
              <a:rPr lang="fi-FI" dirty="0"/>
              <a:t>SIJAINTI JA ELINKEINOT</a:t>
            </a:r>
          </a:p>
        </p:txBody>
      </p:sp>
      <p:sp>
        <p:nvSpPr>
          <p:cNvPr id="3" name="Sisällön paikkamerkki 2">
            <a:extLst>
              <a:ext uri="{FF2B5EF4-FFF2-40B4-BE49-F238E27FC236}">
                <a16:creationId xmlns:a16="http://schemas.microsoft.com/office/drawing/2014/main" id="{52AF6C7B-6138-4CC7-9AB1-6726E7B710D5}"/>
              </a:ext>
            </a:extLst>
          </p:cNvPr>
          <p:cNvSpPr>
            <a:spLocks noGrp="1"/>
          </p:cNvSpPr>
          <p:nvPr>
            <p:ph idx="1"/>
          </p:nvPr>
        </p:nvSpPr>
        <p:spPr>
          <a:xfrm>
            <a:off x="651803" y="1854384"/>
            <a:ext cx="10888394" cy="5045819"/>
          </a:xfrm>
        </p:spPr>
        <p:txBody>
          <a:bodyPr>
            <a:normAutofit/>
          </a:bodyPr>
          <a:lstStyle/>
          <a:p>
            <a:pPr marL="0" indent="0">
              <a:buNone/>
            </a:pPr>
            <a:r>
              <a:rPr lang="fi-FI" dirty="0"/>
              <a:t>Iso-Britannia on Atlantilla sijaitseva saari. Iso-Britannia sijaitsee aikavyöhykkeeltään nollameridiaanissa. </a:t>
            </a:r>
          </a:p>
          <a:p>
            <a:pPr marL="0" indent="0" algn="r">
              <a:buNone/>
            </a:pPr>
            <a:r>
              <a:rPr lang="fi-FI" dirty="0"/>
              <a:t>Tärkeitä elinkeinoja Iso-Britanniassa ovat muun muassa maatalous, teollisuus ja matkailu. Maatalous kukoistaa Iso-Britanniassa ja se on hyvin kehittynyttä ja koneistettua. Tärkeimpiä viljelykasveja ovat sokerijuurikas, peruna ja vehnä. Myös karjatalous on tärkeä osa maataloutta.</a:t>
            </a:r>
          </a:p>
          <a:p>
            <a:pPr marL="0" indent="0">
              <a:buNone/>
            </a:pPr>
            <a:r>
              <a:rPr lang="fi-FI" dirty="0"/>
              <a:t>Teollisuusvaltiona Iso-Britannia oli teollistumisen aikaan ehdottomasti tärkein. Nykyään kuitenkin se, että Iso-Britannian tärkein teollisuustyöväline olisi hiili, on mennyttä aikaa. </a:t>
            </a:r>
          </a:p>
          <a:p>
            <a:pPr marL="0" indent="0" algn="r">
              <a:buNone/>
            </a:pPr>
            <a:r>
              <a:rPr lang="fi-FI" dirty="0"/>
              <a:t>Matkailu on myöskin tärkeä tulonlähde Iso-Britanniassa. Brexitin myötä Iso-Britanniaan matkailu on kuitenkin jonkin verran vähentynyt.</a:t>
            </a:r>
          </a:p>
          <a:p>
            <a:pPr marL="0" indent="0">
              <a:buNone/>
            </a:pPr>
            <a:r>
              <a:rPr lang="fi-FI" dirty="0"/>
              <a:t>Britannia on merkittävä pankkialalla toimija. Palvelut tuottavat noin 80 prosenttia koko maan BKT:stä</a:t>
            </a:r>
          </a:p>
          <a:p>
            <a:pPr marL="0" indent="0">
              <a:buNone/>
            </a:pPr>
            <a:endParaRPr lang="fi-FI" dirty="0"/>
          </a:p>
        </p:txBody>
      </p:sp>
    </p:spTree>
    <p:extLst>
      <p:ext uri="{BB962C8B-B14F-4D97-AF65-F5344CB8AC3E}">
        <p14:creationId xmlns:p14="http://schemas.microsoft.com/office/powerpoint/2010/main" val="21556448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1CEAB58-271C-40AB-8209-CD822647BC5C}"/>
              </a:ext>
            </a:extLst>
          </p:cNvPr>
          <p:cNvSpPr>
            <a:spLocks noGrp="1"/>
          </p:cNvSpPr>
          <p:nvPr>
            <p:ph type="title"/>
          </p:nvPr>
        </p:nvSpPr>
        <p:spPr/>
        <p:txBody>
          <a:bodyPr/>
          <a:lstStyle/>
          <a:p>
            <a:r>
              <a:rPr lang="fi-FI" dirty="0"/>
              <a:t> </a:t>
            </a:r>
          </a:p>
        </p:txBody>
      </p:sp>
      <p:pic>
        <p:nvPicPr>
          <p:cNvPr id="5" name="Sisällön paikkamerkki 4">
            <a:extLst>
              <a:ext uri="{FF2B5EF4-FFF2-40B4-BE49-F238E27FC236}">
                <a16:creationId xmlns:a16="http://schemas.microsoft.com/office/drawing/2014/main" id="{097AF5DD-8462-4EDF-9144-32F7C25866A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41166" y="452718"/>
            <a:ext cx="5978768" cy="6088359"/>
          </a:xfrm>
        </p:spPr>
      </p:pic>
    </p:spTree>
    <p:extLst>
      <p:ext uri="{BB962C8B-B14F-4D97-AF65-F5344CB8AC3E}">
        <p14:creationId xmlns:p14="http://schemas.microsoft.com/office/powerpoint/2010/main" val="35631890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019A50A-D07B-47C1-8B18-17501AE35EC3}"/>
              </a:ext>
            </a:extLst>
          </p:cNvPr>
          <p:cNvSpPr>
            <a:spLocks noGrp="1"/>
          </p:cNvSpPr>
          <p:nvPr>
            <p:ph type="title"/>
          </p:nvPr>
        </p:nvSpPr>
        <p:spPr>
          <a:xfrm>
            <a:off x="323558" y="382379"/>
            <a:ext cx="9404723" cy="1400530"/>
          </a:xfrm>
        </p:spPr>
        <p:txBody>
          <a:bodyPr/>
          <a:lstStyle/>
          <a:p>
            <a:r>
              <a:rPr lang="fi-FI" dirty="0"/>
              <a:t>ILMASTO JA KESTÄVÄ KEHITYS</a:t>
            </a:r>
          </a:p>
        </p:txBody>
      </p:sp>
      <p:sp>
        <p:nvSpPr>
          <p:cNvPr id="3" name="Sisällön paikkamerkki 2">
            <a:extLst>
              <a:ext uri="{FF2B5EF4-FFF2-40B4-BE49-F238E27FC236}">
                <a16:creationId xmlns:a16="http://schemas.microsoft.com/office/drawing/2014/main" id="{3B458B79-C298-44EF-B1F8-4A78CE4660F9}"/>
              </a:ext>
            </a:extLst>
          </p:cNvPr>
          <p:cNvSpPr>
            <a:spLocks noGrp="1"/>
          </p:cNvSpPr>
          <p:nvPr>
            <p:ph idx="1"/>
          </p:nvPr>
        </p:nvSpPr>
        <p:spPr>
          <a:xfrm>
            <a:off x="323558" y="1364566"/>
            <a:ext cx="9537894" cy="5247249"/>
          </a:xfrm>
        </p:spPr>
        <p:txBody>
          <a:bodyPr>
            <a:normAutofit lnSpcReduction="10000"/>
          </a:bodyPr>
          <a:lstStyle/>
          <a:p>
            <a:pPr marL="0" indent="0">
              <a:buNone/>
            </a:pPr>
            <a:r>
              <a:rPr lang="fi-FI" sz="2400" dirty="0"/>
              <a:t>Iso-Britanniassa ilmasto lauhkea. Tämä tarkoittaa sitä, että siellä sataa ympäri vuoden. Skotlannin pohjoisosissa on kylmempää ja kosteampaa, ja jopa samanlaista kuin joillakin Norjan rannikoilla.</a:t>
            </a:r>
          </a:p>
          <a:p>
            <a:pPr marL="0" indent="0">
              <a:buNone/>
            </a:pPr>
            <a:r>
              <a:rPr lang="fi-FI" sz="2400" dirty="0"/>
              <a:t>Vuonna 2006 Iso-Britannia oli viiden kärjessä ympäristöpolitiikassaan. Tiheästä asutuksestaan, suuresta väkiluvusta johtuen Iso-Britannia on yksi kuluttavimmista maista. Suurien kaupunkien ilmanlaatu on huono. Myös teollisuuden päästöt saastuttavat juomavettä. Koska väkeä on paljon, on paljon myös liikennettä ja tästä tulevat päästöt ovat melkoiset.</a:t>
            </a:r>
          </a:p>
          <a:p>
            <a:pPr marL="0" indent="0">
              <a:buNone/>
            </a:pPr>
            <a:r>
              <a:rPr lang="fi-FI" sz="2400" dirty="0"/>
              <a:t>Iso-Britannia on rikas teollisuusmaa ja sen takia sen päästöt ovat suuret. Kuitenkin maassa ollaan tietoisia ilmastonmuutoksesta ja kestävän kehityksen tarpeesta. Iso-Britannia on myös sitoutunut Pariisin rauhansopimukseen. </a:t>
            </a:r>
          </a:p>
          <a:p>
            <a:pPr marL="0" indent="0">
              <a:buNone/>
            </a:pPr>
            <a:endParaRPr lang="fi-FI" dirty="0"/>
          </a:p>
        </p:txBody>
      </p:sp>
    </p:spTree>
    <p:extLst>
      <p:ext uri="{BB962C8B-B14F-4D97-AF65-F5344CB8AC3E}">
        <p14:creationId xmlns:p14="http://schemas.microsoft.com/office/powerpoint/2010/main" val="7782862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59B2EC6-8E5E-426E-8307-5CEF8379E5B5}"/>
              </a:ext>
            </a:extLst>
          </p:cNvPr>
          <p:cNvSpPr>
            <a:spLocks noGrp="1"/>
          </p:cNvSpPr>
          <p:nvPr>
            <p:ph type="title"/>
          </p:nvPr>
        </p:nvSpPr>
        <p:spPr/>
        <p:txBody>
          <a:bodyPr/>
          <a:lstStyle/>
          <a:p>
            <a:pPr algn="ctr"/>
            <a:r>
              <a:rPr lang="fi-FI" dirty="0"/>
              <a:t>SKOTLANTI </a:t>
            </a:r>
          </a:p>
        </p:txBody>
      </p:sp>
      <p:sp>
        <p:nvSpPr>
          <p:cNvPr id="3" name="Sisällön paikkamerkki 2">
            <a:extLst>
              <a:ext uri="{FF2B5EF4-FFF2-40B4-BE49-F238E27FC236}">
                <a16:creationId xmlns:a16="http://schemas.microsoft.com/office/drawing/2014/main" id="{46A94C6A-3280-46B1-A6D2-60D2131A6AE3}"/>
              </a:ext>
            </a:extLst>
          </p:cNvPr>
          <p:cNvSpPr>
            <a:spLocks noGrp="1"/>
          </p:cNvSpPr>
          <p:nvPr>
            <p:ph idx="1"/>
          </p:nvPr>
        </p:nvSpPr>
        <p:spPr>
          <a:xfrm>
            <a:off x="3460652" y="1589648"/>
            <a:ext cx="8731347" cy="5008099"/>
          </a:xfrm>
        </p:spPr>
        <p:txBody>
          <a:bodyPr>
            <a:normAutofit lnSpcReduction="10000"/>
          </a:bodyPr>
          <a:lstStyle/>
          <a:p>
            <a:pPr marL="0" indent="0">
              <a:buNone/>
            </a:pPr>
            <a:r>
              <a:rPr lang="fi-FI" dirty="0"/>
              <a:t>Skotlanti on hieno matkailualue. Sanotaan, että Skotlannissa voi kokea kaikki neljä vuodenaikaa yhden päivän aikana. Yleisesti ottaen sää on kuitenkin sateinen ja lauhkea ympäri vuoden. Talvella sää on kuitenkin hiukkasen kylmempi kuin kesällä. Pakatessaan matkatavaroitaan on siis pidettävä mielessä, se että ottaa mukaan lämmintä ja vedenpitävää vaatetta. Keväällä huhtikuussa on ilma kuivin, mutta koska sää on hyvin epävarma, kannattaa muistaa ottaa mukaansa myös sadeasu</a:t>
            </a:r>
          </a:p>
          <a:p>
            <a:pPr marL="0" indent="0">
              <a:buNone/>
            </a:pPr>
            <a:r>
              <a:rPr lang="fi-FI" dirty="0"/>
              <a:t>Turisteja Skotlannissa on eniten heinä- ja elokuussa, jolloin myös hinnat ovat kalleimmillaan. Talviaikana Skotlannissa ovat auki hiihtokeskukset, mutta muuten turisteja on vähemmän talvella kuin kesällä.</a:t>
            </a:r>
          </a:p>
          <a:p>
            <a:pPr marL="0" indent="0">
              <a:buNone/>
            </a:pPr>
            <a:r>
              <a:rPr lang="fi-FI" dirty="0" err="1"/>
              <a:t>Loch</a:t>
            </a:r>
            <a:r>
              <a:rPr lang="fi-FI" dirty="0"/>
              <a:t> </a:t>
            </a:r>
            <a:r>
              <a:rPr lang="fi-FI" dirty="0" err="1"/>
              <a:t>Ness</a:t>
            </a:r>
            <a:r>
              <a:rPr lang="fi-FI" dirty="0"/>
              <a:t> on ympäri maailmaa tunnettu järvi. Järvi sijaitsee Skotlannissa Ylämailla. Monet tietävät järven legendan, jonka mukaan </a:t>
            </a:r>
            <a:r>
              <a:rPr lang="fi-FI" dirty="0" err="1"/>
              <a:t>Loch</a:t>
            </a:r>
            <a:r>
              <a:rPr lang="fi-FI" dirty="0"/>
              <a:t> </a:t>
            </a:r>
            <a:r>
              <a:rPr lang="fi-FI" dirty="0" err="1"/>
              <a:t>Nessissa</a:t>
            </a:r>
            <a:r>
              <a:rPr lang="fi-FI" dirty="0"/>
              <a:t> asuisi järvihirviö nimeltään </a:t>
            </a:r>
            <a:r>
              <a:rPr lang="fi-FI" dirty="0" err="1"/>
              <a:t>Nessie</a:t>
            </a:r>
            <a:r>
              <a:rPr lang="fi-FI" dirty="0"/>
              <a:t>. Tätä hirviötä monet ihmiset ympäri maailmaa tulevat Skotlantiin katsomaan.</a:t>
            </a:r>
          </a:p>
          <a:p>
            <a:pPr marL="0" indent="0">
              <a:buNone/>
            </a:pPr>
            <a:endParaRPr lang="fi-FI" dirty="0"/>
          </a:p>
        </p:txBody>
      </p:sp>
      <p:pic>
        <p:nvPicPr>
          <p:cNvPr id="5" name="Kuva 4">
            <a:extLst>
              <a:ext uri="{FF2B5EF4-FFF2-40B4-BE49-F238E27FC236}">
                <a16:creationId xmlns:a16="http://schemas.microsoft.com/office/drawing/2014/main" id="{AD34057B-04FB-4F63-B6B1-4FA8ED40D5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0162" y="1739472"/>
            <a:ext cx="2762250" cy="1657350"/>
          </a:xfrm>
          <a:prstGeom prst="rect">
            <a:avLst/>
          </a:prstGeom>
        </p:spPr>
      </p:pic>
      <p:pic>
        <p:nvPicPr>
          <p:cNvPr id="7" name="Kuva 6">
            <a:extLst>
              <a:ext uri="{FF2B5EF4-FFF2-40B4-BE49-F238E27FC236}">
                <a16:creationId xmlns:a16="http://schemas.microsoft.com/office/drawing/2014/main" id="{FA4F68C7-7481-41EF-92D3-AE4DCCCA0B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1824" y="4155817"/>
            <a:ext cx="2770588" cy="1837020"/>
          </a:xfrm>
          <a:prstGeom prst="rect">
            <a:avLst/>
          </a:prstGeom>
        </p:spPr>
      </p:pic>
    </p:spTree>
    <p:extLst>
      <p:ext uri="{BB962C8B-B14F-4D97-AF65-F5344CB8AC3E}">
        <p14:creationId xmlns:p14="http://schemas.microsoft.com/office/powerpoint/2010/main" val="42296979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6413BD9-FFA5-4B34-A3CA-E589FA661B5F}"/>
              </a:ext>
            </a:extLst>
          </p:cNvPr>
          <p:cNvSpPr>
            <a:spLocks noGrp="1"/>
          </p:cNvSpPr>
          <p:nvPr>
            <p:ph type="title"/>
          </p:nvPr>
        </p:nvSpPr>
        <p:spPr>
          <a:xfrm>
            <a:off x="4297179" y="677801"/>
            <a:ext cx="3335046" cy="925916"/>
          </a:xfrm>
        </p:spPr>
        <p:txBody>
          <a:bodyPr/>
          <a:lstStyle/>
          <a:p>
            <a:pPr algn="ctr"/>
            <a:r>
              <a:rPr lang="fi-FI" sz="3200" dirty="0"/>
              <a:t>Shetlanti</a:t>
            </a:r>
          </a:p>
        </p:txBody>
      </p:sp>
      <p:sp>
        <p:nvSpPr>
          <p:cNvPr id="3" name="Sisällön paikkamerkki 2">
            <a:extLst>
              <a:ext uri="{FF2B5EF4-FFF2-40B4-BE49-F238E27FC236}">
                <a16:creationId xmlns:a16="http://schemas.microsoft.com/office/drawing/2014/main" id="{2B39B84A-A459-4BD5-AE9B-6177110B1E16}"/>
              </a:ext>
            </a:extLst>
          </p:cNvPr>
          <p:cNvSpPr>
            <a:spLocks noGrp="1"/>
          </p:cNvSpPr>
          <p:nvPr>
            <p:ph idx="1"/>
          </p:nvPr>
        </p:nvSpPr>
        <p:spPr>
          <a:xfrm>
            <a:off x="3390316" y="1477108"/>
            <a:ext cx="5148773" cy="5380892"/>
          </a:xfrm>
        </p:spPr>
        <p:txBody>
          <a:bodyPr/>
          <a:lstStyle/>
          <a:p>
            <a:pPr marL="0" indent="0" algn="ctr">
              <a:buNone/>
            </a:pPr>
            <a:r>
              <a:rPr lang="fi-FI" dirty="0"/>
              <a:t>Shetlanti on Iso-Britannian yksi pohjoisimmista osista. Saari on Pohjanmeren ja Atlantin rajalla ja sinne pääsee joko lautalla tai lentokoneella. Saaren eläimistössä on monia erikoisuuksia, joihin kuuluvat muun muassa lunnit ja harmaahylkeet. Saaren läheisyydessä voi nähdä myös valaita ja delfiinejä.</a:t>
            </a:r>
          </a:p>
          <a:p>
            <a:pPr marL="0" indent="0" algn="ctr">
              <a:buNone/>
            </a:pPr>
            <a:r>
              <a:rPr lang="fi-FI" dirty="0"/>
              <a:t>Monelle paikannimi saattaa olla tuttu koira- tai hevosmaailmasta. Saarelta ovat kotoisin shetlanninlammaskoira ja shetlanninponi ja rotujen ystäville saari on oikea pyhiinvaelluspaikka</a:t>
            </a:r>
          </a:p>
          <a:p>
            <a:pPr marL="0" indent="0" algn="ctr">
              <a:buNone/>
            </a:pPr>
            <a:endParaRPr lang="fi-FI" dirty="0"/>
          </a:p>
        </p:txBody>
      </p:sp>
      <p:pic>
        <p:nvPicPr>
          <p:cNvPr id="5" name="Kuva 4">
            <a:extLst>
              <a:ext uri="{FF2B5EF4-FFF2-40B4-BE49-F238E27FC236}">
                <a16:creationId xmlns:a16="http://schemas.microsoft.com/office/drawing/2014/main" id="{1D07B866-1301-4D2B-9F25-3502F1654E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0970" y="2398843"/>
            <a:ext cx="3119346" cy="2060314"/>
          </a:xfrm>
          <a:prstGeom prst="rect">
            <a:avLst/>
          </a:prstGeom>
        </p:spPr>
      </p:pic>
      <p:pic>
        <p:nvPicPr>
          <p:cNvPr id="7" name="Kuva 6">
            <a:extLst>
              <a:ext uri="{FF2B5EF4-FFF2-40B4-BE49-F238E27FC236}">
                <a16:creationId xmlns:a16="http://schemas.microsoft.com/office/drawing/2014/main" id="{2BF954D8-14F8-4EB3-B491-8DCE1F2ABA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39089" y="2261533"/>
            <a:ext cx="3302441" cy="2197624"/>
          </a:xfrm>
          <a:prstGeom prst="rect">
            <a:avLst/>
          </a:prstGeom>
        </p:spPr>
      </p:pic>
    </p:spTree>
    <p:extLst>
      <p:ext uri="{BB962C8B-B14F-4D97-AF65-F5344CB8AC3E}">
        <p14:creationId xmlns:p14="http://schemas.microsoft.com/office/powerpoint/2010/main" val="14795647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BE53E15-4ED1-48D7-8FA4-9B736AD62ABD}"/>
              </a:ext>
            </a:extLst>
          </p:cNvPr>
          <p:cNvSpPr>
            <a:spLocks noGrp="1"/>
          </p:cNvSpPr>
          <p:nvPr>
            <p:ph type="title"/>
          </p:nvPr>
        </p:nvSpPr>
        <p:spPr/>
        <p:txBody>
          <a:bodyPr/>
          <a:lstStyle/>
          <a:p>
            <a:pPr algn="ctr"/>
            <a:r>
              <a:rPr lang="fi-FI" sz="3600" dirty="0"/>
              <a:t>Edinburgh</a:t>
            </a:r>
          </a:p>
        </p:txBody>
      </p:sp>
      <p:sp>
        <p:nvSpPr>
          <p:cNvPr id="3" name="Sisällön paikkamerkki 2">
            <a:extLst>
              <a:ext uri="{FF2B5EF4-FFF2-40B4-BE49-F238E27FC236}">
                <a16:creationId xmlns:a16="http://schemas.microsoft.com/office/drawing/2014/main" id="{0F4D1669-139E-4FFB-817B-73DD2DB27B92}"/>
              </a:ext>
            </a:extLst>
          </p:cNvPr>
          <p:cNvSpPr>
            <a:spLocks noGrp="1"/>
          </p:cNvSpPr>
          <p:nvPr>
            <p:ph idx="1"/>
          </p:nvPr>
        </p:nvSpPr>
        <p:spPr>
          <a:xfrm>
            <a:off x="385860" y="1473008"/>
            <a:ext cx="6662054" cy="4827562"/>
          </a:xfrm>
        </p:spPr>
        <p:txBody>
          <a:bodyPr>
            <a:normAutofit fontScale="92500" lnSpcReduction="20000"/>
          </a:bodyPr>
          <a:lstStyle/>
          <a:p>
            <a:pPr marL="0" indent="0" algn="r">
              <a:buNone/>
            </a:pPr>
            <a:r>
              <a:rPr lang="fi-FI" dirty="0"/>
              <a:t>Edinburgh, Skotlannin pääkaupunki, on kuuluisa nimestään Kummituspääkaupunkina. Kaupungissa järjestetään kummituskierroksia päivisin ja iltaisin, joissa opas kierrättää joukkoa ja kertoo Edinburghin kaupungin kummitustarinoita ja </a:t>
            </a:r>
          </a:p>
          <a:p>
            <a:pPr marL="0" indent="0" algn="r">
              <a:buNone/>
            </a:pPr>
            <a:r>
              <a:rPr lang="fi-FI" dirty="0"/>
              <a:t>historiassa tapahtuneita karmeita asioita.</a:t>
            </a:r>
          </a:p>
          <a:p>
            <a:pPr marL="0" indent="0" algn="r">
              <a:buNone/>
            </a:pPr>
            <a:r>
              <a:rPr lang="fi-FI" dirty="0"/>
              <a:t>Edinburghista kävelymatkan päässä sijaitsee kuninkaallisen perheen Skotlannin asunto </a:t>
            </a:r>
            <a:r>
              <a:rPr lang="fi-FI" dirty="0" err="1"/>
              <a:t>Holyroodin</a:t>
            </a:r>
            <a:r>
              <a:rPr lang="fi-FI" dirty="0"/>
              <a:t> palatsi. Palatsiin pääsee myös opastetuille kierroksille. </a:t>
            </a:r>
          </a:p>
          <a:p>
            <a:pPr marL="0" indent="0" algn="r">
              <a:buNone/>
            </a:pPr>
            <a:r>
              <a:rPr lang="fi-FI" dirty="0"/>
              <a:t>Yksi näyttävimmistä ja suosituimmista turistikohteista Skotlannissa on Edinburghin linna. Edinburghin linna on 1100-luvulla valmistunut linna. Linnaan pääse kierrokselle, mutta liput sinne kannattaa ostaa etukäteen välttääkseen jonoja. Linna on tärkeä osa Skotlannin historiaa ja joka päivä kello yhdeltä vuodesta 1861 lähtien ammutaan linnasta tykinlaukaus. Ammuntaa ei suoriteta kuitenkaan sunnuntaisin, joulupäivänä tai pitkäperjantaina.</a:t>
            </a:r>
          </a:p>
          <a:p>
            <a:pPr marL="0" indent="0" algn="ctr">
              <a:buNone/>
            </a:pPr>
            <a:endParaRPr lang="fi-FI" dirty="0"/>
          </a:p>
        </p:txBody>
      </p:sp>
      <p:pic>
        <p:nvPicPr>
          <p:cNvPr id="4" name="Kuva 3">
            <a:extLst>
              <a:ext uri="{FF2B5EF4-FFF2-40B4-BE49-F238E27FC236}">
                <a16:creationId xmlns:a16="http://schemas.microsoft.com/office/drawing/2014/main" id="{9CD277D7-0102-42AB-953C-E62DFB38924A}"/>
              </a:ext>
            </a:extLst>
          </p:cNvPr>
          <p:cNvPicPr>
            <a:picLocks noChangeAspect="1"/>
          </p:cNvPicPr>
          <p:nvPr/>
        </p:nvPicPr>
        <p:blipFill>
          <a:blip r:embed="rId2"/>
          <a:stretch>
            <a:fillRect/>
          </a:stretch>
        </p:blipFill>
        <p:spPr>
          <a:xfrm>
            <a:off x="7527713" y="1725461"/>
            <a:ext cx="3298222" cy="4054191"/>
          </a:xfrm>
          <a:prstGeom prst="rect">
            <a:avLst/>
          </a:prstGeom>
        </p:spPr>
      </p:pic>
    </p:spTree>
    <p:extLst>
      <p:ext uri="{BB962C8B-B14F-4D97-AF65-F5344CB8AC3E}">
        <p14:creationId xmlns:p14="http://schemas.microsoft.com/office/powerpoint/2010/main" val="14131121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7C5CE73-2ACA-448E-B0C8-B2A7D828B19D}"/>
              </a:ext>
            </a:extLst>
          </p:cNvPr>
          <p:cNvSpPr>
            <a:spLocks noGrp="1"/>
          </p:cNvSpPr>
          <p:nvPr>
            <p:ph type="title"/>
          </p:nvPr>
        </p:nvSpPr>
        <p:spPr/>
        <p:txBody>
          <a:bodyPr/>
          <a:lstStyle/>
          <a:p>
            <a:r>
              <a:rPr lang="fi-FI" dirty="0"/>
              <a:t>WALES</a:t>
            </a:r>
          </a:p>
        </p:txBody>
      </p:sp>
      <p:sp>
        <p:nvSpPr>
          <p:cNvPr id="3" name="Sisällön paikkamerkki 2">
            <a:extLst>
              <a:ext uri="{FF2B5EF4-FFF2-40B4-BE49-F238E27FC236}">
                <a16:creationId xmlns:a16="http://schemas.microsoft.com/office/drawing/2014/main" id="{06E53483-0E3A-4880-B0BE-89F98892BD26}"/>
              </a:ext>
            </a:extLst>
          </p:cNvPr>
          <p:cNvSpPr>
            <a:spLocks noGrp="1"/>
          </p:cNvSpPr>
          <p:nvPr>
            <p:ph idx="1"/>
          </p:nvPr>
        </p:nvSpPr>
        <p:spPr>
          <a:xfrm>
            <a:off x="394876" y="1533379"/>
            <a:ext cx="6976595" cy="5050301"/>
          </a:xfrm>
        </p:spPr>
        <p:txBody>
          <a:bodyPr>
            <a:normAutofit fontScale="85000" lnSpcReduction="10000"/>
          </a:bodyPr>
          <a:lstStyle/>
          <a:p>
            <a:pPr marL="0" indent="0">
              <a:buNone/>
            </a:pPr>
            <a:r>
              <a:rPr lang="fi-FI" b="1" dirty="0"/>
              <a:t>Cardiff </a:t>
            </a:r>
          </a:p>
          <a:p>
            <a:pPr marL="0" indent="0">
              <a:buNone/>
            </a:pPr>
            <a:r>
              <a:rPr lang="fi-FI" dirty="0" err="1"/>
              <a:t>Cardifissa</a:t>
            </a:r>
            <a:r>
              <a:rPr lang="fi-FI" dirty="0"/>
              <a:t> on paljon uusia rakennuksia ja viheralueita. Siitä on teollisuuskeskittymämaineestaan huolimatta tullut yksi Iso-Britannian vihreistä kaupungeista. Viherteeman mukaisesti, pääkaupungissa on helppo liikkua pyörällä. Eri puolilla kaupunkia on nimittäin </a:t>
            </a:r>
            <a:r>
              <a:rPr lang="fi-FI" dirty="0" err="1"/>
              <a:t>Bike</a:t>
            </a:r>
            <a:r>
              <a:rPr lang="fi-FI" dirty="0"/>
              <a:t>-pisteitä, joista pyörää voi lainata ilmaiseksi. Kaupunki on moderni, mutta huokuu silti omaa historiaansa.</a:t>
            </a:r>
          </a:p>
          <a:p>
            <a:pPr marL="0" indent="0">
              <a:buNone/>
            </a:pPr>
            <a:r>
              <a:rPr lang="fi-FI" dirty="0"/>
              <a:t>Walesin pääkaupunki Cardiff on, ehkä yllättävääkin, hyvä rantakohde. Cardiffiin rakennettu Cardiff Bay on yksi Euroopan parhaista ranta-alueista. </a:t>
            </a:r>
            <a:r>
              <a:rPr lang="fi-FI" dirty="0" err="1"/>
              <a:t>Cardif</a:t>
            </a:r>
            <a:r>
              <a:rPr lang="fi-FI" dirty="0"/>
              <a:t> Bayllä on paljon ravintoloita, trendiliikkeitä ja baareja, jotka vetävät ihmisiä puoleensa. Paikalta voi myös lähteä vesibussin kyytiin ja katsella rantaa veneestä käsin. </a:t>
            </a:r>
          </a:p>
          <a:p>
            <a:pPr marL="0" indent="0">
              <a:buNone/>
            </a:pPr>
            <a:r>
              <a:rPr lang="fi-FI" dirty="0"/>
              <a:t>Jos urheilua mielii katsoa, on Wales sopiva paikka matkailukohteeksi. Cardiffissa kukoistaa erityisesti kansallislaji rugby.</a:t>
            </a:r>
          </a:p>
          <a:p>
            <a:pPr marL="0" indent="0">
              <a:buNone/>
            </a:pPr>
            <a:r>
              <a:rPr lang="fi-FI" dirty="0"/>
              <a:t>Kuten Skotlannin pääkaupungissa, myös Walesin pääkaupungissa on kuuluisa Cardiffin linna, joka on tietysti upea matkakohde.</a:t>
            </a:r>
          </a:p>
          <a:p>
            <a:pPr marL="0" indent="0">
              <a:buNone/>
            </a:pPr>
            <a:endParaRPr lang="fi-FI" dirty="0"/>
          </a:p>
        </p:txBody>
      </p:sp>
      <p:pic>
        <p:nvPicPr>
          <p:cNvPr id="5" name="Kuva 4">
            <a:extLst>
              <a:ext uri="{FF2B5EF4-FFF2-40B4-BE49-F238E27FC236}">
                <a16:creationId xmlns:a16="http://schemas.microsoft.com/office/drawing/2014/main" id="{AC1252C0-8EC1-4D2B-BF8E-C264F5D718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02991" y="1413782"/>
            <a:ext cx="3325753" cy="1995452"/>
          </a:xfrm>
          <a:prstGeom prst="rect">
            <a:avLst/>
          </a:prstGeom>
        </p:spPr>
      </p:pic>
      <p:pic>
        <p:nvPicPr>
          <p:cNvPr id="6" name="Kuva 5">
            <a:extLst>
              <a:ext uri="{FF2B5EF4-FFF2-40B4-BE49-F238E27FC236}">
                <a16:creationId xmlns:a16="http://schemas.microsoft.com/office/drawing/2014/main" id="{16B2868C-BC0C-435E-BA5D-D542513D9C37}"/>
              </a:ext>
            </a:extLst>
          </p:cNvPr>
          <p:cNvPicPr>
            <a:picLocks noChangeAspect="1"/>
          </p:cNvPicPr>
          <p:nvPr/>
        </p:nvPicPr>
        <p:blipFill>
          <a:blip r:embed="rId3"/>
          <a:stretch>
            <a:fillRect/>
          </a:stretch>
        </p:blipFill>
        <p:spPr>
          <a:xfrm>
            <a:off x="8064485" y="3665750"/>
            <a:ext cx="3482672" cy="2608441"/>
          </a:xfrm>
          <a:prstGeom prst="rect">
            <a:avLst/>
          </a:prstGeom>
        </p:spPr>
      </p:pic>
    </p:spTree>
    <p:extLst>
      <p:ext uri="{BB962C8B-B14F-4D97-AF65-F5344CB8AC3E}">
        <p14:creationId xmlns:p14="http://schemas.microsoft.com/office/powerpoint/2010/main" val="365481256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i">
  <a:themeElements>
    <a:clrScheme name="Mukautettu 3">
      <a:dk1>
        <a:sysClr val="windowText" lastClr="000000"/>
      </a:dk1>
      <a:lt1>
        <a:sysClr val="window" lastClr="FFFFFF"/>
      </a:lt1>
      <a:dk2>
        <a:srgbClr val="0A0274"/>
      </a:dk2>
      <a:lt2>
        <a:srgbClr val="EBEBEB"/>
      </a:lt2>
      <a:accent1>
        <a:srgbClr val="F20E0E"/>
      </a:accent1>
      <a:accent2>
        <a:srgbClr val="FF0000"/>
      </a:accent2>
      <a:accent3>
        <a:srgbClr val="FFFFFF"/>
      </a:accent3>
      <a:accent4>
        <a:srgbClr val="FF0000"/>
      </a:accent4>
      <a:accent5>
        <a:srgbClr val="54849A"/>
      </a:accent5>
      <a:accent6>
        <a:srgbClr val="0070C0"/>
      </a:accent6>
      <a:hlink>
        <a:srgbClr val="2D32ED"/>
      </a:hlink>
      <a:folHlink>
        <a:srgbClr val="2001DD"/>
      </a:folHlink>
    </a:clrScheme>
    <a:fontScheme name="Ioni">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i">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docProps/app.xml><?xml version="1.0" encoding="utf-8"?>
<Properties xmlns="http://schemas.openxmlformats.org/officeDocument/2006/extended-properties" xmlns:vt="http://schemas.openxmlformats.org/officeDocument/2006/docPropsVTypes">
  <Template/>
  <TotalTime>65</TotalTime>
  <Words>1678</Words>
  <Application>Microsoft Office PowerPoint</Application>
  <PresentationFormat>Laajakuva</PresentationFormat>
  <Paragraphs>104</Paragraphs>
  <Slides>27</Slides>
  <Notes>0</Notes>
  <HiddenSlides>0</HiddenSlides>
  <MMClips>0</MMClips>
  <ScaleCrop>false</ScaleCrop>
  <HeadingPairs>
    <vt:vector size="6" baseType="variant">
      <vt:variant>
        <vt:lpstr>Käytetyt fontit</vt:lpstr>
      </vt:variant>
      <vt:variant>
        <vt:i4>3</vt:i4>
      </vt:variant>
      <vt:variant>
        <vt:lpstr>Teema</vt:lpstr>
      </vt:variant>
      <vt:variant>
        <vt:i4>1</vt:i4>
      </vt:variant>
      <vt:variant>
        <vt:lpstr>Dian otsikot</vt:lpstr>
      </vt:variant>
      <vt:variant>
        <vt:i4>27</vt:i4>
      </vt:variant>
    </vt:vector>
  </HeadingPairs>
  <TitlesOfParts>
    <vt:vector size="31" baseType="lpstr">
      <vt:lpstr>Arial</vt:lpstr>
      <vt:lpstr>Century Gothic</vt:lpstr>
      <vt:lpstr>Wingdings 3</vt:lpstr>
      <vt:lpstr>Ioni</vt:lpstr>
      <vt:lpstr>   </vt:lpstr>
      <vt:lpstr>ISO-BRITANNIA</vt:lpstr>
      <vt:lpstr>SIJAINTI JA ELINKEINOT</vt:lpstr>
      <vt:lpstr> </vt:lpstr>
      <vt:lpstr>ILMASTO JA KESTÄVÄ KEHITYS</vt:lpstr>
      <vt:lpstr>SKOTLANTI </vt:lpstr>
      <vt:lpstr>Shetlanti</vt:lpstr>
      <vt:lpstr>Edinburgh</vt:lpstr>
      <vt:lpstr>WALES</vt:lpstr>
      <vt:lpstr>WALESIN LUONTO</vt:lpstr>
      <vt:lpstr>POHJOIS-IRLANTI </vt:lpstr>
      <vt:lpstr> </vt:lpstr>
      <vt:lpstr>ENGLANTI</vt:lpstr>
      <vt:lpstr>         </vt:lpstr>
      <vt:lpstr>LINNAT</vt:lpstr>
      <vt:lpstr> </vt:lpstr>
      <vt:lpstr>  </vt:lpstr>
      <vt:lpstr>Lake District eli järvialue</vt:lpstr>
      <vt:lpstr>JALKAPALLO</vt:lpstr>
      <vt:lpstr>JANE AUSTEN</vt:lpstr>
      <vt:lpstr>HARRY POTTER</vt:lpstr>
      <vt:lpstr> </vt:lpstr>
      <vt:lpstr>ELÄMYKSIÄ RATSASTUSKILPAILUISTA</vt:lpstr>
      <vt:lpstr>  </vt:lpstr>
      <vt:lpstr>LENTOJEN JA MAJOITUSTEN HINTA</vt:lpstr>
      <vt:lpstr>  </vt:lpstr>
      <vt:lpstr>LÄHTEET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-Britannia</dc:title>
  <dc:creator>Tyyne Rantanen</dc:creator>
  <cp:lastModifiedBy>Tyyne Rantanen</cp:lastModifiedBy>
  <cp:revision>8</cp:revision>
  <dcterms:created xsi:type="dcterms:W3CDTF">2018-12-21T10:40:05Z</dcterms:created>
  <dcterms:modified xsi:type="dcterms:W3CDTF">2018-12-21T11:46:04Z</dcterms:modified>
</cp:coreProperties>
</file>